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2" r:id="rId3"/>
    <p:sldId id="259" r:id="rId4"/>
    <p:sldId id="260" r:id="rId5"/>
    <p:sldId id="273" r:id="rId6"/>
    <p:sldId id="274" r:id="rId7"/>
    <p:sldId id="277" r:id="rId8"/>
    <p:sldId id="265" r:id="rId9"/>
    <p:sldId id="258" r:id="rId10"/>
    <p:sldId id="271" r:id="rId11"/>
    <p:sldId id="275" r:id="rId12"/>
    <p:sldId id="276" r:id="rId13"/>
    <p:sldId id="278" r:id="rId14"/>
    <p:sldId id="279" r:id="rId15"/>
    <p:sldId id="282" r:id="rId16"/>
    <p:sldId id="281" r:id="rId17"/>
    <p:sldId id="283" r:id="rId18"/>
    <p:sldId id="284" r:id="rId19"/>
    <p:sldId id="285" r:id="rId20"/>
    <p:sldId id="286" r:id="rId21"/>
    <p:sldId id="287" r:id="rId22"/>
    <p:sldId id="289" r:id="rId23"/>
    <p:sldId id="290" r:id="rId24"/>
    <p:sldId id="292" r:id="rId25"/>
    <p:sldId id="293" r:id="rId26"/>
    <p:sldId id="295" r:id="rId27"/>
    <p:sldId id="296" r:id="rId28"/>
    <p:sldId id="298" r:id="rId29"/>
    <p:sldId id="299" r:id="rId30"/>
    <p:sldId id="297" r:id="rId31"/>
    <p:sldId id="301" r:id="rId32"/>
    <p:sldId id="302" r:id="rId33"/>
    <p:sldId id="303" r:id="rId34"/>
    <p:sldId id="28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3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2:14.038" idx="2">
    <p:pos x="10" y="10"/>
    <p:text>This technique is the one we used for our laser-induced temperature measurement, Which can serve as an experimental way to validate the simulation results. The two papers did the same thing (see comments on slide #10). It is helpful to mention it, however, he focus should be on the equations and simulation.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1:35.375" idx="1">
    <p:pos x="10" y="10"/>
    <p:text>What is the thermal lens effect?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2:59.015" idx="3">
    <p:pos x="10" y="10"/>
    <p:text>For the variables on the left, can you list those corresponding values you are going to use for your simulation?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E382A-D706-485D-8E63-DF05071AD92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D7DFD-23D7-40F8-A7A3-5B34CD28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4A44B-B3A0-4B95-AAB7-AE9D7132B7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2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4A44B-B3A0-4B95-AAB7-AE9D7132B7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0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5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338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52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30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26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7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2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0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0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7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1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0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9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7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16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comments" Target="../comments/commen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CE21-4123-4F25-AB56-89ABAE8EF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Fall Update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1EDB9-30D3-486E-971E-520A5BC0D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 Bhatia</a:t>
            </a:r>
          </a:p>
          <a:p>
            <a:r>
              <a:rPr lang="en-US" dirty="0"/>
              <a:t>Ultrafast Optics Laboratory</a:t>
            </a:r>
          </a:p>
          <a:p>
            <a:r>
              <a:rPr lang="en-US" dirty="0"/>
              <a:t>Boston University</a:t>
            </a:r>
          </a:p>
        </p:txBody>
      </p:sp>
    </p:spTree>
    <p:extLst>
      <p:ext uri="{BB962C8B-B14F-4D97-AF65-F5344CB8AC3E}">
        <p14:creationId xmlns:p14="http://schemas.microsoft.com/office/powerpoint/2010/main" val="94833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Temperature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71" y="2103583"/>
            <a:ext cx="5470002" cy="41025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5" y="2103583"/>
            <a:ext cx="5485713" cy="411428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226352-B3A3-41AC-9E38-921EA09F311C}"/>
              </a:ext>
            </a:extLst>
          </p:cNvPr>
          <p:cNvCxnSpPr/>
          <p:nvPr/>
        </p:nvCxnSpPr>
        <p:spPr>
          <a:xfrm>
            <a:off x="2156791" y="3409123"/>
            <a:ext cx="0" cy="22263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7CB908-7C9E-4107-9A5E-C27B8C7C6AD9}"/>
              </a:ext>
            </a:extLst>
          </p:cNvPr>
          <p:cNvCxnSpPr>
            <a:cxnSpLocks/>
          </p:cNvCxnSpPr>
          <p:nvPr/>
        </p:nvCxnSpPr>
        <p:spPr>
          <a:xfrm flipV="1">
            <a:off x="9367630" y="2743201"/>
            <a:ext cx="0" cy="2892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9590BF-B989-45BC-856F-1ADFFD455143}"/>
              </a:ext>
            </a:extLst>
          </p:cNvPr>
          <p:cNvCxnSpPr/>
          <p:nvPr/>
        </p:nvCxnSpPr>
        <p:spPr>
          <a:xfrm flipV="1">
            <a:off x="11320669" y="2594114"/>
            <a:ext cx="0" cy="315070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923312-6126-4706-AF8C-40F8C4567EBB}"/>
              </a:ext>
            </a:extLst>
          </p:cNvPr>
          <p:cNvCxnSpPr/>
          <p:nvPr/>
        </p:nvCxnSpPr>
        <p:spPr>
          <a:xfrm flipV="1">
            <a:off x="3115917" y="3081131"/>
            <a:ext cx="0" cy="25543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C50411-C88D-4492-B69B-6882F379B6C6}"/>
              </a:ext>
            </a:extLst>
          </p:cNvPr>
          <p:cNvSpPr txBox="1"/>
          <p:nvPr/>
        </p:nvSpPr>
        <p:spPr>
          <a:xfrm>
            <a:off x="317835" y="6302619"/>
            <a:ext cx="1153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6 – Peak temperature delta at independent times (a), experimental temperature transient (b)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2DCAD-33D1-41FD-84BC-4DAE55BC4DAA}"/>
              </a:ext>
            </a:extLst>
          </p:cNvPr>
          <p:cNvSpPr txBox="1"/>
          <p:nvPr/>
        </p:nvSpPr>
        <p:spPr>
          <a:xfrm>
            <a:off x="442291" y="2226365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2AC32-3F50-4D99-B2DA-A5497E70D901}"/>
              </a:ext>
            </a:extLst>
          </p:cNvPr>
          <p:cNvSpPr txBox="1"/>
          <p:nvPr/>
        </p:nvSpPr>
        <p:spPr>
          <a:xfrm>
            <a:off x="6513444" y="2194099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4979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BFDD-17AB-487F-A753-A7CDF363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8B819-CF38-4F62-A8C1-B32025FF7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415679" cy="4004292"/>
          </a:xfrm>
        </p:spPr>
        <p:txBody>
          <a:bodyPr>
            <a:normAutofit/>
          </a:bodyPr>
          <a:lstStyle/>
          <a:p>
            <a:r>
              <a:rPr lang="en-US" dirty="0"/>
              <a:t>Shown previously is the </a:t>
            </a:r>
            <a:r>
              <a:rPr lang="en-US" b="1" dirty="0"/>
              <a:t>peak temperature delta </a:t>
            </a:r>
            <a:r>
              <a:rPr lang="en-US" dirty="0"/>
              <a:t>at independent times </a:t>
            </a:r>
          </a:p>
          <a:p>
            <a:pPr lvl="1"/>
            <a:r>
              <a:rPr lang="en-US" dirty="0"/>
              <a:t>Different metric to the experimental data – shown in Fig. 5</a:t>
            </a:r>
          </a:p>
          <a:p>
            <a:r>
              <a:rPr lang="en-US" dirty="0"/>
              <a:t>Slope of the lower time regimes demonstrates a slower increase in temperature </a:t>
            </a:r>
          </a:p>
          <a:p>
            <a:pPr lvl="1"/>
            <a:r>
              <a:rPr lang="en-US" dirty="0"/>
              <a:t>May be a symptom of the equation being used for modeling</a:t>
            </a:r>
          </a:p>
          <a:p>
            <a:r>
              <a:rPr lang="en-US" dirty="0"/>
              <a:t>Less Stabilization at higher regimes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C3CCC-BAF5-4CCA-8476-774FAC09A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304" y="2511859"/>
            <a:ext cx="4260375" cy="2891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1586E5-52EF-4760-AD4F-E90173411BDA}"/>
              </a:ext>
            </a:extLst>
          </p:cNvPr>
          <p:cNvSpPr txBox="1"/>
          <p:nvPr/>
        </p:nvSpPr>
        <p:spPr>
          <a:xfrm>
            <a:off x="7951304" y="5521186"/>
            <a:ext cx="306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7 – Representative temperature transient</a:t>
            </a:r>
          </a:p>
        </p:txBody>
      </p:sp>
    </p:spTree>
    <p:extLst>
      <p:ext uri="{BB962C8B-B14F-4D97-AF65-F5344CB8AC3E}">
        <p14:creationId xmlns:p14="http://schemas.microsoft.com/office/powerpoint/2010/main" val="98876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F1C2-7A9E-4672-8895-3BA09A08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C24C-1E94-4415-8DC4-EE3DB6357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the Pulse Width, explore the creation of a temperature transient</a:t>
            </a:r>
          </a:p>
          <a:p>
            <a:endParaRPr lang="en-US" dirty="0"/>
          </a:p>
          <a:p>
            <a:r>
              <a:rPr lang="en-US" dirty="0"/>
              <a:t>Alter other variables, see how big of a role they play on modeling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alternative model equations that lead a more accurate result</a:t>
            </a:r>
          </a:p>
          <a:p>
            <a:pPr lvl="1"/>
            <a:r>
              <a:rPr lang="en-US" dirty="0"/>
              <a:t>If the first bullet point is successful, this may not be needed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1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99A7-B017-4C53-A89A-4EA0469E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- Power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6426409-97DE-4C41-B186-C186D13D4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014278"/>
            <a:ext cx="10639313" cy="4788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B435CD-65B1-4E46-903C-24818F02E426}"/>
              </a:ext>
            </a:extLst>
          </p:cNvPr>
          <p:cNvSpPr txBox="1"/>
          <p:nvPr/>
        </p:nvSpPr>
        <p:spPr>
          <a:xfrm>
            <a:off x="5702887" y="2185011"/>
            <a:ext cx="59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Fig. 8</a:t>
            </a:r>
          </a:p>
        </p:txBody>
      </p:sp>
    </p:spTree>
    <p:extLst>
      <p:ext uri="{BB962C8B-B14F-4D97-AF65-F5344CB8AC3E}">
        <p14:creationId xmlns:p14="http://schemas.microsoft.com/office/powerpoint/2010/main" val="40127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0BB9-C0C3-431B-8C44-1787E91D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– Z Distance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FB10A54-9132-49A6-9660-3979B4E32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9" y="2082739"/>
            <a:ext cx="10294182" cy="4633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4C7214-2338-4A82-B67C-94151F49AD10}"/>
              </a:ext>
            </a:extLst>
          </p:cNvPr>
          <p:cNvSpPr txBox="1"/>
          <p:nvPr/>
        </p:nvSpPr>
        <p:spPr>
          <a:xfrm>
            <a:off x="5723494" y="2201637"/>
            <a:ext cx="59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Fig. 9</a:t>
            </a:r>
          </a:p>
        </p:txBody>
      </p:sp>
    </p:spTree>
    <p:extLst>
      <p:ext uri="{BB962C8B-B14F-4D97-AF65-F5344CB8AC3E}">
        <p14:creationId xmlns:p14="http://schemas.microsoft.com/office/powerpoint/2010/main" val="279128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BBF2-9BF6-4253-BEFE-CB455F69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– Optical Absorption Coefficient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0DA8832-BB37-40E8-90BB-AD082D311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" y="2118757"/>
            <a:ext cx="10235738" cy="46069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7C4416-96DF-4465-BC53-78402153B086}"/>
              </a:ext>
            </a:extLst>
          </p:cNvPr>
          <p:cNvSpPr txBox="1"/>
          <p:nvPr/>
        </p:nvSpPr>
        <p:spPr>
          <a:xfrm>
            <a:off x="5723494" y="2201637"/>
            <a:ext cx="649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Fig. 10</a:t>
            </a:r>
          </a:p>
        </p:txBody>
      </p:sp>
    </p:spTree>
    <p:extLst>
      <p:ext uri="{BB962C8B-B14F-4D97-AF65-F5344CB8AC3E}">
        <p14:creationId xmlns:p14="http://schemas.microsoft.com/office/powerpoint/2010/main" val="1070773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13F2-C8BC-4EF5-9C9B-682527F4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Absorption Coefficient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A305DD6-8C66-40F9-8268-F1EB3D6EC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57" y="2167858"/>
            <a:ext cx="5285685" cy="44047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5C7C7-8A26-4AA3-B5C4-1A7953EDCE61}"/>
              </a:ext>
            </a:extLst>
          </p:cNvPr>
          <p:cNvSpPr txBox="1"/>
          <p:nvPr/>
        </p:nvSpPr>
        <p:spPr>
          <a:xfrm>
            <a:off x="7176655" y="2427316"/>
            <a:ext cx="4051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11 – </a:t>
            </a:r>
          </a:p>
          <a:p>
            <a:r>
              <a:rPr lang="en-US" dirty="0"/>
              <a:t>Specific absorption coefficient of water (725-2500nm) linearly interpolated from original data with a resolution of 5nm</a:t>
            </a:r>
          </a:p>
        </p:txBody>
      </p:sp>
    </p:spTree>
    <p:extLst>
      <p:ext uri="{BB962C8B-B14F-4D97-AF65-F5344CB8AC3E}">
        <p14:creationId xmlns:p14="http://schemas.microsoft.com/office/powerpoint/2010/main" val="224387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6D11-2ED6-4001-AAFE-934DEB68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80C4-E888-46D2-9F16-909525A3D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Altering base parameters (z-distance, power, optical </a:t>
            </a:r>
            <a:r>
              <a:rPr lang="en-US" dirty="0" err="1"/>
              <a:t>absorbtion</a:t>
            </a:r>
            <a:r>
              <a:rPr lang="en-US" dirty="0"/>
              <a:t>) did not fix the issues with steepness/plateauing</a:t>
            </a:r>
          </a:p>
          <a:p>
            <a:pPr lvl="1"/>
            <a:r>
              <a:rPr lang="en-US" dirty="0"/>
              <a:t>Certain combinations may yield promising results – combinations of higher z-distances with higher powers could change the model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It may be time to explore alternative models </a:t>
            </a:r>
          </a:p>
        </p:txBody>
      </p:sp>
    </p:spTree>
    <p:extLst>
      <p:ext uri="{BB962C8B-B14F-4D97-AF65-F5344CB8AC3E}">
        <p14:creationId xmlns:p14="http://schemas.microsoft.com/office/powerpoint/2010/main" val="210862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E829-922D-4FB2-B59A-628619DC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– Power with Experimental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3CEBBED-49ED-4640-B1AD-7A01B7026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39" y="2083205"/>
            <a:ext cx="10122922" cy="45561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837A1D-E808-4730-9074-DD0D194C7FC6}"/>
              </a:ext>
            </a:extLst>
          </p:cNvPr>
          <p:cNvSpPr txBox="1"/>
          <p:nvPr/>
        </p:nvSpPr>
        <p:spPr>
          <a:xfrm>
            <a:off x="5702887" y="2185011"/>
            <a:ext cx="707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Fig. 12</a:t>
            </a:r>
          </a:p>
        </p:txBody>
      </p:sp>
    </p:spTree>
    <p:extLst>
      <p:ext uri="{BB962C8B-B14F-4D97-AF65-F5344CB8AC3E}">
        <p14:creationId xmlns:p14="http://schemas.microsoft.com/office/powerpoint/2010/main" val="2264475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E829-922D-4FB2-B59A-628619DC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– OAC with Experimental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CEBBED-49ED-4640-B1AD-7A01B7026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4539" y="2083205"/>
            <a:ext cx="10122921" cy="45561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837A1D-E808-4730-9074-DD0D194C7FC6}"/>
              </a:ext>
            </a:extLst>
          </p:cNvPr>
          <p:cNvSpPr txBox="1"/>
          <p:nvPr/>
        </p:nvSpPr>
        <p:spPr>
          <a:xfrm>
            <a:off x="5702887" y="2185011"/>
            <a:ext cx="707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Fig. 13</a:t>
            </a:r>
          </a:p>
        </p:txBody>
      </p:sp>
    </p:spTree>
    <p:extLst>
      <p:ext uri="{BB962C8B-B14F-4D97-AF65-F5344CB8AC3E}">
        <p14:creationId xmlns:p14="http://schemas.microsoft.com/office/powerpoint/2010/main" val="101828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Pipette Method for ADTR Measurement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6805264" cy="4247801"/>
          </a:xfrm>
        </p:spPr>
        <p:txBody>
          <a:bodyPr/>
          <a:lstStyle/>
          <a:p>
            <a:r>
              <a:rPr lang="en-US" dirty="0"/>
              <a:t>Rapid temperature measurement technique  at the micron scale</a:t>
            </a:r>
          </a:p>
          <a:p>
            <a:pPr lvl="1"/>
            <a:r>
              <a:rPr lang="en-US" dirty="0"/>
              <a:t>Carried out by using a microamp current amplifier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Synchronized laser irradiation would cause a local temperature change</a:t>
            </a:r>
          </a:p>
          <a:p>
            <a:pPr lvl="1"/>
            <a:r>
              <a:rPr lang="en-US" dirty="0"/>
              <a:t>This would induce a resistance variation in the pipette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measured pipette resistance was calibrated as a function of the ADTR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792" y="2268873"/>
            <a:ext cx="3077582" cy="3627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C2F066-84E0-4C28-82A0-C7D3ED79C317}"/>
              </a:ext>
            </a:extLst>
          </p:cNvPr>
          <p:cNvSpPr txBox="1"/>
          <p:nvPr/>
        </p:nvSpPr>
        <p:spPr>
          <a:xfrm>
            <a:off x="7738324" y="5973417"/>
            <a:ext cx="3344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 1. Open Pipette Method &amp; The Geometric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02302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5FED-0236-4448-AF65-F6F599CA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– z distance with Experimental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D941-CA2E-49E1-99DE-3D133438A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94921" cy="3599316"/>
          </a:xfrm>
        </p:spPr>
        <p:txBody>
          <a:bodyPr/>
          <a:lstStyle/>
          <a:p>
            <a:r>
              <a:rPr lang="en-US" dirty="0"/>
              <a:t>In the original program, R is not set to vary with z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equation is needed for the gaussian model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60510-BF20-4813-AFB1-94F569C0D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022" y="3394213"/>
            <a:ext cx="5627930" cy="994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AA8713-E0F4-4B48-A7B7-41A5374B07FF}"/>
              </a:ext>
            </a:extLst>
          </p:cNvPr>
          <p:cNvSpPr txBox="1"/>
          <p:nvPr/>
        </p:nvSpPr>
        <p:spPr>
          <a:xfrm>
            <a:off x="7493965" y="4502426"/>
            <a:ext cx="293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14 – Axial distance, fiber radius, and spot size</a:t>
            </a:r>
          </a:p>
        </p:txBody>
      </p:sp>
    </p:spTree>
    <p:extLst>
      <p:ext uri="{BB962C8B-B14F-4D97-AF65-F5344CB8AC3E}">
        <p14:creationId xmlns:p14="http://schemas.microsoft.com/office/powerpoint/2010/main" val="3963705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B390-DC2A-471B-AB2F-BEE2D75A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A94F286-9104-4AA0-B46B-FAE6E0953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98" y="2361648"/>
            <a:ext cx="5465048" cy="409878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C741BD-79C1-4F17-B8C6-00A0C0AA7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350" y="4709689"/>
            <a:ext cx="3624289" cy="11096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36FFD9-56CE-425E-81F5-82CA06085BF9}"/>
              </a:ext>
            </a:extLst>
          </p:cNvPr>
          <p:cNvSpPr txBox="1"/>
          <p:nvPr/>
        </p:nvSpPr>
        <p:spPr>
          <a:xfrm>
            <a:off x="680321" y="2276061"/>
            <a:ext cx="54156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mean absolute percentage error, an attempt is made to calculate the error between the experimental data and the calculated power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exists some fixable carryover, considering the general trend of the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calculation is shown below 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60670-B861-4780-94EF-7809CB9FAE33}"/>
              </a:ext>
            </a:extLst>
          </p:cNvPr>
          <p:cNvSpPr txBox="1"/>
          <p:nvPr/>
        </p:nvSpPr>
        <p:spPr>
          <a:xfrm>
            <a:off x="1123692" y="5928692"/>
            <a:ext cx="461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15 – MAPE Calculation, power alteration with MAPE</a:t>
            </a:r>
          </a:p>
        </p:txBody>
      </p:sp>
    </p:spTree>
    <p:extLst>
      <p:ext uri="{BB962C8B-B14F-4D97-AF65-F5344CB8AC3E}">
        <p14:creationId xmlns:p14="http://schemas.microsoft.com/office/powerpoint/2010/main" val="1190408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8B4D-4226-4FC1-A5CF-BE072B0B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Update</a:t>
            </a:r>
          </a:p>
        </p:txBody>
      </p:sp>
    </p:spTree>
    <p:extLst>
      <p:ext uri="{BB962C8B-B14F-4D97-AF65-F5344CB8AC3E}">
        <p14:creationId xmlns:p14="http://schemas.microsoft.com/office/powerpoint/2010/main" val="3925897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E65C-CC4C-4254-A773-79250D66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Temperature-Dependent Parameters of Saline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C05EE-34DE-4BB9-841A-9367A19E6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49627"/>
          </a:xfrm>
        </p:spPr>
        <p:txBody>
          <a:bodyPr/>
          <a:lstStyle/>
          <a:p>
            <a:r>
              <a:rPr lang="en-US" dirty="0"/>
              <a:t>Density, Heat Capacity, and Thermal Conductivity all vary with the salinity of the solution	</a:t>
            </a:r>
          </a:p>
          <a:p>
            <a:pPr lvl="1"/>
            <a:r>
              <a:rPr lang="en-US" dirty="0"/>
              <a:t>Increasing salinity yields –</a:t>
            </a:r>
          </a:p>
          <a:p>
            <a:pPr lvl="2"/>
            <a:r>
              <a:rPr lang="en-US" dirty="0"/>
              <a:t>Lower heat capacity </a:t>
            </a:r>
            <a:r>
              <a:rPr lang="en-US" i="1" dirty="0"/>
              <a:t>(c)</a:t>
            </a:r>
          </a:p>
          <a:p>
            <a:pPr lvl="2"/>
            <a:r>
              <a:rPr lang="en-US" dirty="0"/>
              <a:t>Lower thermal conductivity </a:t>
            </a:r>
            <a:r>
              <a:rPr lang="en-US" i="1" dirty="0"/>
              <a:t>(k)</a:t>
            </a:r>
          </a:p>
          <a:p>
            <a:pPr lvl="2"/>
            <a:r>
              <a:rPr lang="en-US" dirty="0"/>
              <a:t>Increased density </a:t>
            </a:r>
            <a:r>
              <a:rPr lang="en-US" i="1" dirty="0"/>
              <a:t>(p)</a:t>
            </a:r>
          </a:p>
          <a:p>
            <a:r>
              <a:rPr lang="en-US" dirty="0"/>
              <a:t>Solution contains ~1% NaCl</a:t>
            </a:r>
          </a:p>
          <a:p>
            <a:pPr lvl="1"/>
            <a:r>
              <a:rPr lang="en-US" dirty="0"/>
              <a:t>This corresponds with the following –</a:t>
            </a:r>
          </a:p>
          <a:p>
            <a:pPr lvl="2"/>
            <a:r>
              <a:rPr lang="en-US" dirty="0"/>
              <a:t>Density = 1010 kg/m^3</a:t>
            </a:r>
          </a:p>
          <a:p>
            <a:pPr lvl="2"/>
            <a:r>
              <a:rPr lang="en-US" dirty="0"/>
              <a:t>Heat Capacity = 4150 J/ kg*K</a:t>
            </a:r>
          </a:p>
          <a:p>
            <a:pPr lvl="2"/>
            <a:r>
              <a:rPr lang="en-US" dirty="0"/>
              <a:t>Thermal Conductivity = .584 W / (</a:t>
            </a:r>
            <a:r>
              <a:rPr lang="en-US" dirty="0" err="1"/>
              <a:t>mK</a:t>
            </a:r>
            <a:r>
              <a:rPr lang="en-US" dirty="0"/>
              <a:t>) 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33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3160-C254-40C1-9CCA-5DE9594A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– Power with Experimental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E83E002-2C0A-458D-9B54-00036528A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8" y="2089622"/>
            <a:ext cx="10243384" cy="461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26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3160-C254-40C1-9CCA-5DE9594A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– OAC with Experimental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7DD6CC2-5BBD-458C-B7BE-A7642D439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8" y="2141390"/>
            <a:ext cx="10018643" cy="450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3D0045-42C4-4091-9867-8D011C87CC85}"/>
              </a:ext>
            </a:extLst>
          </p:cNvPr>
          <p:cNvSpPr txBox="1"/>
          <p:nvPr/>
        </p:nvSpPr>
        <p:spPr>
          <a:xfrm>
            <a:off x="8863454" y="4682143"/>
            <a:ext cx="895898" cy="1692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bg1"/>
                </a:solidFill>
              </a:rPr>
              <a:t>Optical Absorption Coeff</a:t>
            </a:r>
          </a:p>
        </p:txBody>
      </p:sp>
    </p:spTree>
    <p:extLst>
      <p:ext uri="{BB962C8B-B14F-4D97-AF65-F5344CB8AC3E}">
        <p14:creationId xmlns:p14="http://schemas.microsoft.com/office/powerpoint/2010/main" val="1579563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3160-C254-40C1-9CCA-5DE9594A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– Z Distance with Experimental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F1BF590-71A2-4920-A360-A8A17D8AF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37" y="2231335"/>
            <a:ext cx="9695525" cy="4363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99A52D-F462-4588-8514-0506E5CD2304}"/>
              </a:ext>
            </a:extLst>
          </p:cNvPr>
          <p:cNvSpPr txBox="1"/>
          <p:nvPr/>
        </p:nvSpPr>
        <p:spPr>
          <a:xfrm>
            <a:off x="8863454" y="4682143"/>
            <a:ext cx="895898" cy="1692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chemeClr val="bg1"/>
                </a:solidFill>
              </a:rPr>
              <a:t>Z-Distance</a:t>
            </a:r>
          </a:p>
        </p:txBody>
      </p:sp>
    </p:spTree>
    <p:extLst>
      <p:ext uri="{BB962C8B-B14F-4D97-AF65-F5344CB8AC3E}">
        <p14:creationId xmlns:p14="http://schemas.microsoft.com/office/powerpoint/2010/main" val="2444500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AD89-E72B-45CF-9733-DA5FC02F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Curve Using Lowest Error Parameters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3C812A8-EDB6-4DCF-8374-1E7F4CDAF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67" y="2077279"/>
            <a:ext cx="10424265" cy="469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39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AD89-E72B-45CF-9733-DA5FC02F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50 </a:t>
            </a:r>
            <a:r>
              <a:rPr lang="en-US" dirty="0" err="1"/>
              <a:t>ms</a:t>
            </a:r>
            <a:r>
              <a:rPr lang="en-US" dirty="0"/>
              <a:t> -&gt; Altering Optical </a:t>
            </a:r>
            <a:r>
              <a:rPr lang="en-US" dirty="0" err="1"/>
              <a:t>Aborbtion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812A8-EDB6-4DCF-8374-1E7F4CDAF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868" y="2077279"/>
            <a:ext cx="10424262" cy="469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90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AD89-E72B-45CF-9733-DA5FC02F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50 </a:t>
            </a:r>
            <a:r>
              <a:rPr lang="en-US" dirty="0" err="1"/>
              <a:t>ms</a:t>
            </a:r>
            <a:r>
              <a:rPr lang="en-US" dirty="0"/>
              <a:t> -&gt; Altering Z-Distance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812A8-EDB6-4DCF-8374-1E7F4CDAF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868" y="2077279"/>
            <a:ext cx="10424262" cy="469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9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Calculation of the ADTR </a:t>
            </a:r>
            <a:r>
              <a:rPr lang="en-US" sz="1050" dirty="0"/>
              <a:t>[1]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402983"/>
            <a:ext cx="4376770" cy="84773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425570" y="2640489"/>
            <a:ext cx="1287117" cy="3727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166" y="2402983"/>
            <a:ext cx="4376770" cy="8477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2640" y="3250714"/>
            <a:ext cx="3137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Eq. 1 – </a:t>
            </a:r>
          </a:p>
          <a:p>
            <a:pPr algn="ctr"/>
            <a:r>
              <a:rPr lang="en-US" dirty="0"/>
              <a:t>Mathematical Model of Heat Conduction Equation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25679" y="3289587"/>
            <a:ext cx="4087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Eq. 2 – </a:t>
            </a:r>
          </a:p>
          <a:p>
            <a:pPr algn="ctr"/>
            <a:r>
              <a:rPr lang="en-US" dirty="0"/>
              <a:t>Equation 1 solved using a Gaussian approximation. </a:t>
            </a:r>
            <a:r>
              <a:rPr lang="el-GR" dirty="0"/>
              <a:t>Δ</a:t>
            </a:r>
            <a:r>
              <a:rPr lang="en-US" dirty="0"/>
              <a:t>T obtained in consideration of the thermal lens effect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3895" y="5021775"/>
            <a:ext cx="9357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Equation 2 predicted a linear relationship between the laser power and </a:t>
            </a:r>
            <a:r>
              <a:rPr lang="el-GR" dirty="0"/>
              <a:t>Δ</a:t>
            </a:r>
            <a:r>
              <a:rPr lang="en-US" dirty="0"/>
              <a:t>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deduction was confirmed via an open pipette method to measure the </a:t>
            </a:r>
            <a:r>
              <a:rPr lang="el-GR" dirty="0"/>
              <a:t>Δ</a:t>
            </a:r>
            <a:r>
              <a:rPr lang="en-US" dirty="0"/>
              <a:t>T directly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980-nm wavelength infrared laser irradiation</a:t>
            </a:r>
          </a:p>
        </p:txBody>
      </p:sp>
    </p:spTree>
    <p:extLst>
      <p:ext uri="{BB962C8B-B14F-4D97-AF65-F5344CB8AC3E}">
        <p14:creationId xmlns:p14="http://schemas.microsoft.com/office/powerpoint/2010/main" val="3060278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AD89-E72B-45CF-9733-DA5FC02F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50 </a:t>
            </a:r>
            <a:r>
              <a:rPr lang="en-US" dirty="0" err="1"/>
              <a:t>ms</a:t>
            </a:r>
            <a:r>
              <a:rPr lang="en-US" dirty="0"/>
              <a:t> -&gt; Altering Power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812A8-EDB6-4DCF-8374-1E7F4CDAF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867" y="2077279"/>
            <a:ext cx="10424265" cy="469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75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AD89-E72B-45CF-9733-DA5FC02F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50 </a:t>
            </a:r>
            <a:r>
              <a:rPr lang="en-US" dirty="0" err="1"/>
              <a:t>ms</a:t>
            </a:r>
            <a:r>
              <a:rPr lang="en-US" dirty="0"/>
              <a:t> -&gt; Overall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812A8-EDB6-4DCF-8374-1E7F4CDAF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869" y="2077279"/>
            <a:ext cx="10424260" cy="469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90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AD89-E72B-45CF-9733-DA5FC02F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50 </a:t>
            </a:r>
            <a:r>
              <a:rPr lang="en-US" dirty="0" err="1"/>
              <a:t>ms</a:t>
            </a:r>
            <a:r>
              <a:rPr lang="en-US" dirty="0"/>
              <a:t> -&gt; Overall Expanded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812A8-EDB6-4DCF-8374-1E7F4CDAF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869" y="2077279"/>
            <a:ext cx="10424260" cy="46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80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F3B1-250B-4DCE-994E-92228F52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29B6-C447-4455-B216-930F0CF2D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Lowering the error percentage would require splitting the equation at 50ms</a:t>
            </a:r>
          </a:p>
          <a:p>
            <a:pPr lvl="1"/>
            <a:r>
              <a:rPr lang="en-US" dirty="0"/>
              <a:t>This would have unforeseen consequences when simulating with different parameters </a:t>
            </a:r>
          </a:p>
          <a:p>
            <a:pPr lvl="1"/>
            <a:endParaRPr lang="en-US" dirty="0"/>
          </a:p>
          <a:p>
            <a:r>
              <a:rPr lang="en-US" dirty="0"/>
              <a:t>The original implementation of this equation sought to demonstrate the linear relationship between laser exposure and delta T</a:t>
            </a:r>
          </a:p>
          <a:p>
            <a:endParaRPr lang="en-US" dirty="0"/>
          </a:p>
          <a:p>
            <a:r>
              <a:rPr lang="en-US" dirty="0"/>
              <a:t>A new equation could be rapidly implemented due to the modularity of the current program</a:t>
            </a:r>
          </a:p>
        </p:txBody>
      </p:sp>
    </p:spTree>
    <p:extLst>
      <p:ext uri="{BB962C8B-B14F-4D97-AF65-F5344CB8AC3E}">
        <p14:creationId xmlns:p14="http://schemas.microsoft.com/office/powerpoint/2010/main" val="3380229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11F8-792E-4891-AC4B-2335CC4B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9BF1E-05AE-4F03-A6B6-5ADB425B4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91636"/>
          </a:xfrm>
        </p:spPr>
        <p:txBody>
          <a:bodyPr>
            <a:normAutofit/>
          </a:bodyPr>
          <a:lstStyle/>
          <a:p>
            <a:r>
              <a:rPr lang="en-US" sz="2000" dirty="0"/>
              <a:t>K.F. Palmer and D. Williams, Optical Properties of water in the near infrared, Journal of the Optical Society of America, V.64, pp. 1107-1110, August, 1974</a:t>
            </a:r>
          </a:p>
          <a:p>
            <a:endParaRPr lang="en-US" sz="2000" dirty="0"/>
          </a:p>
          <a:p>
            <a:r>
              <a:rPr lang="en-US" sz="2000" dirty="0"/>
              <a:t>Zhu, Xuedong, Jen-Wei Lin, and Michelle Y Sander. "Infrared Inhibition and Waveform Modulation of Action Potentials in the Crayfish Motor Axon." Biomedical Optics Express 10, no. 12 (2019): 6580-6594.</a:t>
            </a:r>
          </a:p>
          <a:p>
            <a:endParaRPr lang="en-US" sz="2000" dirty="0"/>
          </a:p>
          <a:p>
            <a:r>
              <a:rPr lang="en-US" sz="2000" dirty="0"/>
              <a:t>Li, </a:t>
            </a:r>
            <a:r>
              <a:rPr lang="en-US" sz="2000" dirty="0" err="1"/>
              <a:t>Xinyu</a:t>
            </a:r>
            <a:r>
              <a:rPr lang="en-US" sz="2000" dirty="0"/>
              <a:t>, Jia Liu, Shanshan Liang, and </a:t>
            </a:r>
            <a:r>
              <a:rPr lang="en-US" sz="2000" dirty="0" err="1"/>
              <a:t>Changsen</a:t>
            </a:r>
            <a:r>
              <a:rPr lang="en-US" sz="2000" dirty="0"/>
              <a:t> Sun. "980-nm Infrared Laser Modulation of Sodium Channel Kinetics in a Neuron Cell Linearly Mediated by Photothermal Effect." Journal of Biomedical Optics 19, no. 10 (2014): 105002-105002.</a:t>
            </a:r>
          </a:p>
        </p:txBody>
      </p:sp>
    </p:spTree>
    <p:extLst>
      <p:ext uri="{BB962C8B-B14F-4D97-AF65-F5344CB8AC3E}">
        <p14:creationId xmlns:p14="http://schemas.microsoft.com/office/powerpoint/2010/main" val="2879736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32AA-E240-4381-8B35-F2E3F193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CC23-0F7C-41A7-B05F-C039F429D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Sodium Chloride and Water. (n.d.). Retrieved December 11, 2020, from https://www.engineeringtoolbox.com/sodium-chloride-water-d_1187.html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http://webserver.dmt.upm.es/~isidoro/bk3/c07sol/Solution%20properties.pdf</a:t>
            </a:r>
          </a:p>
        </p:txBody>
      </p:sp>
    </p:spTree>
    <p:extLst>
      <p:ext uri="{BB962C8B-B14F-4D97-AF65-F5344CB8AC3E}">
        <p14:creationId xmlns:p14="http://schemas.microsoft.com/office/powerpoint/2010/main" val="239588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Considerations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[1]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369187"/>
            <a:ext cx="4377307" cy="8474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458" y="2603902"/>
            <a:ext cx="3938357" cy="377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3403190"/>
            <a:ext cx="1366847" cy="233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245" y="3412715"/>
            <a:ext cx="1095383" cy="2238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658" y="4021152"/>
            <a:ext cx="59798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/>
              <a:t>μ</a:t>
            </a:r>
            <a:r>
              <a:rPr lang="en-US" sz="1400"/>
              <a:t>a = 107.8 </a:t>
            </a:r>
            <a:r>
              <a:rPr lang="en-US" sz="1400" dirty="0"/>
              <a:t>cm^-1</a:t>
            </a:r>
            <a:r>
              <a:rPr lang="en-US" sz="1400"/>
              <a:t>	Optical </a:t>
            </a:r>
            <a:r>
              <a:rPr lang="en-US" sz="1400" dirty="0"/>
              <a:t>Absorption Coefficient</a:t>
            </a:r>
          </a:p>
          <a:p>
            <a:r>
              <a:rPr lang="en-US" sz="1400" dirty="0"/>
              <a:t>R = 25 </a:t>
            </a:r>
            <a:r>
              <a:rPr lang="el-GR" sz="1400" dirty="0"/>
              <a:t>μ</a:t>
            </a:r>
            <a:r>
              <a:rPr lang="en-US" sz="1400" dirty="0"/>
              <a:t>m  			Beam waist at axial distance</a:t>
            </a:r>
          </a:p>
          <a:p>
            <a:r>
              <a:rPr lang="en-US" sz="1400" dirty="0"/>
              <a:t>z = 116 </a:t>
            </a:r>
            <a:r>
              <a:rPr lang="el-GR" sz="1400" dirty="0"/>
              <a:t>μ</a:t>
            </a:r>
            <a:r>
              <a:rPr lang="en-US" sz="1400" dirty="0"/>
              <a:t>m			Axial Distance</a:t>
            </a:r>
          </a:p>
          <a:p>
            <a:r>
              <a:rPr lang="en-US" sz="1400" dirty="0" err="1"/>
              <a:t>tc</a:t>
            </a:r>
            <a:r>
              <a:rPr lang="en-US" sz="1400" dirty="0"/>
              <a:t> = .00109 s		Characteristic time of the thermal lens</a:t>
            </a:r>
          </a:p>
          <a:p>
            <a:r>
              <a:rPr lang="en-US" sz="1400" dirty="0"/>
              <a:t>Po = .00483 W		Initial laser power </a:t>
            </a:r>
          </a:p>
          <a:p>
            <a:r>
              <a:rPr lang="el-GR" sz="1400" dirty="0"/>
              <a:t>κ</a:t>
            </a:r>
            <a:r>
              <a:rPr lang="en-US" sz="1400" dirty="0"/>
              <a:t> = 0.584 W/</a:t>
            </a:r>
            <a:r>
              <a:rPr lang="en-US" sz="1400" dirty="0" err="1"/>
              <a:t>mK</a:t>
            </a:r>
            <a:r>
              <a:rPr lang="en-US" sz="1400" dirty="0"/>
              <a:t> 		thermal conductivity</a:t>
            </a:r>
          </a:p>
          <a:p>
            <a:r>
              <a:rPr lang="el-GR" sz="1400" dirty="0"/>
              <a:t>ρ</a:t>
            </a:r>
            <a:r>
              <a:rPr lang="en-US" sz="1400" dirty="0"/>
              <a:t> = 1010 kg/m^3		density of saline</a:t>
            </a:r>
          </a:p>
          <a:p>
            <a:r>
              <a:rPr lang="en-US" sz="1400" i="1" dirty="0"/>
              <a:t>c = </a:t>
            </a:r>
            <a:r>
              <a:rPr lang="en-US" sz="1400" dirty="0"/>
              <a:t>4150 J kg^-1 K^-1</a:t>
            </a:r>
            <a:r>
              <a:rPr lang="en-US" sz="1400" i="1" dirty="0"/>
              <a:t>	</a:t>
            </a:r>
            <a:r>
              <a:rPr lang="en-US" sz="1400" dirty="0"/>
              <a:t>heat capacity</a:t>
            </a:r>
          </a:p>
          <a:p>
            <a:r>
              <a:rPr lang="en-US" sz="1400" dirty="0"/>
              <a:t>r</a:t>
            </a:r>
            <a:r>
              <a:rPr lang="en-US" sz="1400" i="1" dirty="0"/>
              <a:t> </a:t>
            </a:r>
            <a:r>
              <a:rPr lang="en-US" sz="1400" dirty="0"/>
              <a:t>= 25 </a:t>
            </a:r>
            <a:r>
              <a:rPr lang="el-GR" sz="1400" dirty="0"/>
              <a:t>μ</a:t>
            </a:r>
            <a:r>
              <a:rPr lang="en-US" sz="1400" dirty="0"/>
              <a:t>m			radius of the fiber core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275442" y="4021152"/>
            <a:ext cx="41971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ρ</a:t>
            </a:r>
            <a:r>
              <a:rPr lang="en-US" sz="1400" dirty="0"/>
              <a:t> = resistivity determined by the open pipette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γ</a:t>
            </a:r>
            <a:r>
              <a:rPr lang="en-US" sz="1400" dirty="0"/>
              <a:t> = conductance of pipette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 =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γ</a:t>
            </a:r>
            <a:r>
              <a:rPr lang="en-US" sz="1400" dirty="0"/>
              <a:t>o = solution conductance at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α</a:t>
            </a:r>
            <a:r>
              <a:rPr lang="en-US" sz="1400" dirty="0"/>
              <a:t>T = temperature coefficient of solution conductance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877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03855"/>
              </p:ext>
            </p:extLst>
          </p:nvPr>
        </p:nvGraphicFramePr>
        <p:xfrm>
          <a:off x="1289193" y="2250970"/>
          <a:ext cx="9211498" cy="41470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66781">
                  <a:extLst>
                    <a:ext uri="{9D8B030D-6E8A-4147-A177-3AD203B41FA5}">
                      <a16:colId xmlns:a16="http://schemas.microsoft.com/office/drawing/2014/main" val="3155804813"/>
                    </a:ext>
                  </a:extLst>
                </a:gridCol>
                <a:gridCol w="4944717">
                  <a:extLst>
                    <a:ext uri="{9D8B030D-6E8A-4147-A177-3AD203B41FA5}">
                      <a16:colId xmlns:a16="http://schemas.microsoft.com/office/drawing/2014/main" val="4281221820"/>
                    </a:ext>
                  </a:extLst>
                </a:gridCol>
              </a:tblGrid>
              <a:tr h="424532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597733"/>
                  </a:ext>
                </a:extLst>
              </a:tr>
              <a:tr h="634612">
                <a:tc>
                  <a:txBody>
                    <a:bodyPr/>
                    <a:lstStyle/>
                    <a:p>
                      <a:r>
                        <a:rPr lang="en-US" dirty="0"/>
                        <a:t>Power</a:t>
                      </a:r>
                      <a:r>
                        <a:rPr lang="en-US" baseline="0" dirty="0"/>
                        <a:t> at the Sample Plane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2.9mW </a:t>
                      </a:r>
                      <a:r>
                        <a:rPr lang="en-US" i="1" dirty="0"/>
                        <a:t>or</a:t>
                      </a:r>
                      <a:r>
                        <a:rPr lang="en-US" i="0" dirty="0"/>
                        <a:t> 5.5mW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56230"/>
                  </a:ext>
                </a:extLst>
              </a:tr>
              <a:tr h="634612">
                <a:tc>
                  <a:txBody>
                    <a:bodyPr/>
                    <a:lstStyle/>
                    <a:p>
                      <a:r>
                        <a:rPr lang="en-US" dirty="0"/>
                        <a:t>Beam Radius at</a:t>
                      </a:r>
                      <a:r>
                        <a:rPr lang="en-US" baseline="0" dirty="0"/>
                        <a:t> the Sample Plane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25.18 um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335666"/>
                  </a:ext>
                </a:extLst>
              </a:tr>
              <a:tr h="634612">
                <a:tc>
                  <a:txBody>
                    <a:bodyPr/>
                    <a:lstStyle/>
                    <a:p>
                      <a:r>
                        <a:rPr lang="en-US" dirty="0"/>
                        <a:t>Beam Radius at the Waist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440930"/>
                  </a:ext>
                </a:extLst>
              </a:tr>
              <a:tr h="906589">
                <a:tc>
                  <a:txBody>
                    <a:bodyPr/>
                    <a:lstStyle/>
                    <a:p>
                      <a:r>
                        <a:rPr lang="en-US" dirty="0"/>
                        <a:t>Sample Plane Position (z-distance)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117.55um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63858"/>
                  </a:ext>
                </a:extLst>
              </a:tr>
              <a:tr h="906589">
                <a:tc>
                  <a:txBody>
                    <a:bodyPr/>
                    <a:lstStyle/>
                    <a:p>
                      <a:r>
                        <a:rPr lang="en-US" dirty="0"/>
                        <a:t>Characteristic Thermal Time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110.54um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26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49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D16D-A147-4067-96B5-F6BF568B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 - Declarations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A345C-6788-4719-B10F-C685AA702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57" y="2148604"/>
            <a:ext cx="8516625" cy="2024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416BA0-A8E5-40C4-A3A1-7F97DFE4C6EA}"/>
              </a:ext>
            </a:extLst>
          </p:cNvPr>
          <p:cNvSpPr txBox="1"/>
          <p:nvPr/>
        </p:nvSpPr>
        <p:spPr>
          <a:xfrm>
            <a:off x="1626257" y="4517335"/>
            <a:ext cx="8516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 P0 contains initial power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Will be turned into irradiation laser power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Laser fiber is perpendicular to the axon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Laser is perfectly columnated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0FD2B-5110-46CC-B935-65F292530C71}"/>
              </a:ext>
            </a:extLst>
          </p:cNvPr>
          <p:cNvSpPr txBox="1"/>
          <p:nvPr/>
        </p:nvSpPr>
        <p:spPr>
          <a:xfrm>
            <a:off x="10294182" y="2678595"/>
            <a:ext cx="144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2.</a:t>
            </a:r>
          </a:p>
          <a:p>
            <a:r>
              <a:rPr lang="en-US" sz="1200" dirty="0"/>
              <a:t>Variable Declaration in Python</a:t>
            </a:r>
          </a:p>
        </p:txBody>
      </p:sp>
    </p:spTree>
    <p:extLst>
      <p:ext uri="{BB962C8B-B14F-4D97-AF65-F5344CB8AC3E}">
        <p14:creationId xmlns:p14="http://schemas.microsoft.com/office/powerpoint/2010/main" val="272098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84F8-F219-46FC-A37A-240D46AA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 – Integration &amp; Loop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213AB0-3A8E-460A-BF20-F393D2D52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74" y="2834218"/>
            <a:ext cx="6585574" cy="1911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2BB09D-DB54-479A-AC95-64CD3F585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353" y="4113954"/>
            <a:ext cx="4459064" cy="863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899A1C-145A-4E83-9EC9-CB74C73AC6DE}"/>
              </a:ext>
            </a:extLst>
          </p:cNvPr>
          <p:cNvSpPr txBox="1"/>
          <p:nvPr/>
        </p:nvSpPr>
        <p:spPr>
          <a:xfrm>
            <a:off x="611257" y="4795236"/>
            <a:ext cx="551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3 – Computation of Temperature delta with variable Power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5B4DC4-D88C-4EE3-8598-7AF79E158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695" y="2820746"/>
            <a:ext cx="4432407" cy="11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0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Implementation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82" y="2031843"/>
            <a:ext cx="2777251" cy="2082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93" y="4382213"/>
            <a:ext cx="2777251" cy="2082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152" y="2031843"/>
            <a:ext cx="2777251" cy="2082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93" y="2031843"/>
            <a:ext cx="2777251" cy="20829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82" y="4382213"/>
            <a:ext cx="2777251" cy="20829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8882" y="2031843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6493" y="2031842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48915" y="2031841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8881" y="4382213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06493" y="4382212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DB996-9247-4CB0-A225-A0BC2E7DFA3F}"/>
              </a:ext>
            </a:extLst>
          </p:cNvPr>
          <p:cNvSpPr txBox="1"/>
          <p:nvPr/>
        </p:nvSpPr>
        <p:spPr>
          <a:xfrm>
            <a:off x="8314434" y="4962017"/>
            <a:ext cx="2658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4 – Graphical Depiction of </a:t>
            </a:r>
            <a:r>
              <a:rPr lang="el-GR" dirty="0"/>
              <a:t>Δ</a:t>
            </a:r>
            <a:r>
              <a:rPr lang="en-US" dirty="0"/>
              <a:t>T with respect to laser power </a:t>
            </a:r>
          </a:p>
        </p:txBody>
      </p:sp>
    </p:spTree>
    <p:extLst>
      <p:ext uri="{BB962C8B-B14F-4D97-AF65-F5344CB8AC3E}">
        <p14:creationId xmlns:p14="http://schemas.microsoft.com/office/powerpoint/2010/main" val="277493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Temperature Data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55" y="2119497"/>
            <a:ext cx="7643190" cy="4534958"/>
          </a:xfrm>
        </p:spPr>
      </p:pic>
      <p:sp>
        <p:nvSpPr>
          <p:cNvPr id="3" name="TextBox 2"/>
          <p:cNvSpPr txBox="1"/>
          <p:nvPr/>
        </p:nvSpPr>
        <p:spPr>
          <a:xfrm>
            <a:off x="9650896" y="4139648"/>
            <a:ext cx="24450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5. Complete Temperature Depiction using Matlab</a:t>
            </a:r>
          </a:p>
        </p:txBody>
      </p:sp>
    </p:spTree>
    <p:extLst>
      <p:ext uri="{BB962C8B-B14F-4D97-AF65-F5344CB8AC3E}">
        <p14:creationId xmlns:p14="http://schemas.microsoft.com/office/powerpoint/2010/main" val="2818040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704</TotalTime>
  <Words>1142</Words>
  <Application>Microsoft Office PowerPoint</Application>
  <PresentationFormat>Widescreen</PresentationFormat>
  <Paragraphs>161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Trebuchet MS</vt:lpstr>
      <vt:lpstr>Berlin</vt:lpstr>
      <vt:lpstr>Fall Update 5</vt:lpstr>
      <vt:lpstr>Open Pipette Method for ADTR Measurement [1]</vt:lpstr>
      <vt:lpstr>Theoretical Calculation of the ADTR [1]</vt:lpstr>
      <vt:lpstr>Variable Considerations [1]</vt:lpstr>
      <vt:lpstr>Computed Values</vt:lpstr>
      <vt:lpstr>Implementation Strategy - Declarations</vt:lpstr>
      <vt:lpstr>Implementation Strategy – Integration &amp; Loop</vt:lpstr>
      <vt:lpstr>Equation Implementation Results</vt:lpstr>
      <vt:lpstr>Experimental Temperature Data</vt:lpstr>
      <vt:lpstr>Comparison to Temperature Data</vt:lpstr>
      <vt:lpstr>Conclusions</vt:lpstr>
      <vt:lpstr>Next Steps</vt:lpstr>
      <vt:lpstr>Temperature Transient - Power</vt:lpstr>
      <vt:lpstr>Temperature Transient – Z Distance</vt:lpstr>
      <vt:lpstr>Temperature Transient – Optical Absorption Coefficient</vt:lpstr>
      <vt:lpstr>Optical Absorption Coefficient</vt:lpstr>
      <vt:lpstr>Conclusions</vt:lpstr>
      <vt:lpstr>Temperature Transient – Power with Experimental</vt:lpstr>
      <vt:lpstr>Temperature Transient – OAC with Experimental</vt:lpstr>
      <vt:lpstr>Temperature Transient – z distance with Experimental</vt:lpstr>
      <vt:lpstr>Error</vt:lpstr>
      <vt:lpstr>Final Update</vt:lpstr>
      <vt:lpstr>Temperature-Dependent Parameters of Saline</vt:lpstr>
      <vt:lpstr>Temperature Transient – Power with Experimental</vt:lpstr>
      <vt:lpstr>Temperature Transient – OAC with Experimental</vt:lpstr>
      <vt:lpstr>Temperature Transient – Z Distance with Experimental</vt:lpstr>
      <vt:lpstr>Simulated Curve Using Lowest Error Parameters</vt:lpstr>
      <vt:lpstr>First 50 ms -&gt; Altering Optical Aborbtion</vt:lpstr>
      <vt:lpstr>First 50 ms -&gt; Altering Z-Distance</vt:lpstr>
      <vt:lpstr>First 50 ms -&gt; Altering Power</vt:lpstr>
      <vt:lpstr>First 50 ms -&gt; Overall</vt:lpstr>
      <vt:lpstr>First 50 ms -&gt; Overall Expanded</vt:lpstr>
      <vt:lpstr>Final Conclusions</vt:lpstr>
      <vt:lpstr>Sources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Update 3</dc:title>
  <dc:creator>Dev B</dc:creator>
  <cp:lastModifiedBy>Dev B</cp:lastModifiedBy>
  <cp:revision>90</cp:revision>
  <dcterms:created xsi:type="dcterms:W3CDTF">2020-11-06T05:24:46Z</dcterms:created>
  <dcterms:modified xsi:type="dcterms:W3CDTF">2020-12-11T15:30:05Z</dcterms:modified>
</cp:coreProperties>
</file>