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9627-5FCD-4E9A-A173-04EC85904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Update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8A9DA-92D5-49EC-83C3-B4BBDA2F9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609501"/>
            <a:ext cx="8144134" cy="1117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 Bhatia</a:t>
            </a:r>
          </a:p>
          <a:p>
            <a:r>
              <a:rPr lang="en-US" dirty="0"/>
              <a:t>Ultrafast Optics Laboratory</a:t>
            </a:r>
          </a:p>
          <a:p>
            <a:r>
              <a:rPr lang="en-US" dirty="0"/>
              <a:t>Boston University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352490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39DC-0071-462E-B5E5-AEA6F128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3E66-05BA-49E2-B06C-4916A831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verify that the model does indeed produce an error, the paper results were sought to be reproduced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Utilized the following parameters:</a:t>
            </a:r>
          </a:p>
          <a:p>
            <a:pPr lvl="1"/>
            <a:r>
              <a:rPr lang="en-US" dirty="0"/>
              <a:t>t = 500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 err="1"/>
              <a:t>ua</a:t>
            </a:r>
            <a:r>
              <a:rPr lang="en-US" dirty="0"/>
              <a:t> = 0.502 cm^-1</a:t>
            </a:r>
          </a:p>
          <a:p>
            <a:pPr lvl="1"/>
            <a:r>
              <a:rPr lang="en-US" dirty="0"/>
              <a:t>r = 5 um</a:t>
            </a:r>
          </a:p>
          <a:p>
            <a:pPr lvl="1"/>
            <a:r>
              <a:rPr lang="en-US" dirty="0"/>
              <a:t>R = 43.6 um OR 33.9 um (the paper gives multiple values)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0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39FA-1990-4074-A631-5F4CF22E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Validation </a:t>
            </a:r>
            <a:r>
              <a:rPr lang="en-US" sz="1400"/>
              <a:t>(cont.)</a:t>
            </a:r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BDD656DE-CC00-4DD1-B7E1-EB215715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122"/>
            <a:ext cx="4212249" cy="3159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EFCA6-756C-4216-A8A6-3C38599EE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623" y="2730121"/>
            <a:ext cx="4212249" cy="315918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F409FBC-5C0C-4D2C-9812-4CAEB3A55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246" y="2730120"/>
            <a:ext cx="4212249" cy="31591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409BBD-8094-4EAC-B445-4FA412FFE0D8}"/>
              </a:ext>
            </a:extLst>
          </p:cNvPr>
          <p:cNvSpPr txBox="1"/>
          <p:nvPr/>
        </p:nvSpPr>
        <p:spPr>
          <a:xfrm>
            <a:off x="441434" y="6106510"/>
            <a:ext cx="33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1. ADTR, R = 43.6 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9DBAB-0030-40A0-A4BA-12634C55827D}"/>
              </a:ext>
            </a:extLst>
          </p:cNvPr>
          <p:cNvSpPr txBox="1"/>
          <p:nvPr/>
        </p:nvSpPr>
        <p:spPr>
          <a:xfrm>
            <a:off x="4782207" y="6106510"/>
            <a:ext cx="23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2. ADTR, paper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FD7B53-7087-400B-B4FD-9CBA54BF0521}"/>
              </a:ext>
            </a:extLst>
          </p:cNvPr>
          <p:cNvSpPr txBox="1"/>
          <p:nvPr/>
        </p:nvSpPr>
        <p:spPr>
          <a:xfrm>
            <a:off x="8728841" y="6104772"/>
            <a:ext cx="33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3. ADTR, R = 33.9 um</a:t>
            </a:r>
          </a:p>
        </p:txBody>
      </p:sp>
    </p:spTree>
    <p:extLst>
      <p:ext uri="{BB962C8B-B14F-4D97-AF65-F5344CB8AC3E}">
        <p14:creationId xmlns:p14="http://schemas.microsoft.com/office/powerpoint/2010/main" val="132039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14E0-B52E-4E37-BE2C-4E034CDC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Absorption Coefficient Discrepancies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8294-8B89-4D35-AFEF-1AA7155C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41" y="2399936"/>
            <a:ext cx="3192741" cy="3599316"/>
          </a:xfrm>
        </p:spPr>
        <p:txBody>
          <a:bodyPr/>
          <a:lstStyle/>
          <a:p>
            <a:r>
              <a:rPr lang="en-US" dirty="0"/>
              <a:t>Increasing the optical absorption coefficient within a reasonable range does not produce a clear trajectory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6C55E-F524-4756-99D7-2123556DE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5" r="6804"/>
          <a:stretch/>
        </p:blipFill>
        <p:spPr>
          <a:xfrm>
            <a:off x="3760591" y="2061581"/>
            <a:ext cx="8082659" cy="4276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69396-14FD-4E6C-8E82-C747F8192077}"/>
              </a:ext>
            </a:extLst>
          </p:cNvPr>
          <p:cNvSpPr txBox="1"/>
          <p:nvPr/>
        </p:nvSpPr>
        <p:spPr>
          <a:xfrm>
            <a:off x="6096000" y="6432330"/>
            <a:ext cx="363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4. Erroneous Absorption Coeff </a:t>
            </a:r>
          </a:p>
        </p:txBody>
      </p:sp>
    </p:spTree>
    <p:extLst>
      <p:ext uri="{BB962C8B-B14F-4D97-AF65-F5344CB8AC3E}">
        <p14:creationId xmlns:p14="http://schemas.microsoft.com/office/powerpoint/2010/main" val="249283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4D53-B7B4-4E53-9C40-61124FA0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Absorption Coefficient Discrepancies </a:t>
            </a:r>
            <a:r>
              <a:rPr lang="en-US" sz="1600" dirty="0"/>
              <a:t>(cont.)</a:t>
            </a: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A1AE29C-EC19-4AE3-877B-021E190E5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8" t="5540" r="5382" b="2536"/>
          <a:stretch/>
        </p:blipFill>
        <p:spPr>
          <a:xfrm>
            <a:off x="998112" y="2121815"/>
            <a:ext cx="7450428" cy="4581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796EB-6ED8-4F75-9E57-BFCEA217C632}"/>
              </a:ext>
            </a:extLst>
          </p:cNvPr>
          <p:cNvSpPr txBox="1"/>
          <p:nvPr/>
        </p:nvSpPr>
        <p:spPr>
          <a:xfrm>
            <a:off x="8671034" y="4143703"/>
            <a:ext cx="2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5. Adjusted OAC</a:t>
            </a:r>
          </a:p>
        </p:txBody>
      </p:sp>
    </p:spTree>
    <p:extLst>
      <p:ext uri="{BB962C8B-B14F-4D97-AF65-F5344CB8AC3E}">
        <p14:creationId xmlns:p14="http://schemas.microsoft.com/office/powerpoint/2010/main" val="343352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4D53-B7B4-4E53-9C40-61124FA0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Absorption Coefficient Discrepancies </a:t>
            </a:r>
            <a:r>
              <a:rPr lang="en-US" sz="1600" dirty="0"/>
              <a:t>(cont.)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796EB-6ED8-4F75-9E57-BFCEA217C632}"/>
              </a:ext>
            </a:extLst>
          </p:cNvPr>
          <p:cNvSpPr txBox="1"/>
          <p:nvPr/>
        </p:nvSpPr>
        <p:spPr>
          <a:xfrm>
            <a:off x="8671034" y="4143703"/>
            <a:ext cx="2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6. Pushed OAC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A211C0C-D5BD-4D9F-989F-2BCD703E8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3" y="1994080"/>
            <a:ext cx="7991710" cy="481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8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4D53-B7B4-4E53-9C40-61124FA0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Absorption Coefficient Discrepancies </a:t>
            </a:r>
            <a:r>
              <a:rPr lang="en-US" sz="1600" dirty="0"/>
              <a:t>(cont.)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81C6FA-A40C-44D9-8090-922E583F05C6}"/>
              </a:ext>
            </a:extLst>
          </p:cNvPr>
          <p:cNvGrpSpPr/>
          <p:nvPr/>
        </p:nvGrpSpPr>
        <p:grpSpPr>
          <a:xfrm>
            <a:off x="72668" y="2557421"/>
            <a:ext cx="5545515" cy="1419067"/>
            <a:chOff x="598578" y="2504870"/>
            <a:chExt cx="6876079" cy="1888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D796EB-6ED8-4F75-9E57-BFCEA217C632}"/>
                </a:ext>
              </a:extLst>
            </p:cNvPr>
            <p:cNvSpPr txBox="1"/>
            <p:nvPr/>
          </p:nvSpPr>
          <p:spPr>
            <a:xfrm>
              <a:off x="2512929" y="3901534"/>
              <a:ext cx="3047376" cy="491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 7. Target Equation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05EC1D-3A02-4EAC-866A-E8A10E4DA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578" y="2504870"/>
              <a:ext cx="6876079" cy="1223563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44183F-4225-4D63-A536-4E8E5AA48E2B}"/>
              </a:ext>
            </a:extLst>
          </p:cNvPr>
          <p:cNvGrpSpPr/>
          <p:nvPr/>
        </p:nvGrpSpPr>
        <p:grpSpPr>
          <a:xfrm>
            <a:off x="1334562" y="4511774"/>
            <a:ext cx="3021726" cy="1080938"/>
            <a:chOff x="8296679" y="2878428"/>
            <a:chExt cx="3110361" cy="11559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C946E4-E854-47CE-A0D6-DCE88AE59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6679" y="2878428"/>
              <a:ext cx="2909120" cy="60188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EB2890-2F5F-4F9F-A5C3-8E560950F645}"/>
                </a:ext>
              </a:extLst>
            </p:cNvPr>
            <p:cNvSpPr txBox="1"/>
            <p:nvPr/>
          </p:nvSpPr>
          <p:spPr>
            <a:xfrm>
              <a:off x="8699161" y="3665037"/>
              <a:ext cx="2707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 8. P dependency</a:t>
              </a:r>
            </a:p>
          </p:txBody>
        </p:sp>
      </p:grpSp>
      <p:pic>
        <p:nvPicPr>
          <p:cNvPr id="12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7482536-68D5-4DDB-B3A7-4C8EF6DAE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45" y="2143524"/>
            <a:ext cx="4511944" cy="375995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0EAF20-FC74-4B56-B2C8-FDBF1AB7141A}"/>
              </a:ext>
            </a:extLst>
          </p:cNvPr>
          <p:cNvSpPr txBox="1"/>
          <p:nvPr/>
        </p:nvSpPr>
        <p:spPr>
          <a:xfrm>
            <a:off x="7071551" y="5960563"/>
            <a:ext cx="4051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9 – </a:t>
            </a:r>
          </a:p>
          <a:p>
            <a:pPr algn="ctr"/>
            <a:r>
              <a:rPr lang="en-US" sz="1200" dirty="0"/>
              <a:t>Specific absorption coefficient of water (725-2500nm) linearly interpolated from original data with a resolution of 5nm</a:t>
            </a:r>
          </a:p>
        </p:txBody>
      </p:sp>
    </p:spTree>
    <p:extLst>
      <p:ext uri="{BB962C8B-B14F-4D97-AF65-F5344CB8AC3E}">
        <p14:creationId xmlns:p14="http://schemas.microsoft.com/office/powerpoint/2010/main" val="392886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8700-EC1B-4C2C-932E-09C11E7D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1B28-08D0-4600-88C0-31692B58F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first 20 </a:t>
            </a:r>
            <a:r>
              <a:rPr lang="en-US" dirty="0" err="1"/>
              <a:t>ms</a:t>
            </a:r>
            <a:r>
              <a:rPr lang="en-US" dirty="0"/>
              <a:t> of experimental data in </a:t>
            </a:r>
            <a:r>
              <a:rPr lang="en-US" dirty="0" err="1"/>
              <a:t>Matlab</a:t>
            </a:r>
            <a:r>
              <a:rPr lang="en-US" dirty="0"/>
              <a:t>, reoptimize </a:t>
            </a:r>
          </a:p>
          <a:p>
            <a:endParaRPr lang="en-US" dirty="0"/>
          </a:p>
          <a:p>
            <a:r>
              <a:rPr lang="en-US" dirty="0"/>
              <a:t>Calculate radius considering </a:t>
            </a:r>
            <a:r>
              <a:rPr lang="en-US"/>
              <a:t>reflective index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Start sourcing alternative models</a:t>
            </a:r>
          </a:p>
        </p:txBody>
      </p:sp>
    </p:spTree>
    <p:extLst>
      <p:ext uri="{BB962C8B-B14F-4D97-AF65-F5344CB8AC3E}">
        <p14:creationId xmlns:p14="http://schemas.microsoft.com/office/powerpoint/2010/main" val="11870570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91</TotalTime>
  <Words>207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Spring Update 1</vt:lpstr>
      <vt:lpstr>Model Validation</vt:lpstr>
      <vt:lpstr>Model Validation (cont.)</vt:lpstr>
      <vt:lpstr>Optical Absorption Coefficient Discrepancies</vt:lpstr>
      <vt:lpstr>Optical Absorption Coefficient Discrepancies (cont.)</vt:lpstr>
      <vt:lpstr>Optical Absorption Coefficient Discrepancies (cont.)</vt:lpstr>
      <vt:lpstr>Optical Absorption Coefficient Discrepancies (cont.)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Update 1</dc:title>
  <dc:creator>Dev B</dc:creator>
  <cp:lastModifiedBy>Dev B</cp:lastModifiedBy>
  <cp:revision>15</cp:revision>
  <dcterms:created xsi:type="dcterms:W3CDTF">2021-02-19T02:24:15Z</dcterms:created>
  <dcterms:modified xsi:type="dcterms:W3CDTF">2021-02-19T16:59:19Z</dcterms:modified>
</cp:coreProperties>
</file>