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9922" autoAdjust="0"/>
  </p:normalViewPr>
  <p:slideViewPr>
    <p:cSldViewPr snapToGrid="0">
      <p:cViewPr varScale="1">
        <p:scale>
          <a:sx n="93" d="100"/>
          <a:sy n="93" d="100"/>
        </p:scale>
        <p:origin x="7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3FE86-EC2A-4ED5-BEB2-47682874163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8A65-21AB-4898-B3D3-5E99DBD9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Beam in Water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48A65-21AB-4898-B3D3-5E99DBD9D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Beam against simple tissue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48A65-21AB-4898-B3D3-5E99DBD9D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 dependent VHC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48A65-21AB-4898-B3D3-5E99DBD9D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to experimental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48A65-21AB-4898-B3D3-5E99DBD9D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48A65-21AB-4898-B3D3-5E99DBD9D5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48A65-21AB-4898-B3D3-5E99DBD9D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36F-F1AE-4D92-8222-40966C704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MCmatlab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AD9B-5F9F-4A64-A1BA-34E64BDC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Boston University</a:t>
            </a:r>
          </a:p>
          <a:p>
            <a:r>
              <a:rPr lang="en-US" dirty="0"/>
              <a:t>Ultrafast Optics Laboratory</a:t>
            </a:r>
          </a:p>
        </p:txBody>
      </p:sp>
    </p:spTree>
    <p:extLst>
      <p:ext uri="{BB962C8B-B14F-4D97-AF65-F5344CB8AC3E}">
        <p14:creationId xmlns:p14="http://schemas.microsoft.com/office/powerpoint/2010/main" val="5928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A852-5C11-41FD-89CE-7E58D204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9D96-AD36-40E9-B330-5B85EF81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 Marti, Dominik, </a:t>
            </a:r>
            <a:r>
              <a:rPr lang="en-US" sz="2000" dirty="0" err="1"/>
              <a:t>Aasbjerg</a:t>
            </a:r>
            <a:r>
              <a:rPr lang="en-US" sz="2000" dirty="0"/>
              <a:t>, </a:t>
            </a:r>
            <a:r>
              <a:rPr lang="en-US" sz="2000" dirty="0" err="1"/>
              <a:t>Rikke</a:t>
            </a:r>
            <a:r>
              <a:rPr lang="en-US" sz="2000" dirty="0"/>
              <a:t> N, Andersen, Peter E, &amp; Hansen, Anders K. (2018). </a:t>
            </a:r>
            <a:r>
              <a:rPr lang="en-US" sz="2000" dirty="0" err="1"/>
              <a:t>MCmatlab</a:t>
            </a:r>
            <a:r>
              <a:rPr lang="en-US" sz="2000" dirty="0"/>
              <a:t>: an open-source, user-friendly, MATLAB-integrated three-dimensional Monte Carlo light transport solver with heat diffusion and tissue damage. Journal of Biomedical Optics, 23(12), 1–6. https://doi.org/10.1117/1.JBO.23.12.121622</a:t>
            </a:r>
          </a:p>
          <a:p>
            <a:endParaRPr lang="en-US" dirty="0"/>
          </a:p>
          <a:p>
            <a:r>
              <a:rPr lang="en-US" sz="2000" dirty="0"/>
              <a:t>Zhu, Xuedong, Jen-Wei Lin, and Michelle Y Sander. "Infrared Inhibition and Waveform Modulation of Action Potentials in the Crayfish Motor Axon." Biomedical Optics Express 10, no. 12 (2019): 6580-6594.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8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9C08-A531-4283-906D-BC2B4281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MCmatlab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B5C0-5CC8-46F0-ACCC-AA22D4E5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MCmatlab</a:t>
            </a:r>
            <a:r>
              <a:rPr lang="en-US" dirty="0"/>
              <a:t> is a codebase designed to do two things ~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Rapid solving of three-dimensional Monte Carlo, Radiative Transfer Equations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Simulations of finite-element heat diffusion and Arrhenius-based thermal tissue damage  </a:t>
            </a:r>
          </a:p>
          <a:p>
            <a:pPr lvl="1"/>
            <a:endParaRPr lang="en-US" dirty="0"/>
          </a:p>
          <a:p>
            <a:r>
              <a:rPr lang="en-US" dirty="0"/>
              <a:t>Our focus is placed on the latter</a:t>
            </a:r>
          </a:p>
        </p:txBody>
      </p:sp>
    </p:spTree>
    <p:extLst>
      <p:ext uri="{BB962C8B-B14F-4D97-AF65-F5344CB8AC3E}">
        <p14:creationId xmlns:p14="http://schemas.microsoft.com/office/powerpoint/2010/main" val="290556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3FF9-3C4D-4B74-ACE0-BE11C616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Deposition, Diffusion, Thermal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ACFA-6FA6-4BBE-9CA1-DF3FAD68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before, </a:t>
            </a:r>
            <a:r>
              <a:rPr lang="en-US" dirty="0" err="1"/>
              <a:t>MCmatlab</a:t>
            </a:r>
            <a:r>
              <a:rPr lang="en-US" dirty="0"/>
              <a:t> includes a 3-dimensional time-domain heat deposition and diffusion solver </a:t>
            </a:r>
          </a:p>
          <a:p>
            <a:r>
              <a:rPr lang="en-US" dirty="0"/>
              <a:t>Operates on a voxel grid</a:t>
            </a:r>
          </a:p>
          <a:p>
            <a:r>
              <a:rPr lang="en-US" dirty="0" err="1"/>
              <a:t>Arrhenhius</a:t>
            </a:r>
            <a:r>
              <a:rPr lang="en-US" dirty="0"/>
              <a:t>-based thermal chemical changes (tissue coagulation) are calculated</a:t>
            </a:r>
          </a:p>
          <a:p>
            <a:r>
              <a:rPr lang="en-US" dirty="0"/>
              <a:t>Temperature distribution is based on the fluence rate and the geometry definition of the MC simulation</a:t>
            </a:r>
          </a:p>
          <a:p>
            <a:pPr lvl="1"/>
            <a:r>
              <a:rPr lang="en-US" dirty="0"/>
              <a:t>Also considers specific physical thermal properties of the media </a:t>
            </a:r>
          </a:p>
        </p:txBody>
      </p:sp>
    </p:spTree>
    <p:extLst>
      <p:ext uri="{BB962C8B-B14F-4D97-AF65-F5344CB8AC3E}">
        <p14:creationId xmlns:p14="http://schemas.microsoft.com/office/powerpoint/2010/main" val="198271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B589-E9EA-4096-BF62-6B169A66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∆T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F856-95CF-400F-9DFD-0B0D3B74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085305"/>
            <a:ext cx="3952904" cy="4623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Active variables ~</a:t>
            </a:r>
          </a:p>
          <a:p>
            <a:r>
              <a:rPr lang="en-US" sz="1800" dirty="0"/>
              <a:t>q = local rate of heat deposition</a:t>
            </a:r>
          </a:p>
          <a:p>
            <a:r>
              <a:rPr lang="en-US" sz="1800" dirty="0" err="1"/>
              <a:t>Cv</a:t>
            </a:r>
            <a:r>
              <a:rPr lang="en-US" sz="1800" dirty="0"/>
              <a:t> = local volumetric heat capacity</a:t>
            </a:r>
          </a:p>
          <a:p>
            <a:r>
              <a:rPr lang="en-US" sz="1800" dirty="0"/>
              <a:t>k = thermal conductivity</a:t>
            </a:r>
          </a:p>
          <a:p>
            <a:r>
              <a:rPr lang="en-US" sz="1800" dirty="0" err="1"/>
              <a:t>Ea</a:t>
            </a:r>
            <a:r>
              <a:rPr lang="en-US" sz="1800" dirty="0"/>
              <a:t> = Arrhenius activation energy</a:t>
            </a:r>
          </a:p>
          <a:p>
            <a:r>
              <a:rPr lang="en-US" sz="1800" dirty="0"/>
              <a:t>A = Arrhenius pre-exponential factor</a:t>
            </a:r>
          </a:p>
          <a:p>
            <a:r>
              <a:rPr lang="en-US" sz="1800" dirty="0"/>
              <a:t>c0 = concentration of undamaged voxels (start)</a:t>
            </a:r>
          </a:p>
          <a:p>
            <a:r>
              <a:rPr lang="en-US" sz="1800" dirty="0" err="1"/>
              <a:t>ct</a:t>
            </a:r>
            <a:r>
              <a:rPr lang="en-US" sz="1800" dirty="0"/>
              <a:t> = concentration of undamaged voxels (end)</a:t>
            </a:r>
          </a:p>
          <a:p>
            <a:r>
              <a:rPr lang="en-US" sz="1800" dirty="0"/>
              <a:t>R = gas constant </a:t>
            </a:r>
          </a:p>
          <a:p>
            <a:r>
              <a:rPr lang="el-GR" sz="1800" dirty="0"/>
              <a:t>τ</a:t>
            </a:r>
            <a:r>
              <a:rPr lang="en-US" sz="1800" dirty="0"/>
              <a:t> = total simulated time duration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7929C-6AB9-4BB1-9B85-6A92890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44" y="3045658"/>
            <a:ext cx="3012959" cy="1080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33CB56-ABD9-4A25-81B5-C0C0476E5823}"/>
              </a:ext>
            </a:extLst>
          </p:cNvPr>
          <p:cNvSpPr txBox="1"/>
          <p:nvPr/>
        </p:nvSpPr>
        <p:spPr>
          <a:xfrm>
            <a:off x="4752833" y="4266377"/>
            <a:ext cx="253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Eqn. 1 – Heat </a:t>
            </a:r>
            <a:r>
              <a:rPr lang="en-US" dirty="0" err="1"/>
              <a:t>eqn</a:t>
            </a:r>
            <a:r>
              <a:rPr lang="en-US" dirty="0"/>
              <a:t> in continuous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3179D4-A928-4DB5-A2CF-0B548222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530" y="2720479"/>
            <a:ext cx="3952904" cy="1676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62C944-F7E7-4327-BFF7-0A5360F433FF}"/>
              </a:ext>
            </a:extLst>
          </p:cNvPr>
          <p:cNvSpPr txBox="1"/>
          <p:nvPr/>
        </p:nvSpPr>
        <p:spPr>
          <a:xfrm>
            <a:off x="8529692" y="4596641"/>
            <a:ext cx="253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Eqn. 2 – Thermal chemical change per voxel in terms of the Arrhenius value</a:t>
            </a:r>
          </a:p>
        </p:txBody>
      </p:sp>
    </p:spTree>
    <p:extLst>
      <p:ext uri="{BB962C8B-B14F-4D97-AF65-F5344CB8AC3E}">
        <p14:creationId xmlns:p14="http://schemas.microsoft.com/office/powerpoint/2010/main" val="171569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062F-3DC4-4D9B-B0DD-8264E9B9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Simulation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A21C70-AEB9-45B1-9DF1-64816421C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51" y="2177486"/>
            <a:ext cx="8039959" cy="4516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2F1A5F-1856-44FC-B866-FEF472E74C8B}"/>
              </a:ext>
            </a:extLst>
          </p:cNvPr>
          <p:cNvSpPr txBox="1"/>
          <p:nvPr/>
        </p:nvSpPr>
        <p:spPr>
          <a:xfrm>
            <a:off x="9231330" y="3760341"/>
            <a:ext cx="253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1 – Sample Gaussian Beam through Water </a:t>
            </a:r>
          </a:p>
        </p:txBody>
      </p:sp>
    </p:spTree>
    <p:extLst>
      <p:ext uri="{BB962C8B-B14F-4D97-AF65-F5344CB8AC3E}">
        <p14:creationId xmlns:p14="http://schemas.microsoft.com/office/powerpoint/2010/main" val="169918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D057-17E3-478A-9306-713D3C9E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Tissue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72974CE-5558-426C-967E-E3771820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7" y="2382843"/>
            <a:ext cx="4487277" cy="3351033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1399F462-E1EB-4D48-9F15-F0423647B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340" y="2271327"/>
            <a:ext cx="6099015" cy="3667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E889C-FB68-4740-AF75-E0A70A9D8725}"/>
              </a:ext>
            </a:extLst>
          </p:cNvPr>
          <p:cNvSpPr txBox="1"/>
          <p:nvPr/>
        </p:nvSpPr>
        <p:spPr>
          <a:xfrm>
            <a:off x="767644" y="5864500"/>
            <a:ext cx="338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2 – Simple Tissue 3-dimensional temperature depiction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0BD5D-0CD1-43FE-81DE-F53257C97020}"/>
              </a:ext>
            </a:extLst>
          </p:cNvPr>
          <p:cNvSpPr txBox="1"/>
          <p:nvPr/>
        </p:nvSpPr>
        <p:spPr>
          <a:xfrm>
            <a:off x="6094267" y="6141499"/>
            <a:ext cx="45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– Selected temperature sensor data</a:t>
            </a:r>
          </a:p>
        </p:txBody>
      </p:sp>
    </p:spTree>
    <p:extLst>
      <p:ext uri="{BB962C8B-B14F-4D97-AF65-F5344CB8AC3E}">
        <p14:creationId xmlns:p14="http://schemas.microsoft.com/office/powerpoint/2010/main" val="423644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DA82-57B4-4985-B180-53F4BD13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Dependent Media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E58EA-B828-4E53-B475-285A938B8904}"/>
              </a:ext>
            </a:extLst>
          </p:cNvPr>
          <p:cNvSpPr txBox="1"/>
          <p:nvPr/>
        </p:nvSpPr>
        <p:spPr>
          <a:xfrm>
            <a:off x="8707524" y="3656724"/>
            <a:ext cx="253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– Temperature Dependent Media using VHC, implanting target parameters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802B056-21B6-4644-B181-0265F3A8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3" y="2128524"/>
            <a:ext cx="7539910" cy="45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3B9F-AF12-493E-A3B5-AD736629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Experimental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DBCBA-0E82-40F1-860B-270AFBD29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2" y="2134755"/>
            <a:ext cx="5470002" cy="410250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DF594DD-474F-4E4B-8AE9-5E2E279D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28" y="2333020"/>
            <a:ext cx="6075040" cy="3705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07F7-0B5C-4311-80B5-F324F1C2D3EF}"/>
              </a:ext>
            </a:extLst>
          </p:cNvPr>
          <p:cNvSpPr txBox="1"/>
          <p:nvPr/>
        </p:nvSpPr>
        <p:spPr>
          <a:xfrm>
            <a:off x="2121299" y="5991036"/>
            <a:ext cx="1522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Time (</a:t>
            </a:r>
            <a:r>
              <a:rPr lang="en-US" sz="1000" dirty="0" err="1">
                <a:solidFill>
                  <a:schemeClr val="bg1"/>
                </a:solidFill>
              </a:rPr>
              <a:t>ms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4381A-9BAC-4278-81EF-7D573923383B}"/>
              </a:ext>
            </a:extLst>
          </p:cNvPr>
          <p:cNvSpPr txBox="1"/>
          <p:nvPr/>
        </p:nvSpPr>
        <p:spPr>
          <a:xfrm>
            <a:off x="2121299" y="2209909"/>
            <a:ext cx="1522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Experimental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05E62-D6C0-409D-B90B-F93E7B049147}"/>
              </a:ext>
            </a:extLst>
          </p:cNvPr>
          <p:cNvSpPr txBox="1"/>
          <p:nvPr/>
        </p:nvSpPr>
        <p:spPr>
          <a:xfrm rot="16200000">
            <a:off x="-368925" y="4104338"/>
            <a:ext cx="1522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Temperature (deg 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8C523-B306-4433-953E-0E35E0814E1A}"/>
              </a:ext>
            </a:extLst>
          </p:cNvPr>
          <p:cNvSpPr txBox="1"/>
          <p:nvPr/>
        </p:nvSpPr>
        <p:spPr>
          <a:xfrm>
            <a:off x="680321" y="6211669"/>
            <a:ext cx="4506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Fig. 5 – Experimental Data, plotted using </a:t>
            </a:r>
            <a:r>
              <a:rPr lang="en-US" sz="1600" dirty="0" err="1"/>
              <a:t>Matlab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65173-43C8-40EB-BB34-3A9079F35DC2}"/>
              </a:ext>
            </a:extLst>
          </p:cNvPr>
          <p:cNvSpPr txBox="1"/>
          <p:nvPr/>
        </p:nvSpPr>
        <p:spPr>
          <a:xfrm>
            <a:off x="7005234" y="6104772"/>
            <a:ext cx="424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Fig. 4 – Temperature Dependent Media using VHC, implanting target parameters</a:t>
            </a:r>
          </a:p>
        </p:txBody>
      </p:sp>
    </p:spTree>
    <p:extLst>
      <p:ext uri="{BB962C8B-B14F-4D97-AF65-F5344CB8AC3E}">
        <p14:creationId xmlns:p14="http://schemas.microsoft.com/office/powerpoint/2010/main" val="25591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139-8870-436C-A58A-A03931E5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C062-D105-41BC-9CDE-9049EB78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Mcmatlab</a:t>
            </a:r>
            <a:r>
              <a:rPr lang="en-US" dirty="0"/>
              <a:t> can be tailored towards our experimental data, while introducing new degrees of precision</a:t>
            </a:r>
          </a:p>
          <a:p>
            <a:endParaRPr lang="en-US" dirty="0"/>
          </a:p>
          <a:p>
            <a:r>
              <a:rPr lang="en-US" dirty="0"/>
              <a:t>The software is very open-ended, such that the use cases could be very broad</a:t>
            </a:r>
          </a:p>
          <a:p>
            <a:endParaRPr lang="en-US" dirty="0"/>
          </a:p>
          <a:p>
            <a:r>
              <a:rPr lang="en-US" dirty="0"/>
              <a:t>More exploration of the extent of these modifications will be completed</a:t>
            </a:r>
          </a:p>
        </p:txBody>
      </p:sp>
    </p:spTree>
    <p:extLst>
      <p:ext uri="{BB962C8B-B14F-4D97-AF65-F5344CB8AC3E}">
        <p14:creationId xmlns:p14="http://schemas.microsoft.com/office/powerpoint/2010/main" val="15839054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{98556F51-1FBE-44B3-8039-C8356BEB06D3}tf04033917</Template>
  <TotalTime>467</TotalTime>
  <Words>451</Words>
  <Application>Microsoft Office PowerPoint</Application>
  <PresentationFormat>Widescreen</PresentationFormat>
  <Paragraphs>66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MCmatlab</vt:lpstr>
      <vt:lpstr>Components of MCmatlab</vt:lpstr>
      <vt:lpstr>Heat Deposition, Diffusion, Thermal Damage</vt:lpstr>
      <vt:lpstr>∆T Calculation</vt:lpstr>
      <vt:lpstr>Testing the Simulation</vt:lpstr>
      <vt:lpstr>Simple Tissue</vt:lpstr>
      <vt:lpstr>Temperature Dependent Media</vt:lpstr>
      <vt:lpstr>Comparison to Experimental Data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MCmatlab</dc:title>
  <dc:creator>Dev B</dc:creator>
  <cp:lastModifiedBy>Dev B</cp:lastModifiedBy>
  <cp:revision>20</cp:revision>
  <dcterms:created xsi:type="dcterms:W3CDTF">2021-03-18T15:37:47Z</dcterms:created>
  <dcterms:modified xsi:type="dcterms:W3CDTF">2021-03-19T00:45:51Z</dcterms:modified>
</cp:coreProperties>
</file>