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7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6" autoAdjust="0"/>
    <p:restoredTop sz="94660"/>
  </p:normalViewPr>
  <p:slideViewPr>
    <p:cSldViewPr snapToGrid="0">
      <p:cViewPr>
        <p:scale>
          <a:sx n="89" d="100"/>
          <a:sy n="89" d="100"/>
        </p:scale>
        <p:origin x="75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627-5FCD-4E9A-A173-04EC85904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/>
              <a:t>Update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8A9DA-92D5-49EC-83C3-B4BBDA2F9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609501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352490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2910-D9AA-45E8-B5DA-6C5EC3B5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Attempting to Derive the Alternate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3B6A3-1C4F-46F0-A482-E4E58BB8F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would require the Z – distance to be significantly higher</a:t>
                </a:r>
              </a:p>
              <a:p>
                <a:pPr lvl="1"/>
                <a:r>
                  <a:rPr lang="en-US" dirty="0"/>
                  <a:t>Utilized the refractive index of water instead of the fiber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≈365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Fiber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tilt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Care should be placed in altering certain parameters</a:t>
                </a:r>
              </a:p>
              <a:p>
                <a:pPr lvl="1"/>
                <a:r>
                  <a:rPr lang="en-US" dirty="0"/>
                  <a:t>Only changed the measured angle &amp; refractive index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3B6A3-1C4F-46F0-A482-E4E58BB8F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C03-A3F6-42A9-B207-66342A13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Reoptimizing over the first 20ms </a:t>
            </a:r>
          </a:p>
        </p:txBody>
      </p:sp>
    </p:spTree>
    <p:extLst>
      <p:ext uri="{BB962C8B-B14F-4D97-AF65-F5344CB8AC3E}">
        <p14:creationId xmlns:p14="http://schemas.microsoft.com/office/powerpoint/2010/main" val="154171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B1E5-B91B-44BA-B9C8-8BD8676A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Programs /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BFDA-643D-4BCB-AA1E-A4813903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attempt was made to import the experimental data into the existing script</a:t>
            </a:r>
          </a:p>
          <a:p>
            <a:pPr lvl="1"/>
            <a:r>
              <a:rPr lang="en-US" dirty="0"/>
              <a:t>Matplotlib has some interesting quirks when dealing with larger (&gt;50k) data points.</a:t>
            </a:r>
          </a:p>
          <a:p>
            <a:pPr lvl="1"/>
            <a:r>
              <a:rPr lang="en-US" dirty="0"/>
              <a:t>Ended up using the original fitted curve</a:t>
            </a:r>
          </a:p>
          <a:p>
            <a:endParaRPr lang="en-US" dirty="0"/>
          </a:p>
          <a:p>
            <a:r>
              <a:rPr lang="en-US" dirty="0"/>
              <a:t> Refitting the curve proved to not fit any traditional models</a:t>
            </a:r>
          </a:p>
          <a:p>
            <a:pPr lvl="1"/>
            <a:r>
              <a:rPr lang="en-US" dirty="0"/>
              <a:t>Used the original fitted curve, shortened to the first 20ms</a:t>
            </a:r>
          </a:p>
        </p:txBody>
      </p:sp>
    </p:spTree>
    <p:extLst>
      <p:ext uri="{BB962C8B-B14F-4D97-AF65-F5344CB8AC3E}">
        <p14:creationId xmlns:p14="http://schemas.microsoft.com/office/powerpoint/2010/main" val="266463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3869007-71E9-4D4B-95A5-70D7F85E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9" y="351819"/>
            <a:ext cx="10223191" cy="61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3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E282B90B-29D2-41B2-B28C-18B37CF4B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1" y="331630"/>
            <a:ext cx="10290264" cy="61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2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BFA1-8E19-4866-8E52-F98CFBD2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Paper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BC54-E68E-46E2-9D90-9BE5C0AD5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 </a:t>
            </a:r>
          </a:p>
          <a:p>
            <a:r>
              <a:rPr lang="en-US" sz="1600" dirty="0"/>
              <a:t>Marti, Dominik, </a:t>
            </a:r>
            <a:r>
              <a:rPr lang="en-US" sz="1600" dirty="0" err="1"/>
              <a:t>Aasbjerg</a:t>
            </a:r>
            <a:r>
              <a:rPr lang="en-US" sz="1600" dirty="0"/>
              <a:t>, </a:t>
            </a:r>
            <a:r>
              <a:rPr lang="en-US" sz="1600" dirty="0" err="1"/>
              <a:t>Rikke</a:t>
            </a:r>
            <a:r>
              <a:rPr lang="en-US" sz="1600" dirty="0"/>
              <a:t> N, Andersen, Peter E, &amp; Hansen, Anders K. (2021). </a:t>
            </a:r>
            <a:r>
              <a:rPr lang="en-US" sz="1600" dirty="0" err="1"/>
              <a:t>MCmatlab</a:t>
            </a:r>
            <a:r>
              <a:rPr lang="en-US" sz="1600" dirty="0"/>
              <a:t>: an open-source, user-friendly, MATLAB-integrated three-dimensional Monte Carlo light transport solver with heat diffusion and tissue damage (Erratum). Journal of Biomedical Optics, 26(1), 019804–019804. https://doi.org/10.1117/1.JBO.26.1.019804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2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45E9-F528-46B0-9E63-E4A3C6A6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6BCC-DFAC-4BD5-8184-4E4209D5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introduces a Monte Carlo program for solving the radiative transfer equation in biological tissues</a:t>
            </a:r>
          </a:p>
          <a:p>
            <a:endParaRPr lang="en-US" dirty="0"/>
          </a:p>
          <a:p>
            <a:r>
              <a:rPr lang="en-US" dirty="0"/>
              <a:t>Calculates the distribution of light within the tissue, described by the solution to the RTE</a:t>
            </a:r>
          </a:p>
          <a:p>
            <a:endParaRPr lang="en-US" dirty="0"/>
          </a:p>
          <a:p>
            <a:r>
              <a:rPr lang="en-US" dirty="0"/>
              <a:t>Utilizes </a:t>
            </a:r>
            <a:r>
              <a:rPr lang="en-US" dirty="0" err="1"/>
              <a:t>Matlab</a:t>
            </a:r>
            <a:r>
              <a:rPr lang="en-US" dirty="0"/>
              <a:t> to provide an easily-accessible </a:t>
            </a:r>
            <a:r>
              <a:rPr lang="en-US" dirty="0" err="1"/>
              <a:t>gui</a:t>
            </a:r>
            <a:r>
              <a:rPr lang="en-US" dirty="0"/>
              <a:t> to interpret the tool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0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1C8C4C-B917-4631-9FDE-FC3A5FA2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BFA857-F019-4043-8918-992AED80C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53A2C4A-7938-4419-8904-6D2453346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AC2FA8-410E-4F7D-8A38-988297147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6F1CB-1CC6-4B35-A4CA-94DF8957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Test Run – “Standard Tissue”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36CC6A-A7B1-47C6-BDD8-19D7534C0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234" y="1052931"/>
            <a:ext cx="3878985" cy="315167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FEC49AB-2DF5-4BC5-9AB6-3D72A5AF8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866" y="1028948"/>
            <a:ext cx="5300858" cy="32202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ABD5F6-C0F5-4646-B17F-8CDF751EA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7F6F6D-DC70-44FC-9DB5-E57814E1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26CDD1-21FC-474C-A2C9-7B8DB767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3CF-E6AA-408E-A2CC-174FF3F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C1A6-9810-43D2-AE3A-0D309C17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geometry of the figure seems to be easily configurable</a:t>
            </a:r>
          </a:p>
          <a:p>
            <a:endParaRPr lang="en-US" dirty="0"/>
          </a:p>
          <a:p>
            <a:r>
              <a:rPr lang="en-US" dirty="0"/>
              <a:t> Could lead to better ways of analyzing the beam radius and its effect on the axonal surface</a:t>
            </a:r>
          </a:p>
          <a:p>
            <a:endParaRPr lang="en-US" dirty="0"/>
          </a:p>
          <a:p>
            <a:r>
              <a:rPr lang="en-US" dirty="0"/>
              <a:t>Full paper analysis </a:t>
            </a:r>
            <a:r>
              <a:rPr lang="en-US" dirty="0" err="1"/>
              <a:t>enroute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39DC-0071-462E-B5E5-AEA6F128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3E66-05BA-49E2-B06C-4916A831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verify that the model does indeed produce an error, the paper results were sought to be reproduced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Utilized the following parameters:</a:t>
            </a:r>
          </a:p>
          <a:p>
            <a:pPr lvl="1"/>
            <a:r>
              <a:rPr lang="en-US" dirty="0"/>
              <a:t>t = 500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 err="1"/>
              <a:t>ua</a:t>
            </a:r>
            <a:r>
              <a:rPr lang="en-US" dirty="0"/>
              <a:t> = 0.502 cm^-1</a:t>
            </a:r>
          </a:p>
          <a:p>
            <a:pPr lvl="1"/>
            <a:r>
              <a:rPr lang="en-US" dirty="0"/>
              <a:t>r = 5 um</a:t>
            </a:r>
          </a:p>
          <a:p>
            <a:pPr lvl="1"/>
            <a:r>
              <a:rPr lang="en-US" dirty="0"/>
              <a:t>R = 43.6 um OR 33.9 um (the paper gives multiple values)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39FA-1990-4074-A631-5F4CF22E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Validation </a:t>
            </a:r>
            <a:r>
              <a:rPr lang="en-US" sz="1400"/>
              <a:t>(cont.)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DD656DE-CC00-4DD1-B7E1-EB215715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122"/>
            <a:ext cx="4212249" cy="3159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EFCA6-756C-4216-A8A6-3C38599E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23" y="2730121"/>
            <a:ext cx="4212249" cy="315918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F409FBC-5C0C-4D2C-9812-4CAEB3A55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246" y="2730120"/>
            <a:ext cx="4212249" cy="3159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09BBD-8094-4EAC-B445-4FA412FFE0D8}"/>
              </a:ext>
            </a:extLst>
          </p:cNvPr>
          <p:cNvSpPr txBox="1"/>
          <p:nvPr/>
        </p:nvSpPr>
        <p:spPr>
          <a:xfrm>
            <a:off x="441434" y="6106510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ADTR, R = 43.6 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9DBAB-0030-40A0-A4BA-12634C55827D}"/>
              </a:ext>
            </a:extLst>
          </p:cNvPr>
          <p:cNvSpPr txBox="1"/>
          <p:nvPr/>
        </p:nvSpPr>
        <p:spPr>
          <a:xfrm>
            <a:off x="4782207" y="6106510"/>
            <a:ext cx="23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ADTR, paper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D7B53-7087-400B-B4FD-9CBA54BF0521}"/>
              </a:ext>
            </a:extLst>
          </p:cNvPr>
          <p:cNvSpPr txBox="1"/>
          <p:nvPr/>
        </p:nvSpPr>
        <p:spPr>
          <a:xfrm>
            <a:off x="8728841" y="6104772"/>
            <a:ext cx="3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3. ADTR, R = 33.9 um</a:t>
            </a:r>
          </a:p>
        </p:txBody>
      </p:sp>
    </p:spTree>
    <p:extLst>
      <p:ext uri="{BB962C8B-B14F-4D97-AF65-F5344CB8AC3E}">
        <p14:creationId xmlns:p14="http://schemas.microsoft.com/office/powerpoint/2010/main" val="13203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14E0-B52E-4E37-BE2C-4E034CDC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 Discrepancies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8294-8B89-4D35-AFEF-1AA7155C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1" y="2399936"/>
            <a:ext cx="3192741" cy="3599316"/>
          </a:xfrm>
        </p:spPr>
        <p:txBody>
          <a:bodyPr/>
          <a:lstStyle/>
          <a:p>
            <a:r>
              <a:rPr lang="en-US" dirty="0"/>
              <a:t>Increasing the optical absorption coefficient within a reasonable range does not produce a clear trajectory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6C55E-F524-4756-99D7-2123556DE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5" r="6804"/>
          <a:stretch/>
        </p:blipFill>
        <p:spPr>
          <a:xfrm>
            <a:off x="3760591" y="2061581"/>
            <a:ext cx="8082659" cy="427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69396-14FD-4E6C-8E82-C747F8192077}"/>
              </a:ext>
            </a:extLst>
          </p:cNvPr>
          <p:cNvSpPr txBox="1"/>
          <p:nvPr/>
        </p:nvSpPr>
        <p:spPr>
          <a:xfrm>
            <a:off x="6096000" y="6432330"/>
            <a:ext cx="363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4. Erroneous Absorption Coeff </a:t>
            </a:r>
          </a:p>
        </p:txBody>
      </p:sp>
    </p:spTree>
    <p:extLst>
      <p:ext uri="{BB962C8B-B14F-4D97-AF65-F5344CB8AC3E}">
        <p14:creationId xmlns:p14="http://schemas.microsoft.com/office/powerpoint/2010/main" val="249283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4D53-B7B4-4E53-9C40-61124FA0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Absorption Coefficient Discrepancies </a:t>
            </a:r>
            <a:r>
              <a:rPr lang="en-US" sz="1600" dirty="0"/>
              <a:t>(cont.)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A1AE29C-EC19-4AE3-877B-021E190E5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8" t="5540" r="5382" b="2536"/>
          <a:stretch/>
        </p:blipFill>
        <p:spPr>
          <a:xfrm>
            <a:off x="998112" y="2121815"/>
            <a:ext cx="7450428" cy="458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796EB-6ED8-4F75-9E57-BFCEA217C632}"/>
              </a:ext>
            </a:extLst>
          </p:cNvPr>
          <p:cNvSpPr txBox="1"/>
          <p:nvPr/>
        </p:nvSpPr>
        <p:spPr>
          <a:xfrm>
            <a:off x="8671034" y="4143703"/>
            <a:ext cx="2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5. Adjusted OAC</a:t>
            </a:r>
          </a:p>
        </p:txBody>
      </p:sp>
    </p:spTree>
    <p:extLst>
      <p:ext uri="{BB962C8B-B14F-4D97-AF65-F5344CB8AC3E}">
        <p14:creationId xmlns:p14="http://schemas.microsoft.com/office/powerpoint/2010/main" val="343352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8700-EC1B-4C2C-932E-09C11E7D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1B28-08D0-4600-88C0-31692B58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first 20 </a:t>
            </a:r>
            <a:r>
              <a:rPr lang="en-US" dirty="0" err="1"/>
              <a:t>ms</a:t>
            </a:r>
            <a:r>
              <a:rPr lang="en-US" dirty="0"/>
              <a:t> of experimental data in </a:t>
            </a:r>
            <a:r>
              <a:rPr lang="en-US" dirty="0" err="1"/>
              <a:t>Matlab</a:t>
            </a:r>
            <a:r>
              <a:rPr lang="en-US" dirty="0"/>
              <a:t>, reoptimize </a:t>
            </a:r>
          </a:p>
          <a:p>
            <a:endParaRPr lang="en-US" dirty="0"/>
          </a:p>
          <a:p>
            <a:r>
              <a:rPr lang="en-US" dirty="0"/>
              <a:t>Calculate radius considering </a:t>
            </a:r>
            <a:r>
              <a:rPr lang="en-US"/>
              <a:t>reflective 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sourcing alternative models</a:t>
            </a:r>
          </a:p>
        </p:txBody>
      </p:sp>
    </p:spTree>
    <p:extLst>
      <p:ext uri="{BB962C8B-B14F-4D97-AF65-F5344CB8AC3E}">
        <p14:creationId xmlns:p14="http://schemas.microsoft.com/office/powerpoint/2010/main" val="118705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434A-628B-4BB4-B5D8-9C5D6B67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Considering Refractive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05E2-2E27-426E-9F3D-4E151361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364645" cy="3599316"/>
          </a:xfrm>
        </p:spPr>
        <p:txBody>
          <a:bodyPr/>
          <a:lstStyle/>
          <a:p>
            <a:r>
              <a:rPr lang="en-US" dirty="0"/>
              <a:t>Our model doesn’t currently consider the refractive index of the surface when calculating the radius</a:t>
            </a:r>
          </a:p>
          <a:p>
            <a:endParaRPr lang="en-US" dirty="0"/>
          </a:p>
          <a:p>
            <a:r>
              <a:rPr lang="en-US" dirty="0"/>
              <a:t>The paper gives a simple protocol for calculating 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C28D7F-F754-42E5-AE81-27970F4CCACF}"/>
              </a:ext>
            </a:extLst>
          </p:cNvPr>
          <p:cNvGrpSpPr/>
          <p:nvPr/>
        </p:nvGrpSpPr>
        <p:grpSpPr>
          <a:xfrm>
            <a:off x="6484883" y="2643352"/>
            <a:ext cx="4724885" cy="2605325"/>
            <a:chOff x="6726621" y="2869324"/>
            <a:chExt cx="4724885" cy="2605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FAC04DB-B1E1-4812-88A0-0AA481199DB6}"/>
                    </a:ext>
                  </a:extLst>
                </p:cNvPr>
                <p:cNvSpPr txBox="1"/>
                <p:nvPr/>
              </p:nvSpPr>
              <p:spPr>
                <a:xfrm>
                  <a:off x="7341476" y="2869324"/>
                  <a:ext cx="4025462" cy="5751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Numerical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Aperture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Refractive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Index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fiber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FAC04DB-B1E1-4812-88A0-0AA481199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476" y="2869324"/>
                  <a:ext cx="4025462" cy="5751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23C73DB-D33F-4ABA-A192-E71A9814DFA3}"/>
                    </a:ext>
                  </a:extLst>
                </p:cNvPr>
                <p:cNvSpPr txBox="1"/>
                <p:nvPr/>
              </p:nvSpPr>
              <p:spPr>
                <a:xfrm>
                  <a:off x="7651533" y="4119945"/>
                  <a:ext cx="3550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Radius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fiber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Fiber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tilt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23C73DB-D33F-4ABA-A192-E71A9814D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533" y="4119945"/>
                  <a:ext cx="35507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31" r="-189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5393AA2-BD3B-4531-8EFB-CE8AC6238366}"/>
                    </a:ext>
                  </a:extLst>
                </p:cNvPr>
                <p:cNvSpPr txBox="1"/>
                <p:nvPr/>
              </p:nvSpPr>
              <p:spPr>
                <a:xfrm>
                  <a:off x="7478111" y="5151484"/>
                  <a:ext cx="39733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Diameter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core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5393AA2-BD3B-4531-8EFB-CE8AC6238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111" y="5151484"/>
                  <a:ext cx="397339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83BCB4-9F02-4673-A183-0F700B7C04FE}"/>
                </a:ext>
              </a:extLst>
            </p:cNvPr>
            <p:cNvSpPr txBox="1"/>
            <p:nvPr/>
          </p:nvSpPr>
          <p:spPr>
            <a:xfrm>
              <a:off x="6726621" y="3005958"/>
              <a:ext cx="61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ACD9-8BB0-45DA-ACB9-60E6ED4DEEE0}"/>
                </a:ext>
              </a:extLst>
            </p:cNvPr>
            <p:cNvSpPr txBox="1"/>
            <p:nvPr/>
          </p:nvSpPr>
          <p:spPr>
            <a:xfrm>
              <a:off x="6726621" y="4077254"/>
              <a:ext cx="61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20362A-EBBE-45A0-BF13-43F09864E57F}"/>
                </a:ext>
              </a:extLst>
            </p:cNvPr>
            <p:cNvSpPr txBox="1"/>
            <p:nvPr/>
          </p:nvSpPr>
          <p:spPr>
            <a:xfrm>
              <a:off x="6726621" y="5105317"/>
              <a:ext cx="61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03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B1-E8EE-48E4-9247-8E9568A2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Error &amp;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2BFF-8CE6-4E45-A0BE-013487C4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03651" cy="3599316"/>
          </a:xfrm>
        </p:spPr>
        <p:txBody>
          <a:bodyPr/>
          <a:lstStyle/>
          <a:p>
            <a:r>
              <a:rPr lang="en-US" dirty="0"/>
              <a:t>Using the paper’s parameters yields different results than what would be used for the rest of paper</a:t>
            </a:r>
          </a:p>
          <a:p>
            <a:endParaRPr lang="en-US" dirty="0"/>
          </a:p>
          <a:p>
            <a:r>
              <a:rPr lang="en-US" dirty="0"/>
              <a:t>Certain parameters are given, but unused</a:t>
            </a:r>
          </a:p>
          <a:p>
            <a:pPr lvl="1"/>
            <a:r>
              <a:rPr lang="en-US" dirty="0"/>
              <a:t>Refractive index of water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EFAA7-6571-429A-AA1F-552BFB25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03" y="2189430"/>
            <a:ext cx="3734024" cy="36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8728-52C5-4D68-A1DA-E6762000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0BE13E-2A32-41EA-8F48-2EC74AC22141}"/>
                  </a:ext>
                </a:extLst>
              </p:cNvPr>
              <p:cNvSpPr txBox="1"/>
              <p:nvPr/>
            </p:nvSpPr>
            <p:spPr>
              <a:xfrm>
                <a:off x="893379" y="3325450"/>
                <a:ext cx="3326232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Refractive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index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fiber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=1.46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Refractive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index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water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=1.33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Fiber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=62.5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Fiber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Diameter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Fiber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tilt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0BE13E-2A32-41EA-8F48-2EC74AC2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9" y="3325450"/>
                <a:ext cx="3326232" cy="1938992"/>
              </a:xfrm>
              <a:prstGeom prst="rect">
                <a:avLst/>
              </a:prstGeom>
              <a:blipFill>
                <a:blip r:embed="rId2"/>
                <a:stretch>
                  <a:fillRect l="-367" r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64F8BC-4A9E-4655-BDD3-18B0DA0CD11F}"/>
              </a:ext>
            </a:extLst>
          </p:cNvPr>
          <p:cNvGrpSpPr/>
          <p:nvPr/>
        </p:nvGrpSpPr>
        <p:grpSpPr>
          <a:xfrm>
            <a:off x="5707118" y="2659117"/>
            <a:ext cx="5754760" cy="2605325"/>
            <a:chOff x="6726621" y="2869324"/>
            <a:chExt cx="5754760" cy="2605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A1727A-B13E-492D-8E33-2894E53A4B27}"/>
                    </a:ext>
                  </a:extLst>
                </p:cNvPr>
                <p:cNvSpPr txBox="1"/>
                <p:nvPr/>
              </p:nvSpPr>
              <p:spPr>
                <a:xfrm>
                  <a:off x="7341476" y="2869324"/>
                  <a:ext cx="402546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1.46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≈5.5°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A1727A-B13E-492D-8E33-2894E53A4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476" y="2869324"/>
                  <a:ext cx="4025462" cy="5186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980ACF-857E-4A24-AA24-291DEAD16620}"/>
                    </a:ext>
                  </a:extLst>
                </p:cNvPr>
                <p:cNvSpPr txBox="1"/>
                <p:nvPr/>
              </p:nvSpPr>
              <p:spPr>
                <a:xfrm>
                  <a:off x="7651533" y="4119945"/>
                  <a:ext cx="4829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62.5 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=233.25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≈300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980ACF-857E-4A24-AA24-291DEAD16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533" y="4119945"/>
                  <a:ext cx="482984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1" r="-12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F5F31F-1466-4395-8B25-08E544F124AD}"/>
                    </a:ext>
                  </a:extLst>
                </p:cNvPr>
                <p:cNvSpPr txBox="1"/>
                <p:nvPr/>
              </p:nvSpPr>
              <p:spPr>
                <a:xfrm>
                  <a:off x="7478111" y="5151484"/>
                  <a:ext cx="45864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5.5°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≈67.8 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F5F31F-1466-4395-8B25-08E544F1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111" y="5151484"/>
                  <a:ext cx="45864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31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65A4B2-576F-430A-BAC8-B619EDA4E856}"/>
                </a:ext>
              </a:extLst>
            </p:cNvPr>
            <p:cNvSpPr txBox="1"/>
            <p:nvPr/>
          </p:nvSpPr>
          <p:spPr>
            <a:xfrm>
              <a:off x="6726621" y="3005958"/>
              <a:ext cx="61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EDB3F-C3C1-4E7A-B75A-DAB1E92654D6}"/>
                </a:ext>
              </a:extLst>
            </p:cNvPr>
            <p:cNvSpPr txBox="1"/>
            <p:nvPr/>
          </p:nvSpPr>
          <p:spPr>
            <a:xfrm>
              <a:off x="6726621" y="4077254"/>
              <a:ext cx="61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E61D25-75B6-49B0-AA21-E9D8CD50B2D2}"/>
                </a:ext>
              </a:extLst>
            </p:cNvPr>
            <p:cNvSpPr txBox="1"/>
            <p:nvPr/>
          </p:nvSpPr>
          <p:spPr>
            <a:xfrm>
              <a:off x="6726621" y="5105317"/>
              <a:ext cx="61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DD29B2-C8D1-4A82-95C9-05C92659E52C}"/>
                  </a:ext>
                </a:extLst>
              </p:cNvPr>
              <p:cNvSpPr/>
              <p:nvPr/>
            </p:nvSpPr>
            <p:spPr>
              <a:xfrm>
                <a:off x="6642541" y="5896304"/>
                <a:ext cx="3720662" cy="6621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is not what is used for the rest of the paper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3.6 </m:t>
                    </m:r>
                    <m:r>
                      <a:rPr lang="el-G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DD29B2-C8D1-4A82-95C9-05C92659E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541" y="5896304"/>
                <a:ext cx="3720662" cy="662152"/>
              </a:xfrm>
              <a:prstGeom prst="rect">
                <a:avLst/>
              </a:prstGeom>
              <a:blipFill>
                <a:blip r:embed="rId6"/>
                <a:stretch>
                  <a:fillRect t="-2703" b="-108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739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594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Trebuchet MS</vt:lpstr>
      <vt:lpstr>Berlin</vt:lpstr>
      <vt:lpstr>Spring Update 2</vt:lpstr>
      <vt:lpstr>Model Validation</vt:lpstr>
      <vt:lpstr>Model Validation (cont.)</vt:lpstr>
      <vt:lpstr>Optical Absorption Coefficient Discrepancies</vt:lpstr>
      <vt:lpstr>Optical Absorption Coefficient Discrepancies (cont.)</vt:lpstr>
      <vt:lpstr>Next Steps</vt:lpstr>
      <vt:lpstr>Radius Considering Refractive Index</vt:lpstr>
      <vt:lpstr>Paper Error &amp; Redundancy</vt:lpstr>
      <vt:lpstr>Checking Computations</vt:lpstr>
      <vt:lpstr>Attempting to Derive the Alternate Value</vt:lpstr>
      <vt:lpstr>Reoptimizing over the first 20ms </vt:lpstr>
      <vt:lpstr>Changes to the Programs / Considerations</vt:lpstr>
      <vt:lpstr>PowerPoint Presentation</vt:lpstr>
      <vt:lpstr>PowerPoint Presentation</vt:lpstr>
      <vt:lpstr>Brief Paper Analysis </vt:lpstr>
      <vt:lpstr>Overview</vt:lpstr>
      <vt:lpstr>Test Run – “Standard Tissue”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Update 2</dc:title>
  <dc:creator>Dev B</dc:creator>
  <cp:lastModifiedBy>Dev B</cp:lastModifiedBy>
  <cp:revision>6</cp:revision>
  <dcterms:created xsi:type="dcterms:W3CDTF">2021-03-05T02:04:13Z</dcterms:created>
  <dcterms:modified xsi:type="dcterms:W3CDTF">2021-03-05T02:22:36Z</dcterms:modified>
</cp:coreProperties>
</file>