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14.038" idx="2">
    <p:pos x="10" y="10"/>
    <p:text>This technique is the one we used for our laser-induced temperature measurement, Which can serve as an experimental way to validate the simulation results. The two papers did the same thing (see comments on slide #10). It is helpful to mention it, however, he focus should be on the equations and simulation.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382A-D706-485D-8E63-DF05071AD9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FD-23D7-40F8-A7A3-5B34CD28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33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CE21-4123-4F25-AB56-89ABAE8E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EDB9-30D3-486E-971E-520A5BC0D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94833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 of the ADTR </a:t>
            </a:r>
            <a:r>
              <a:rPr lang="en-US" sz="1050" dirty="0"/>
              <a:t>[1]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1 – </a:t>
            </a:r>
          </a:p>
          <a:p>
            <a:pPr algn="ctr"/>
            <a:r>
              <a:rPr lang="en-US" dirty="0"/>
              <a:t>Mathematical Model of Heat Conduction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2 – </a:t>
            </a:r>
          </a:p>
          <a:p>
            <a:pPr algn="ctr"/>
            <a:r>
              <a:rPr lang="en-US" dirty="0"/>
              <a:t>Equation 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effect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thermal lens effect occurs when the laser beam is absorbed in the focusing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 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30602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Pipette Method for ADTR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805264" cy="3599316"/>
          </a:xfrm>
        </p:spPr>
        <p:txBody>
          <a:bodyPr/>
          <a:lstStyle/>
          <a:p>
            <a:r>
              <a:rPr lang="en-US" dirty="0"/>
              <a:t>Rapid temperature measurement technique  at the micron scale</a:t>
            </a:r>
          </a:p>
          <a:p>
            <a:pPr lvl="1"/>
            <a:r>
              <a:rPr lang="en-US" dirty="0"/>
              <a:t>Carried out by using a </a:t>
            </a:r>
            <a:r>
              <a:rPr lang="en-US" dirty="0" err="1"/>
              <a:t>microamp</a:t>
            </a:r>
            <a:r>
              <a:rPr lang="en-US" dirty="0"/>
              <a:t> current amplifier</a:t>
            </a:r>
          </a:p>
          <a:p>
            <a:r>
              <a:rPr lang="en-US" dirty="0"/>
              <a:t>Synchronized laser irradiation would cause a local temperature change</a:t>
            </a:r>
          </a:p>
          <a:p>
            <a:pPr lvl="1"/>
            <a:r>
              <a:rPr lang="en-US" dirty="0"/>
              <a:t>This would induce a resistance variation in the pipette</a:t>
            </a:r>
          </a:p>
          <a:p>
            <a:r>
              <a:rPr lang="en-US" dirty="0"/>
              <a:t>The measured pipette resistance was calibrated as a function of the ADTR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2" y="2268873"/>
            <a:ext cx="3077582" cy="36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Considerations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58" y="2603902"/>
            <a:ext cx="3938357" cy="3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a = 73.9 cm^-1	Optical Absorption Coefficient</a:t>
            </a:r>
          </a:p>
          <a:p>
            <a:r>
              <a:rPr lang="en-US" sz="1400" dirty="0"/>
              <a:t>R = 93.41 </a:t>
            </a:r>
            <a:r>
              <a:rPr lang="el-GR" sz="1400" dirty="0"/>
              <a:t>μ</a:t>
            </a:r>
            <a:r>
              <a:rPr lang="en-US" sz="1400" dirty="0"/>
              <a:t>m  	Beam waist at axial distance</a:t>
            </a:r>
          </a:p>
          <a:p>
            <a:r>
              <a:rPr lang="en-US" sz="1400" dirty="0"/>
              <a:t>z = 164.56 </a:t>
            </a:r>
            <a:r>
              <a:rPr lang="el-GR" sz="1400" dirty="0"/>
              <a:t>μ</a:t>
            </a:r>
            <a:r>
              <a:rPr lang="en-US" sz="1400" dirty="0"/>
              <a:t>m	Axial Distance</a:t>
            </a:r>
          </a:p>
          <a:p>
            <a:r>
              <a:rPr lang="en-US" sz="1400" dirty="0" err="1"/>
              <a:t>tc</a:t>
            </a:r>
            <a:r>
              <a:rPr lang="en-US" sz="1400" dirty="0"/>
              <a:t> = .01523 s	Characteristic time of the thermal lens</a:t>
            </a:r>
          </a:p>
          <a:p>
            <a:r>
              <a:rPr lang="en-US" sz="1400" dirty="0"/>
              <a:t>P = .009999 W	irradiation laser power, obeys Beer-Lambert law		with the initial laser power Po</a:t>
            </a:r>
          </a:p>
          <a:p>
            <a:r>
              <a:rPr lang="el-GR" sz="1400" dirty="0"/>
              <a:t>κ</a:t>
            </a:r>
            <a:r>
              <a:rPr lang="en-US" sz="1400" dirty="0"/>
              <a:t> = 0.6 W/</a:t>
            </a:r>
            <a:r>
              <a:rPr lang="en-US" sz="1400" dirty="0" err="1"/>
              <a:t>mK</a:t>
            </a:r>
            <a:r>
              <a:rPr lang="en-US" sz="1400" dirty="0"/>
              <a:t> 	thermal conductivity</a:t>
            </a:r>
          </a:p>
          <a:p>
            <a:r>
              <a:rPr lang="el-GR" sz="1400" dirty="0"/>
              <a:t>ρ</a:t>
            </a:r>
            <a:r>
              <a:rPr lang="en-US" sz="1400" dirty="0"/>
              <a:t> = 1000 kg/m^3	density of water</a:t>
            </a:r>
          </a:p>
          <a:p>
            <a:r>
              <a:rPr lang="en-US" sz="1400" i="1" dirty="0"/>
              <a:t>c = </a:t>
            </a:r>
            <a:r>
              <a:rPr lang="en-US" sz="1400" dirty="0"/>
              <a:t>4188 J kg^-1 K^-1</a:t>
            </a:r>
            <a:r>
              <a:rPr lang="en-US" sz="1400" i="1" dirty="0"/>
              <a:t>	</a:t>
            </a:r>
            <a:r>
              <a:rPr lang="en-US" sz="1400" dirty="0"/>
              <a:t>heat capacity</a:t>
            </a:r>
          </a:p>
          <a:p>
            <a:r>
              <a:rPr lang="en-US" sz="1400" dirty="0"/>
              <a:t>r</a:t>
            </a:r>
            <a:r>
              <a:rPr lang="en-US" sz="1400" i="1" dirty="0"/>
              <a:t> </a:t>
            </a:r>
            <a:r>
              <a:rPr lang="en-US" sz="1400" dirty="0"/>
              <a:t>= 25 </a:t>
            </a:r>
            <a:r>
              <a:rPr lang="el-GR" sz="1400" dirty="0"/>
              <a:t>μ</a:t>
            </a:r>
            <a:r>
              <a:rPr lang="en-US" sz="1400" dirty="0"/>
              <a:t>m		radius of the fiber core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75442" y="4021152"/>
            <a:ext cx="4197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ρ</a:t>
            </a:r>
            <a:r>
              <a:rPr lang="en-US" sz="1400" dirty="0"/>
              <a:t> = resistivity determined by the open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 = conductance of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 =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o = solution conductance at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  <a:r>
              <a:rPr lang="en-US" sz="1400" dirty="0"/>
              <a:t>T = temperature coefficient of solution conductance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87780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</TotalTime>
  <Words>295</Words>
  <Application>Microsoft Office PowerPoint</Application>
  <PresentationFormat>Widescreen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Fall Update 3</vt:lpstr>
      <vt:lpstr>Theoretical Calculation of the ADTR [1]</vt:lpstr>
      <vt:lpstr>Open Pipette Method for ADTR Measurement</vt:lpstr>
      <vt:lpstr>Variable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Update 3</dc:title>
  <dc:creator>Dev B</dc:creator>
  <cp:lastModifiedBy>Dev B</cp:lastModifiedBy>
  <cp:revision>3</cp:revision>
  <dcterms:created xsi:type="dcterms:W3CDTF">2020-11-06T05:24:46Z</dcterms:created>
  <dcterms:modified xsi:type="dcterms:W3CDTF">2020-11-06T05:53:25Z</dcterms:modified>
</cp:coreProperties>
</file>