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2" r:id="rId3"/>
    <p:sldId id="259" r:id="rId4"/>
    <p:sldId id="260" r:id="rId5"/>
    <p:sldId id="273" r:id="rId6"/>
    <p:sldId id="274" r:id="rId7"/>
    <p:sldId id="277" r:id="rId8"/>
    <p:sldId id="265" r:id="rId9"/>
    <p:sldId id="258" r:id="rId10"/>
    <p:sldId id="271" r:id="rId11"/>
    <p:sldId id="275" r:id="rId12"/>
    <p:sldId id="276" r:id="rId13"/>
    <p:sldId id="278" r:id="rId14"/>
    <p:sldId id="279" r:id="rId15"/>
    <p:sldId id="282" r:id="rId16"/>
    <p:sldId id="281" r:id="rId17"/>
    <p:sldId id="283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14.038" idx="2">
    <p:pos x="10" y="10"/>
    <p:text>This technique is the one we used for our laser-induced temperature measurement, Which can serve as an experimental way to validate the simulation results. The two papers did the same thing (see comments on slide #10). It is helpful to mention it, however, he focus should be on the equations and simulation.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1:35.375" idx="1">
    <p:pos x="10" y="10"/>
    <p:text>What is the thermal lens effect?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59.015" idx="3">
    <p:pos x="10" y="10"/>
    <p:text>For the variables on the left, can you list those corresponding values you are going to use for your simulation?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E382A-D706-485D-8E63-DF05071AD92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D7DFD-23D7-40F8-A7A3-5B34CD28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0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33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5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3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2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1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7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78AF-831C-4276-9B94-E306D14E70A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16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CE21-4123-4F25-AB56-89ABAE8EF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Fall Update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1EDB9-30D3-486E-971E-520A5BC0D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 Bhatia</a:t>
            </a:r>
          </a:p>
          <a:p>
            <a:r>
              <a:rPr lang="en-US" dirty="0"/>
              <a:t>Ultrafast Optics Laboratory</a:t>
            </a:r>
          </a:p>
          <a:p>
            <a:r>
              <a:rPr lang="en-US" dirty="0"/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94833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Temperature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71" y="2103583"/>
            <a:ext cx="5470002" cy="41025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5" y="2103583"/>
            <a:ext cx="5485713" cy="41142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226352-B3A3-41AC-9E38-921EA09F311C}"/>
              </a:ext>
            </a:extLst>
          </p:cNvPr>
          <p:cNvCxnSpPr/>
          <p:nvPr/>
        </p:nvCxnSpPr>
        <p:spPr>
          <a:xfrm>
            <a:off x="2156791" y="3409123"/>
            <a:ext cx="0" cy="2226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7CB908-7C9E-4107-9A5E-C27B8C7C6AD9}"/>
              </a:ext>
            </a:extLst>
          </p:cNvPr>
          <p:cNvCxnSpPr>
            <a:cxnSpLocks/>
          </p:cNvCxnSpPr>
          <p:nvPr/>
        </p:nvCxnSpPr>
        <p:spPr>
          <a:xfrm flipV="1">
            <a:off x="9367630" y="2743201"/>
            <a:ext cx="0" cy="2892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9590BF-B989-45BC-856F-1ADFFD455143}"/>
              </a:ext>
            </a:extLst>
          </p:cNvPr>
          <p:cNvCxnSpPr/>
          <p:nvPr/>
        </p:nvCxnSpPr>
        <p:spPr>
          <a:xfrm flipV="1">
            <a:off x="11320669" y="2594114"/>
            <a:ext cx="0" cy="315070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923312-6126-4706-AF8C-40F8C4567EBB}"/>
              </a:ext>
            </a:extLst>
          </p:cNvPr>
          <p:cNvCxnSpPr/>
          <p:nvPr/>
        </p:nvCxnSpPr>
        <p:spPr>
          <a:xfrm flipV="1">
            <a:off x="3115917" y="3081131"/>
            <a:ext cx="0" cy="25543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C50411-C88D-4492-B69B-6882F379B6C6}"/>
              </a:ext>
            </a:extLst>
          </p:cNvPr>
          <p:cNvSpPr txBox="1"/>
          <p:nvPr/>
        </p:nvSpPr>
        <p:spPr>
          <a:xfrm>
            <a:off x="317835" y="6302619"/>
            <a:ext cx="115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6 – Peak temperature delta at independent times (a), experimental temperature transient (b)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2DCAD-33D1-41FD-84BC-4DAE55BC4DAA}"/>
              </a:ext>
            </a:extLst>
          </p:cNvPr>
          <p:cNvSpPr txBox="1"/>
          <p:nvPr/>
        </p:nvSpPr>
        <p:spPr>
          <a:xfrm>
            <a:off x="442291" y="222636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2AC32-3F50-4D99-B2DA-A5497E70D901}"/>
              </a:ext>
            </a:extLst>
          </p:cNvPr>
          <p:cNvSpPr txBox="1"/>
          <p:nvPr/>
        </p:nvSpPr>
        <p:spPr>
          <a:xfrm>
            <a:off x="6513444" y="219409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497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BFDD-17AB-487F-A753-A7CDF363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B819-CF38-4F62-A8C1-B32025FF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4004292"/>
          </a:xfrm>
        </p:spPr>
        <p:txBody>
          <a:bodyPr>
            <a:normAutofit/>
          </a:bodyPr>
          <a:lstStyle/>
          <a:p>
            <a:r>
              <a:rPr lang="en-US" dirty="0"/>
              <a:t>Shown previously is the </a:t>
            </a:r>
            <a:r>
              <a:rPr lang="en-US" b="1" dirty="0"/>
              <a:t>peak temperature delta </a:t>
            </a:r>
            <a:r>
              <a:rPr lang="en-US" dirty="0"/>
              <a:t>at independent times </a:t>
            </a:r>
          </a:p>
          <a:p>
            <a:pPr lvl="1"/>
            <a:r>
              <a:rPr lang="en-US" dirty="0"/>
              <a:t>Different metric to the experimental data – shown in Fig. 5</a:t>
            </a:r>
          </a:p>
          <a:p>
            <a:r>
              <a:rPr lang="en-US" dirty="0"/>
              <a:t>Slope of the lower time regimes demonstrates a slower increase in temperature </a:t>
            </a:r>
          </a:p>
          <a:p>
            <a:pPr lvl="1"/>
            <a:r>
              <a:rPr lang="en-US" dirty="0"/>
              <a:t>May be a symptom of the equation being used for modeling</a:t>
            </a:r>
          </a:p>
          <a:p>
            <a:r>
              <a:rPr lang="en-US" dirty="0"/>
              <a:t>Less Stabilization at higher regimes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C3CCC-BAF5-4CCA-8476-774FAC09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304" y="2511859"/>
            <a:ext cx="4260375" cy="2891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1586E5-52EF-4760-AD4F-E90173411BDA}"/>
              </a:ext>
            </a:extLst>
          </p:cNvPr>
          <p:cNvSpPr txBox="1"/>
          <p:nvPr/>
        </p:nvSpPr>
        <p:spPr>
          <a:xfrm>
            <a:off x="7951304" y="5521186"/>
            <a:ext cx="306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7 – Representative temperature transient</a:t>
            </a:r>
          </a:p>
        </p:txBody>
      </p:sp>
    </p:spTree>
    <p:extLst>
      <p:ext uri="{BB962C8B-B14F-4D97-AF65-F5344CB8AC3E}">
        <p14:creationId xmlns:p14="http://schemas.microsoft.com/office/powerpoint/2010/main" val="98876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F1C2-7A9E-4672-8895-3BA09A08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C24C-1E94-4415-8DC4-EE3DB635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Pulse Width, explore the creation of a temperature transient</a:t>
            </a:r>
          </a:p>
          <a:p>
            <a:endParaRPr lang="en-US" dirty="0"/>
          </a:p>
          <a:p>
            <a:r>
              <a:rPr lang="en-US" dirty="0"/>
              <a:t>Alter other variables, see how big of a role they play on modeling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alternative model equations that lead a more accurate result</a:t>
            </a:r>
          </a:p>
          <a:p>
            <a:pPr lvl="1"/>
            <a:r>
              <a:rPr lang="en-US" dirty="0"/>
              <a:t>If the first bullet point is successful, this may not be needed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1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99A7-B017-4C53-A89A-4EA0469E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- Power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6426409-97DE-4C41-B186-C186D13D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014278"/>
            <a:ext cx="10639313" cy="4788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435CD-65B1-4E46-903C-24818F02E426}"/>
              </a:ext>
            </a:extLst>
          </p:cNvPr>
          <p:cNvSpPr txBox="1"/>
          <p:nvPr/>
        </p:nvSpPr>
        <p:spPr>
          <a:xfrm>
            <a:off x="5702887" y="2185011"/>
            <a:ext cx="59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8</a:t>
            </a:r>
          </a:p>
        </p:txBody>
      </p:sp>
    </p:spTree>
    <p:extLst>
      <p:ext uri="{BB962C8B-B14F-4D97-AF65-F5344CB8AC3E}">
        <p14:creationId xmlns:p14="http://schemas.microsoft.com/office/powerpoint/2010/main" val="40127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0BB9-C0C3-431B-8C44-1787E91D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Z Distance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FB10A54-9132-49A6-9660-3979B4E3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9" y="2082739"/>
            <a:ext cx="10294182" cy="4633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C7214-2338-4A82-B67C-94151F49AD10}"/>
              </a:ext>
            </a:extLst>
          </p:cNvPr>
          <p:cNvSpPr txBox="1"/>
          <p:nvPr/>
        </p:nvSpPr>
        <p:spPr>
          <a:xfrm>
            <a:off x="5723494" y="2201637"/>
            <a:ext cx="59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9</a:t>
            </a:r>
          </a:p>
        </p:txBody>
      </p:sp>
    </p:spTree>
    <p:extLst>
      <p:ext uri="{BB962C8B-B14F-4D97-AF65-F5344CB8AC3E}">
        <p14:creationId xmlns:p14="http://schemas.microsoft.com/office/powerpoint/2010/main" val="279128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BBF2-9BF6-4253-BEFE-CB455F69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Optical Absorption Coefficient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0DA8832-BB37-40E8-90BB-AD082D311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" y="2118757"/>
            <a:ext cx="10235738" cy="4606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C4416-96DF-4465-BC53-78402153B086}"/>
              </a:ext>
            </a:extLst>
          </p:cNvPr>
          <p:cNvSpPr txBox="1"/>
          <p:nvPr/>
        </p:nvSpPr>
        <p:spPr>
          <a:xfrm>
            <a:off x="5723494" y="2201637"/>
            <a:ext cx="649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10</a:t>
            </a:r>
          </a:p>
        </p:txBody>
      </p:sp>
    </p:spTree>
    <p:extLst>
      <p:ext uri="{BB962C8B-B14F-4D97-AF65-F5344CB8AC3E}">
        <p14:creationId xmlns:p14="http://schemas.microsoft.com/office/powerpoint/2010/main" val="107077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13F2-C8BC-4EF5-9C9B-682527F4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Absorption Coefficient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A305DD6-8C66-40F9-8268-F1EB3D6EC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57" y="2167858"/>
            <a:ext cx="5285685" cy="4404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5C7C7-8A26-4AA3-B5C4-1A7953EDCE61}"/>
              </a:ext>
            </a:extLst>
          </p:cNvPr>
          <p:cNvSpPr txBox="1"/>
          <p:nvPr/>
        </p:nvSpPr>
        <p:spPr>
          <a:xfrm>
            <a:off x="7176655" y="2427316"/>
            <a:ext cx="4051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11 – </a:t>
            </a:r>
          </a:p>
          <a:p>
            <a:r>
              <a:rPr lang="en-US" dirty="0"/>
              <a:t>Specific absorption coefficient of water (725-2500nm) linearly interpolated from original data with a resolution of 5nm</a:t>
            </a:r>
          </a:p>
        </p:txBody>
      </p:sp>
    </p:spTree>
    <p:extLst>
      <p:ext uri="{BB962C8B-B14F-4D97-AF65-F5344CB8AC3E}">
        <p14:creationId xmlns:p14="http://schemas.microsoft.com/office/powerpoint/2010/main" val="224387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6D11-2ED6-4001-AAFE-934DEB68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80C4-E888-46D2-9F16-909525A3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Altering base parameters (z-distance, power, optical </a:t>
            </a:r>
            <a:r>
              <a:rPr lang="en-US" dirty="0" err="1"/>
              <a:t>absorbtion</a:t>
            </a:r>
            <a:r>
              <a:rPr lang="en-US" dirty="0"/>
              <a:t>) did not fix the issues with steepness/plateauing</a:t>
            </a:r>
          </a:p>
          <a:p>
            <a:pPr lvl="1"/>
            <a:r>
              <a:rPr lang="en-US" dirty="0"/>
              <a:t>Certain combinations may yield promising results – combinations of higher z-distances with higher powers could change the model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It may be time to explore alternative models </a:t>
            </a:r>
          </a:p>
        </p:txBody>
      </p:sp>
    </p:spTree>
    <p:extLst>
      <p:ext uri="{BB962C8B-B14F-4D97-AF65-F5344CB8AC3E}">
        <p14:creationId xmlns:p14="http://schemas.microsoft.com/office/powerpoint/2010/main" val="210862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11F8-792E-4891-AC4B-2335CC4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BF1E-05AE-4F03-A6B6-5ADB425B4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91636"/>
          </a:xfrm>
        </p:spPr>
        <p:txBody>
          <a:bodyPr>
            <a:normAutofit/>
          </a:bodyPr>
          <a:lstStyle/>
          <a:p>
            <a:r>
              <a:rPr lang="en-US" sz="2000" dirty="0"/>
              <a:t>K.F. Palmer and D. Williams, Optical Properties of water in the near infrared, Journal of the Optical Society of America, V.64, pp. 1107-1110, August, 1974</a:t>
            </a:r>
          </a:p>
          <a:p>
            <a:endParaRPr lang="en-US" sz="2000" dirty="0"/>
          </a:p>
          <a:p>
            <a:r>
              <a:rPr lang="en-US" sz="2000" dirty="0"/>
              <a:t>Zhu, Xuedong, Jen-Wei Lin, and Michelle Y Sander. "Infrared Inhibition and Waveform Modulation of Action Potentials in the Crayfish Motor Axon." Biomedical Optics Express 10, no. 12 (2019): 6580-6594.</a:t>
            </a:r>
          </a:p>
          <a:p>
            <a:endParaRPr lang="en-US" sz="2000" dirty="0"/>
          </a:p>
          <a:p>
            <a:r>
              <a:rPr lang="en-US" sz="2000" dirty="0"/>
              <a:t>Li, </a:t>
            </a:r>
            <a:r>
              <a:rPr lang="en-US" sz="2000" dirty="0" err="1"/>
              <a:t>Xinyu</a:t>
            </a:r>
            <a:r>
              <a:rPr lang="en-US" sz="2000" dirty="0"/>
              <a:t>, Jia Liu, Shanshan Liang, and </a:t>
            </a:r>
            <a:r>
              <a:rPr lang="en-US" sz="2000" dirty="0" err="1"/>
              <a:t>Changsen</a:t>
            </a:r>
            <a:r>
              <a:rPr lang="en-US" sz="2000" dirty="0"/>
              <a:t> Sun. "980-nm Infrared Laser Modulation of Sodium Channel Kinetics in a Neuron Cell Linearly Mediated by Photothermal Effect." Journal of Biomedical Optics 19, no. 10 (2014): 105002-105002.</a:t>
            </a:r>
          </a:p>
        </p:txBody>
      </p:sp>
    </p:spTree>
    <p:extLst>
      <p:ext uri="{BB962C8B-B14F-4D97-AF65-F5344CB8AC3E}">
        <p14:creationId xmlns:p14="http://schemas.microsoft.com/office/powerpoint/2010/main" val="28797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Pipette Method for ADTR Measurement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6805264" cy="4247801"/>
          </a:xfrm>
        </p:spPr>
        <p:txBody>
          <a:bodyPr/>
          <a:lstStyle/>
          <a:p>
            <a:r>
              <a:rPr lang="en-US" dirty="0"/>
              <a:t>Rapid temperature measurement technique  at the micron scale</a:t>
            </a:r>
          </a:p>
          <a:p>
            <a:pPr lvl="1"/>
            <a:r>
              <a:rPr lang="en-US" dirty="0"/>
              <a:t>Carried out by using a microamp current amplifier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Synchronized laser irradiation would cause a local temperature change</a:t>
            </a:r>
          </a:p>
          <a:p>
            <a:pPr lvl="1"/>
            <a:r>
              <a:rPr lang="en-US" dirty="0"/>
              <a:t>This would induce a resistance variation in the pipette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measured pipette resistance was calibrated as a function of the ADTR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2" y="2268873"/>
            <a:ext cx="3077582" cy="3627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C2F066-84E0-4C28-82A0-C7D3ED79C317}"/>
              </a:ext>
            </a:extLst>
          </p:cNvPr>
          <p:cNvSpPr txBox="1"/>
          <p:nvPr/>
        </p:nvSpPr>
        <p:spPr>
          <a:xfrm>
            <a:off x="7738324" y="5973417"/>
            <a:ext cx="334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1. Open Pipette Method &amp; The Geometric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0230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Calculation of the ADTR </a:t>
            </a:r>
            <a:r>
              <a:rPr lang="en-US" sz="1050" dirty="0"/>
              <a:t>[1]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402983"/>
            <a:ext cx="4376770" cy="84773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425570" y="2640489"/>
            <a:ext cx="1287117" cy="3727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166" y="2402983"/>
            <a:ext cx="4376770" cy="847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2640" y="3250714"/>
            <a:ext cx="3137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Eq. 1 – </a:t>
            </a:r>
          </a:p>
          <a:p>
            <a:pPr algn="ctr"/>
            <a:r>
              <a:rPr lang="en-US" dirty="0"/>
              <a:t>Mathematical Model of Heat Conduction Equation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5679" y="3289587"/>
            <a:ext cx="4087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Eq. 2 – </a:t>
            </a:r>
          </a:p>
          <a:p>
            <a:pPr algn="ctr"/>
            <a:r>
              <a:rPr lang="en-US" dirty="0"/>
              <a:t>Equation 1 solved using a Gaussian approximation. </a:t>
            </a:r>
            <a:r>
              <a:rPr lang="el-GR" dirty="0"/>
              <a:t>Δ</a:t>
            </a:r>
            <a:r>
              <a:rPr lang="en-US" dirty="0"/>
              <a:t>T obtained in consideration of the thermal lens effect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3895" y="5021775"/>
            <a:ext cx="9357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thermal lens effect occurs when the laser beam is absorbed in the focusing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Equation 2 predicted a linear relationship between the laser power and </a:t>
            </a:r>
            <a:r>
              <a:rPr lang="el-GR" dirty="0"/>
              <a:t>Δ</a:t>
            </a:r>
            <a:r>
              <a:rPr lang="en-US" dirty="0"/>
              <a:t>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deduction was confirmed via an open pipette method to measure the </a:t>
            </a:r>
            <a:r>
              <a:rPr lang="el-GR" dirty="0"/>
              <a:t>Δ</a:t>
            </a:r>
            <a:r>
              <a:rPr lang="en-US" dirty="0"/>
              <a:t>T directly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980-nm wavelength infrared laser irradiation</a:t>
            </a:r>
          </a:p>
        </p:txBody>
      </p:sp>
    </p:spTree>
    <p:extLst>
      <p:ext uri="{BB962C8B-B14F-4D97-AF65-F5344CB8AC3E}">
        <p14:creationId xmlns:p14="http://schemas.microsoft.com/office/powerpoint/2010/main" val="306027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Considerations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[1]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69187"/>
            <a:ext cx="4377307" cy="847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58" y="2603902"/>
            <a:ext cx="3938357" cy="37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3403190"/>
            <a:ext cx="1366847" cy="233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245" y="3412715"/>
            <a:ext cx="1095383" cy="2238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658" y="4021152"/>
            <a:ext cx="5979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μ</a:t>
            </a:r>
            <a:r>
              <a:rPr lang="en-US" sz="1400" dirty="0"/>
              <a:t>a = 73.9 cm^-1		Optical Absorption Coefficient</a:t>
            </a:r>
          </a:p>
          <a:p>
            <a:r>
              <a:rPr lang="en-US" sz="1400" dirty="0"/>
              <a:t>R = 93.41 </a:t>
            </a:r>
            <a:r>
              <a:rPr lang="el-GR" sz="1400" dirty="0"/>
              <a:t>μ</a:t>
            </a:r>
            <a:r>
              <a:rPr lang="en-US" sz="1400" dirty="0"/>
              <a:t>m  		Beam waist at axial distance</a:t>
            </a:r>
          </a:p>
          <a:p>
            <a:r>
              <a:rPr lang="en-US" sz="1400" dirty="0"/>
              <a:t>z = 164.56 </a:t>
            </a:r>
            <a:r>
              <a:rPr lang="el-GR" sz="1400" dirty="0"/>
              <a:t>μ</a:t>
            </a:r>
            <a:r>
              <a:rPr lang="en-US" sz="1400" dirty="0"/>
              <a:t>m		Axial Distance</a:t>
            </a:r>
          </a:p>
          <a:p>
            <a:r>
              <a:rPr lang="en-US" sz="1400" dirty="0" err="1"/>
              <a:t>tc</a:t>
            </a:r>
            <a:r>
              <a:rPr lang="en-US" sz="1400" dirty="0"/>
              <a:t> = .01523 s		Characteristic time of the thermal lens</a:t>
            </a:r>
          </a:p>
          <a:p>
            <a:r>
              <a:rPr lang="en-US" sz="1400" dirty="0"/>
              <a:t>P = .009999 W		Irradiation laser power, obeys Beer-Lambert law				with the initial laser power Po</a:t>
            </a:r>
          </a:p>
          <a:p>
            <a:r>
              <a:rPr lang="el-GR" sz="1400" dirty="0"/>
              <a:t>κ</a:t>
            </a:r>
            <a:r>
              <a:rPr lang="en-US" sz="1400" dirty="0"/>
              <a:t> = 0.6 W/</a:t>
            </a:r>
            <a:r>
              <a:rPr lang="en-US" sz="1400" dirty="0" err="1"/>
              <a:t>mK</a:t>
            </a:r>
            <a:r>
              <a:rPr lang="en-US" sz="1400" dirty="0"/>
              <a:t> 		thermal conductivity</a:t>
            </a:r>
          </a:p>
          <a:p>
            <a:r>
              <a:rPr lang="el-GR" sz="1400" dirty="0"/>
              <a:t>ρ</a:t>
            </a:r>
            <a:r>
              <a:rPr lang="en-US" sz="1400" dirty="0"/>
              <a:t> = 1000 kg/m^3		density of water</a:t>
            </a:r>
          </a:p>
          <a:p>
            <a:r>
              <a:rPr lang="en-US" sz="1400" i="1" dirty="0"/>
              <a:t>c = </a:t>
            </a:r>
            <a:r>
              <a:rPr lang="en-US" sz="1400" dirty="0"/>
              <a:t>4188 J kg^-1 K^-1</a:t>
            </a:r>
            <a:r>
              <a:rPr lang="en-US" sz="1400" i="1" dirty="0"/>
              <a:t>	</a:t>
            </a:r>
            <a:r>
              <a:rPr lang="en-US" sz="1400" dirty="0"/>
              <a:t>heat capacity</a:t>
            </a:r>
          </a:p>
          <a:p>
            <a:r>
              <a:rPr lang="en-US" sz="1400" dirty="0"/>
              <a:t>r</a:t>
            </a:r>
            <a:r>
              <a:rPr lang="en-US" sz="1400" i="1" dirty="0"/>
              <a:t> </a:t>
            </a:r>
            <a:r>
              <a:rPr lang="en-US" sz="1400" dirty="0"/>
              <a:t>= 25 </a:t>
            </a:r>
            <a:r>
              <a:rPr lang="el-GR" sz="1400" dirty="0"/>
              <a:t>μ</a:t>
            </a:r>
            <a:r>
              <a:rPr lang="en-US" sz="1400" dirty="0"/>
              <a:t>m			radius of the fiber core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275442" y="4021152"/>
            <a:ext cx="4197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ρ</a:t>
            </a:r>
            <a:r>
              <a:rPr lang="en-US" sz="1400" dirty="0"/>
              <a:t> = resistivity determined by the open pipette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γ</a:t>
            </a:r>
            <a:r>
              <a:rPr lang="en-US" sz="1400" dirty="0"/>
              <a:t> = conductance of pipette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 =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γ</a:t>
            </a:r>
            <a:r>
              <a:rPr lang="en-US" sz="1400" dirty="0"/>
              <a:t>o = solution conductance at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α</a:t>
            </a:r>
            <a:r>
              <a:rPr lang="en-US" sz="1400" dirty="0"/>
              <a:t>T = temperature coefficient of solution conductance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877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03855"/>
              </p:ext>
            </p:extLst>
          </p:nvPr>
        </p:nvGraphicFramePr>
        <p:xfrm>
          <a:off x="1289193" y="2250970"/>
          <a:ext cx="9211498" cy="41470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6781">
                  <a:extLst>
                    <a:ext uri="{9D8B030D-6E8A-4147-A177-3AD203B41FA5}">
                      <a16:colId xmlns:a16="http://schemas.microsoft.com/office/drawing/2014/main" val="3155804813"/>
                    </a:ext>
                  </a:extLst>
                </a:gridCol>
                <a:gridCol w="4944717">
                  <a:extLst>
                    <a:ext uri="{9D8B030D-6E8A-4147-A177-3AD203B41FA5}">
                      <a16:colId xmlns:a16="http://schemas.microsoft.com/office/drawing/2014/main" val="4281221820"/>
                    </a:ext>
                  </a:extLst>
                </a:gridCol>
              </a:tblGrid>
              <a:tr h="424532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97733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  <a:r>
                        <a:rPr lang="en-US" baseline="0" dirty="0"/>
                        <a:t> at the Sample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2.9mW </a:t>
                      </a:r>
                      <a:r>
                        <a:rPr lang="en-US" i="1" dirty="0"/>
                        <a:t>or</a:t>
                      </a:r>
                      <a:r>
                        <a:rPr lang="en-US" i="0" dirty="0"/>
                        <a:t> 5.5mW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56230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Beam Radius at</a:t>
                      </a:r>
                      <a:r>
                        <a:rPr lang="en-US" baseline="0" dirty="0"/>
                        <a:t> the Sample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25.18 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35666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Beam Radius at the 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40930"/>
                  </a:ext>
                </a:extLst>
              </a:tr>
              <a:tr h="906589">
                <a:tc>
                  <a:txBody>
                    <a:bodyPr/>
                    <a:lstStyle/>
                    <a:p>
                      <a:r>
                        <a:rPr lang="en-US" dirty="0"/>
                        <a:t>Sample Plane Position (z-distance)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117.55um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63858"/>
                  </a:ext>
                </a:extLst>
              </a:tr>
              <a:tr h="906589">
                <a:tc>
                  <a:txBody>
                    <a:bodyPr/>
                    <a:lstStyle/>
                    <a:p>
                      <a:r>
                        <a:rPr lang="en-US" dirty="0"/>
                        <a:t>Characteristic Thermal Time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110.54um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2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9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D16D-A147-4067-96B5-F6BF568B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- Declarations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A345C-6788-4719-B10F-C685AA70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57" y="2148604"/>
            <a:ext cx="8516625" cy="2024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16BA0-A8E5-40C4-A3A1-7F97DFE4C6EA}"/>
              </a:ext>
            </a:extLst>
          </p:cNvPr>
          <p:cNvSpPr txBox="1"/>
          <p:nvPr/>
        </p:nvSpPr>
        <p:spPr>
          <a:xfrm>
            <a:off x="1626257" y="4517335"/>
            <a:ext cx="8516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P0 contains initial power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Will be turned into irradiation laser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Laser fiber is perpendicular to the axon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Laser is perfectly columnated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0FD2B-5110-46CC-B935-65F292530C71}"/>
              </a:ext>
            </a:extLst>
          </p:cNvPr>
          <p:cNvSpPr txBox="1"/>
          <p:nvPr/>
        </p:nvSpPr>
        <p:spPr>
          <a:xfrm>
            <a:off x="10294182" y="2678595"/>
            <a:ext cx="144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2.</a:t>
            </a:r>
          </a:p>
          <a:p>
            <a:r>
              <a:rPr lang="en-US" sz="1200" dirty="0"/>
              <a:t>Variable Declaration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272098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84F8-F219-46FC-A37A-240D46AA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– Integration &amp;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13AB0-3A8E-460A-BF20-F393D2D5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4" y="2834218"/>
            <a:ext cx="6585574" cy="1911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2BB09D-DB54-479A-AC95-64CD3F58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53" y="4113954"/>
            <a:ext cx="4459064" cy="863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99A1C-145A-4E83-9EC9-CB74C73AC6DE}"/>
              </a:ext>
            </a:extLst>
          </p:cNvPr>
          <p:cNvSpPr txBox="1"/>
          <p:nvPr/>
        </p:nvSpPr>
        <p:spPr>
          <a:xfrm>
            <a:off x="611257" y="4795236"/>
            <a:ext cx="551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3 – Computation of Temperature delta with variable Power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B4DC4-D88C-4EE3-8598-7AF79E158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695" y="2820746"/>
            <a:ext cx="4432407" cy="11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0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Implementation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82" y="2031843"/>
            <a:ext cx="2777251" cy="2082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3" y="4382213"/>
            <a:ext cx="2777251" cy="2082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152" y="2031843"/>
            <a:ext cx="2777251" cy="2082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3" y="2031843"/>
            <a:ext cx="2777251" cy="2082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82" y="4382213"/>
            <a:ext cx="2777251" cy="20829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8882" y="2031843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6493" y="2031842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8915" y="2031841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8881" y="4382213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6493" y="4382212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DB996-9247-4CB0-A225-A0BC2E7DFA3F}"/>
              </a:ext>
            </a:extLst>
          </p:cNvPr>
          <p:cNvSpPr txBox="1"/>
          <p:nvPr/>
        </p:nvSpPr>
        <p:spPr>
          <a:xfrm>
            <a:off x="8314434" y="4962017"/>
            <a:ext cx="265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4 – Graphical Depiction of </a:t>
            </a:r>
            <a:r>
              <a:rPr lang="el-GR" dirty="0"/>
              <a:t>Δ</a:t>
            </a:r>
            <a:r>
              <a:rPr lang="en-US" dirty="0"/>
              <a:t>T with respect to laser power </a:t>
            </a:r>
          </a:p>
        </p:txBody>
      </p:sp>
    </p:spTree>
    <p:extLst>
      <p:ext uri="{BB962C8B-B14F-4D97-AF65-F5344CB8AC3E}">
        <p14:creationId xmlns:p14="http://schemas.microsoft.com/office/powerpoint/2010/main" val="277493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Temperature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55" y="2119497"/>
            <a:ext cx="7643190" cy="4534958"/>
          </a:xfrm>
        </p:spPr>
      </p:pic>
      <p:sp>
        <p:nvSpPr>
          <p:cNvPr id="3" name="TextBox 2"/>
          <p:cNvSpPr txBox="1"/>
          <p:nvPr/>
        </p:nvSpPr>
        <p:spPr>
          <a:xfrm>
            <a:off x="9650896" y="4139648"/>
            <a:ext cx="2445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5. Complete Temperature Depiction using Matlab</a:t>
            </a:r>
          </a:p>
        </p:txBody>
      </p:sp>
    </p:spTree>
    <p:extLst>
      <p:ext uri="{BB962C8B-B14F-4D97-AF65-F5344CB8AC3E}">
        <p14:creationId xmlns:p14="http://schemas.microsoft.com/office/powerpoint/2010/main" val="2818040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491</TotalTime>
  <Words>807</Words>
  <Application>Microsoft Office PowerPoint</Application>
  <PresentationFormat>Widescreen</PresentationFormat>
  <Paragraphs>113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Trebuchet MS</vt:lpstr>
      <vt:lpstr>Berlin</vt:lpstr>
      <vt:lpstr>Fall Update 3</vt:lpstr>
      <vt:lpstr>Open Pipette Method for ADTR Measurement [1]</vt:lpstr>
      <vt:lpstr>Theoretical Calculation of the ADTR [1]</vt:lpstr>
      <vt:lpstr>Variable Considerations [1]</vt:lpstr>
      <vt:lpstr>Computed Values</vt:lpstr>
      <vt:lpstr>Implementation Strategy - Declarations</vt:lpstr>
      <vt:lpstr>Implementation Strategy – Integration &amp; Loop</vt:lpstr>
      <vt:lpstr>Equation Implementation Results</vt:lpstr>
      <vt:lpstr>Experimental Temperature Data</vt:lpstr>
      <vt:lpstr>Comparison to Temperature Data</vt:lpstr>
      <vt:lpstr>Conclusions</vt:lpstr>
      <vt:lpstr>Next Steps</vt:lpstr>
      <vt:lpstr>Temperature Transient - Power</vt:lpstr>
      <vt:lpstr>Temperature Transient – Z Distance</vt:lpstr>
      <vt:lpstr>Temperature Transient – Optical Absorption Coefficient</vt:lpstr>
      <vt:lpstr>Optical Absorption Coefficient</vt:lpstr>
      <vt:lpstr>General Conclusions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Update 3</dc:title>
  <dc:creator>Dev B</dc:creator>
  <cp:lastModifiedBy>Dev B</cp:lastModifiedBy>
  <cp:revision>52</cp:revision>
  <dcterms:created xsi:type="dcterms:W3CDTF">2020-11-06T05:24:46Z</dcterms:created>
  <dcterms:modified xsi:type="dcterms:W3CDTF">2020-11-12T07:18:32Z</dcterms:modified>
</cp:coreProperties>
</file>