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20"/>
  </p:notesMasterIdLst>
  <p:sldIdLst>
    <p:sldId id="256" r:id="rId4"/>
    <p:sldId id="257" r:id="rId5"/>
    <p:sldId id="259" r:id="rId6"/>
    <p:sldId id="258" r:id="rId7"/>
    <p:sldId id="264" r:id="rId8"/>
    <p:sldId id="260" r:id="rId9"/>
    <p:sldId id="269" r:id="rId10"/>
    <p:sldId id="268" r:id="rId11"/>
    <p:sldId id="262" r:id="rId12"/>
    <p:sldId id="274" r:id="rId13"/>
    <p:sldId id="263" r:id="rId14"/>
    <p:sldId id="272" r:id="rId15"/>
    <p:sldId id="273" r:id="rId16"/>
    <p:sldId id="266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AA74-CC89-4C4E-B442-4513CF6C6F4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56C1-ABF9-4712-997D-3EE2252DC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63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1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031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251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49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313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470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598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349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75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255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40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178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01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355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79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582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175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78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891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76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78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7120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747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9331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049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697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4598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050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4355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958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4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363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5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5BC4F-C0E7-4417-BEBD-7EBD2C44ED8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6/29/2020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15A5B-A40A-4C46-A9C5-87D82BD0DA1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193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Temperature Simulation &amp; Infrared Modulation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866" y="4712537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Ultrafast Optics Laboratory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Conductance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8458" r="8274" b="3263"/>
          <a:stretch/>
        </p:blipFill>
        <p:spPr>
          <a:xfrm>
            <a:off x="2234629" y="2630184"/>
            <a:ext cx="7412805" cy="32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6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APII &amp; APPB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4185" y="2341624"/>
            <a:ext cx="5548044" cy="3867760"/>
            <a:chOff x="344185" y="2341624"/>
            <a:chExt cx="4171292" cy="2513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85" y="2341624"/>
              <a:ext cx="4171292" cy="174235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4185" y="4255116"/>
              <a:ext cx="4171292" cy="60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 Potential Initiation Inhibition –</a:t>
              </a:r>
            </a:p>
            <a:p>
              <a:pPr algn="ctr"/>
              <a:r>
                <a:rPr lang="en-US" dirty="0" smtClean="0"/>
                <a:t>Current injected halfway</a:t>
              </a:r>
            </a:p>
            <a:p>
              <a:pPr algn="ctr"/>
              <a:r>
                <a:rPr lang="en-US" dirty="0" smtClean="0"/>
                <a:t>Voltage measured close downstream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2374" y="2341624"/>
            <a:ext cx="5531065" cy="3867760"/>
            <a:chOff x="6272374" y="2341624"/>
            <a:chExt cx="5531065" cy="38677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374" y="2341624"/>
              <a:ext cx="5531065" cy="268108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72374" y="5286054"/>
              <a:ext cx="5531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 Potential Propagation Block –</a:t>
              </a:r>
            </a:p>
            <a:p>
              <a:pPr algn="ctr"/>
              <a:r>
                <a:rPr lang="en-US" dirty="0" smtClean="0"/>
                <a:t>Current injected at the start</a:t>
              </a:r>
            </a:p>
            <a:p>
              <a:pPr algn="ctr"/>
              <a:r>
                <a:rPr lang="en-US" dirty="0" smtClean="0"/>
                <a:t>Voltage measured far away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7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Mathematical </a:t>
            </a:r>
            <a:r>
              <a:rPr lang="en-US" dirty="0"/>
              <a:t>Model of Heat Conduction </a:t>
            </a:r>
            <a:r>
              <a:rPr lang="en-US" dirty="0" smtClean="0"/>
              <a:t>Equation 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Equation </a:t>
            </a:r>
            <a:r>
              <a:rPr lang="en-US" dirty="0"/>
              <a:t>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</a:t>
            </a:r>
            <a:r>
              <a:rPr lang="en-US" dirty="0" smtClean="0"/>
              <a:t>effect 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thermal lens effect occurs when the laser beam is absorbed in the focusing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Equation </a:t>
            </a:r>
            <a:r>
              <a:rPr lang="en-US" dirty="0"/>
              <a:t>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41733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Script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31" y="2128004"/>
            <a:ext cx="4587452" cy="3440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28004"/>
            <a:ext cx="4587452" cy="3440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5789488"/>
            <a:ext cx="458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of beam waist at axial distance = 50 microns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7831" y="5789488"/>
            <a:ext cx="458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of beam waist at axial distance = 25 microns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Vanderbilt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3" y="2336873"/>
            <a:ext cx="5980976" cy="3599316"/>
          </a:xfrm>
        </p:spPr>
        <p:txBody>
          <a:bodyPr/>
          <a:lstStyle/>
          <a:p>
            <a:r>
              <a:rPr lang="en-US" dirty="0" smtClean="0"/>
              <a:t>A laboratory at Vanderbilt University has developed a NEURON model for a giant squid axon</a:t>
            </a:r>
            <a:endParaRPr lang="en-US" dirty="0"/>
          </a:p>
          <a:p>
            <a:pPr lvl="1"/>
            <a:r>
              <a:rPr lang="en-US" dirty="0" smtClean="0"/>
              <a:t>The overall geometry and biophysical parameters are vastly different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Investigating their codebase may lead to implementation strategies for the crayfish axon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47" y="2336873"/>
            <a:ext cx="4834547" cy="387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9248" y="6341544"/>
            <a:ext cx="41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Validation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[1] </a:t>
            </a:r>
            <a:r>
              <a:rPr lang="en-US" sz="1800" dirty="0" smtClean="0"/>
              <a:t>Zhu</a:t>
            </a:r>
            <a:r>
              <a:rPr lang="en-US" sz="1800" dirty="0"/>
              <a:t>, Xuedong, Jen-Wei Lin, and Michelle Y Sander. "Infrared Inhibition and Waveform Modulation of Action Potentials in the Crayfish Motor Axon." Biomedical Optics Express 10, no. 12 (2019): 6580-6594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[2] </a:t>
            </a:r>
            <a:r>
              <a:rPr lang="en-US" sz="1800" dirty="0" smtClean="0"/>
              <a:t>Yao</a:t>
            </a:r>
            <a:r>
              <a:rPr lang="en-US" sz="1800" dirty="0"/>
              <a:t>, Jing, Beiying Liu, and Feng Qin. "Rapid Temperature Jump by Infrared Diode Laser Irradiation for Patch-Clamp Studies." Biophysical Journal 96, no. 9 (2009): 3611-619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[3] </a:t>
            </a:r>
            <a:r>
              <a:rPr lang="en-US" sz="1800" dirty="0" smtClean="0"/>
              <a:t>Li</a:t>
            </a:r>
            <a:r>
              <a:rPr lang="en-US" sz="1800" dirty="0"/>
              <a:t>, Xinyu, Jia Liu, Shanshan Liang, and Changsen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45666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[4] </a:t>
            </a:r>
            <a:r>
              <a:rPr lang="en-US" sz="1800" dirty="0" err="1"/>
              <a:t>Ganguly</a:t>
            </a:r>
            <a:r>
              <a:rPr lang="en-US" sz="1800" dirty="0"/>
              <a:t>, M., Jenkins, M. W., </a:t>
            </a:r>
            <a:r>
              <a:rPr lang="en-US" sz="1800" dirty="0" err="1"/>
              <a:t>Chiel</a:t>
            </a:r>
            <a:r>
              <a:rPr lang="en-US" sz="1800" dirty="0"/>
              <a:t>, H. J., &amp;amp; Jansen, E. D. (2016). Modeling the effects of elevated temperatures on action potential propagation in unmyelinated axons. Clinical and Translational </a:t>
            </a:r>
            <a:r>
              <a:rPr lang="en-US" sz="1800" dirty="0" err="1"/>
              <a:t>Neurophotonics</a:t>
            </a:r>
            <a:r>
              <a:rPr lang="en-US" sz="1800" dirty="0"/>
              <a:t>; Neural Imaging and Sensing; and </a:t>
            </a:r>
            <a:r>
              <a:rPr lang="en-US" sz="1800" dirty="0" err="1"/>
              <a:t>Optogenetics</a:t>
            </a:r>
            <a:r>
              <a:rPr lang="en-US" sz="1800" dirty="0"/>
              <a:t> and Optical Manipulation. </a:t>
            </a:r>
            <a:r>
              <a:rPr lang="en-US" sz="1800" dirty="0" smtClean="0"/>
              <a:t>doi:10.1117/12.2211048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[5] Fu, </a:t>
            </a:r>
            <a:r>
              <a:rPr lang="en-US" sz="1800" dirty="0" err="1" smtClean="0"/>
              <a:t>Jia</a:t>
            </a:r>
            <a:r>
              <a:rPr lang="en-US" sz="1800" dirty="0" smtClean="0"/>
              <a:t>. </a:t>
            </a:r>
            <a:r>
              <a:rPr lang="en-US" sz="1800" i="1" dirty="0" smtClean="0"/>
              <a:t>Simulation Study of the Infrared Nerve Inhibition</a:t>
            </a:r>
            <a:r>
              <a:rPr lang="en-US" sz="1800" dirty="0" smtClean="0"/>
              <a:t>. August 2019. </a:t>
            </a:r>
            <a:r>
              <a:rPr lang="en-US" sz="1800" dirty="0" err="1" smtClean="0"/>
              <a:t>Powerpoint</a:t>
            </a:r>
            <a:r>
              <a:rPr lang="en-US" sz="1800" dirty="0" smtClean="0"/>
              <a:t> Presentation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23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395220" cy="40022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research project is focused on exploring and characterizing optical pathways for external </a:t>
            </a:r>
            <a:r>
              <a:rPr lang="en-US" sz="2000" dirty="0" err="1" smtClean="0"/>
              <a:t>neurostimulation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Novel optical systems are being investigated to stimulate nerves and conduct electrophysiology measurement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an emphasis on understanding the underlying mechanisms of infrared nerve stimulation &amp; inhibition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00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86915" cy="3599316"/>
          </a:xfrm>
        </p:spPr>
        <p:txBody>
          <a:bodyPr/>
          <a:lstStyle/>
          <a:p>
            <a:r>
              <a:rPr lang="en-US" dirty="0" smtClean="0"/>
              <a:t>A crayfish axon is glued to the bottom of a petri dish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Axonal activities are studied using  2000 nm light pulses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current injector and location of measurement can be adjusted to induce different states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86" y="2578868"/>
            <a:ext cx="5340559" cy="3115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7021" y="5751523"/>
            <a:ext cx="30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Design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Potential Blocking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" y="2675535"/>
            <a:ext cx="5487226" cy="2292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26" y="2675535"/>
            <a:ext cx="5487226" cy="2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Programming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NEURON is a widely used programming environment for modeling both individual neurons and networks of neurons</a:t>
            </a:r>
          </a:p>
          <a:p>
            <a:endParaRPr lang="en-US" dirty="0"/>
          </a:p>
          <a:p>
            <a:r>
              <a:rPr lang="en-US" dirty="0" smtClean="0"/>
              <a:t>Developed by researchers at Yale University</a:t>
            </a:r>
          </a:p>
          <a:p>
            <a:endParaRPr lang="en-US" dirty="0" smtClean="0"/>
          </a:p>
          <a:p>
            <a:r>
              <a:rPr lang="en-US" dirty="0" smtClean="0"/>
              <a:t>Allows for the construction of biologically realistic membranes with both active and passive ion channels</a:t>
            </a:r>
          </a:p>
          <a:p>
            <a:endParaRPr lang="en-US" dirty="0"/>
          </a:p>
          <a:p>
            <a:r>
              <a:rPr lang="en-US" dirty="0" smtClean="0"/>
              <a:t>Built-functions for current injection and voltage measurement</a:t>
            </a:r>
          </a:p>
        </p:txBody>
      </p:sp>
    </p:spTree>
    <p:extLst>
      <p:ext uri="{BB962C8B-B14F-4D97-AF65-F5344CB8AC3E}">
        <p14:creationId xmlns:p14="http://schemas.microsoft.com/office/powerpoint/2010/main" val="397735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9" y="2265443"/>
            <a:ext cx="4677474" cy="3457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261" y="5892229"/>
            <a:ext cx="367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Axon Modeling Diagram [5]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5937" y="2562913"/>
            <a:ext cx="4654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model to measure potentials of the axon has been developed by a previous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Simulates experimental membrane potentials and phase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Fails to account for increases in temperature and correlating effects on ion channel kinetics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7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Fitting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21729" y="2678762"/>
                <a:ext cx="1675010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  <m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𝒃𝒕</m:t>
                          </m:r>
                        </m:sup>
                      </m:sSup>
                      <m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𝒄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ⅇ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𝒅𝒕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29" y="2678762"/>
                <a:ext cx="1675010" cy="287451"/>
              </a:xfrm>
              <a:prstGeom prst="rect">
                <a:avLst/>
              </a:prstGeom>
              <a:blipFill>
                <a:blip r:embed="rId3"/>
                <a:stretch>
                  <a:fillRect l="-2182" t="-4167" r="-10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650896" y="4139648"/>
            <a:ext cx="2445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Complete Temperature Depiction using Matlab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2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Fitting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200ns &lt; t &lt; 700ns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8915" y="2336874"/>
            <a:ext cx="4474028" cy="692076"/>
          </a:xfrm>
        </p:spPr>
        <p:txBody>
          <a:bodyPr/>
          <a:lstStyle/>
          <a:p>
            <a:pPr algn="ctr"/>
            <a:r>
              <a:rPr lang="en-US" dirty="0" smtClean="0"/>
              <a:t>700 ns &lt; t &lt; 1700 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5" y="3255064"/>
            <a:ext cx="3796748" cy="2847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55" y="3255064"/>
            <a:ext cx="3796748" cy="2847561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6408064" y="900152"/>
            <a:ext cx="3036633" cy="78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General Model: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 = a*exp(b*x) + c*exp(d*x)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5668" y="6181141"/>
            <a:ext cx="1506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IR on Temp. Increase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8722" y="6181141"/>
            <a:ext cx="1554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IR off Temp. Decrease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7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Conductance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850" y="2837555"/>
            <a:ext cx="5052657" cy="137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By correctly scaling the acquired temperature equations, we were able to successfully depict the rise and fall of the leak conductance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15" y="2270775"/>
            <a:ext cx="8213669" cy="42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907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311</TotalTime>
  <Words>657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Berlin</vt:lpstr>
      <vt:lpstr>1_Berlin</vt:lpstr>
      <vt:lpstr>2_Berlin</vt:lpstr>
      <vt:lpstr>Temperature Simulation &amp; Infrared Modulation</vt:lpstr>
      <vt:lpstr>Introduction</vt:lpstr>
      <vt:lpstr>Experimental Configuration</vt:lpstr>
      <vt:lpstr>Action Potential Blocking</vt:lpstr>
      <vt:lpstr>NEURON Programming Environment</vt:lpstr>
      <vt:lpstr>Previous Work</vt:lpstr>
      <vt:lpstr>Temperature Fitting </vt:lpstr>
      <vt:lpstr>Temperature Fitting</vt:lpstr>
      <vt:lpstr>Conductance Implementation</vt:lpstr>
      <vt:lpstr>Leak Conductance</vt:lpstr>
      <vt:lpstr>APII &amp; APPB</vt:lpstr>
      <vt:lpstr>Temperature Script</vt:lpstr>
      <vt:lpstr>Temperature Script Output</vt:lpstr>
      <vt:lpstr>Vanderbilt Software </vt:lpstr>
      <vt:lpstr>References</vt:lpstr>
      <vt:lpstr>References cont.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B</dc:creator>
  <cp:lastModifiedBy>Dev B</cp:lastModifiedBy>
  <cp:revision>37</cp:revision>
  <dcterms:created xsi:type="dcterms:W3CDTF">2020-06-23T19:02:46Z</dcterms:created>
  <dcterms:modified xsi:type="dcterms:W3CDTF">2020-06-29T20:01:07Z</dcterms:modified>
</cp:coreProperties>
</file>