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2" r:id="rId8"/>
    <p:sldId id="261" r:id="rId9"/>
    <p:sldId id="262" r:id="rId10"/>
    <p:sldId id="263" r:id="rId11"/>
    <p:sldId id="264" r:id="rId12"/>
    <p:sldId id="267" r:id="rId13"/>
    <p:sldId id="266" r:id="rId14"/>
    <p:sldId id="270" r:id="rId15"/>
    <p:sldId id="265" r:id="rId16"/>
    <p:sldId id="27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59.015" idx="3">
    <p:pos x="10" y="10"/>
    <p:text>For the variables on the left, can you list those corresponding values you are going to use for your simulation?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362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09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65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5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1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8390-7D93-4355-B301-6B9139DE32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7245-2C53-4A5E-A183-ACF71EEC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11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- Week 6 &amp;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 Bhatia</a:t>
            </a:r>
          </a:p>
          <a:p>
            <a:r>
              <a:rPr lang="en-US" dirty="0" smtClean="0"/>
              <a:t>Ultrafast Optics Laboratory</a:t>
            </a:r>
          </a:p>
          <a:p>
            <a:r>
              <a:rPr lang="en-US" dirty="0" smtClean="0"/>
              <a:t>Boston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Model Verification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84" y="2104159"/>
            <a:ext cx="29156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5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2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1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Former Simulation 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Alternate Parameters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69187"/>
            <a:ext cx="4377307" cy="847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403190"/>
            <a:ext cx="1366847" cy="23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245" y="3412715"/>
            <a:ext cx="1095383" cy="223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58" y="4021152"/>
            <a:ext cx="597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73.9 cm^-1	Optical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Absorption Coefficient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 93.41 </a:t>
            </a:r>
            <a:r>
              <a:rPr kumimoji="0" lang="el-G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  	Beam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waist at axial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z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164.56 </a:t>
            </a:r>
            <a:r>
              <a:rPr kumimoji="0" lang="el-G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	Axial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.01523 s	Characteristic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time of the thermal lens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variable wattage	irradiation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laser power, obeys Beer-Lambert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law		with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initial laser power 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κ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 0.6 W/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mK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	thermal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conductivity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ρ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1000 kg/m^3	density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 water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4188 J kg^-1 K^-1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heat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capacity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25 </a:t>
            </a:r>
            <a:r>
              <a:rPr kumimoji="0" lang="el-G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		radius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 the fiber core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4638" y="2369187"/>
            <a:ext cx="52449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Taken from:</a:t>
            </a:r>
          </a:p>
          <a:p>
            <a:r>
              <a:rPr lang="en-US" sz="1400" dirty="0"/>
              <a:t>Li, </a:t>
            </a:r>
            <a:r>
              <a:rPr lang="en-US" sz="1400" dirty="0" err="1"/>
              <a:t>Xinyu</a:t>
            </a:r>
            <a:r>
              <a:rPr lang="en-US" sz="1400" dirty="0"/>
              <a:t>, </a:t>
            </a:r>
            <a:r>
              <a:rPr lang="en-US" sz="1400" dirty="0" err="1"/>
              <a:t>Jia</a:t>
            </a:r>
            <a:r>
              <a:rPr lang="en-US" sz="1400" dirty="0"/>
              <a:t> Liu, </a:t>
            </a:r>
            <a:r>
              <a:rPr lang="en-US" sz="1400" dirty="0" err="1"/>
              <a:t>Shanshan</a:t>
            </a:r>
            <a:r>
              <a:rPr lang="en-US" sz="1400" dirty="0"/>
              <a:t> Liang, and </a:t>
            </a:r>
            <a:r>
              <a:rPr lang="en-US" sz="1400" dirty="0" err="1"/>
              <a:t>Changsen</a:t>
            </a:r>
            <a:r>
              <a:rPr lang="en-US" sz="1400" dirty="0"/>
              <a:t> Sun. "980-nm Infrared Laser Modulation of Sodium Channel Kinetics in a Neuron Cell Linearly Mediated by </a:t>
            </a:r>
            <a:r>
              <a:rPr lang="en-US" sz="1400" dirty="0" err="1"/>
              <a:t>Photothermal</a:t>
            </a:r>
            <a:r>
              <a:rPr lang="en-US" sz="1400" dirty="0"/>
              <a:t> Effect." Journal of Biomedical Optics 19, no. 10 (2014): 105002-105002.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18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2031843"/>
            <a:ext cx="2777251" cy="208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4382213"/>
            <a:ext cx="2777251" cy="2082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52" y="2031843"/>
            <a:ext cx="2777251" cy="208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2031843"/>
            <a:ext cx="2777251" cy="208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4382213"/>
            <a:ext cx="2777251" cy="2082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62" y="4382213"/>
            <a:ext cx="2787541" cy="20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3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Temperature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2" y="2287381"/>
            <a:ext cx="5456851" cy="4092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41" y="2277517"/>
            <a:ext cx="5470002" cy="41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9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Neuron-based files in the codebase yielded only one result</a:t>
            </a:r>
          </a:p>
          <a:p>
            <a:endParaRPr lang="en-US" dirty="0"/>
          </a:p>
          <a:p>
            <a:r>
              <a:rPr lang="en-US" dirty="0" smtClean="0"/>
              <a:t>Move through the rest of the repository (</a:t>
            </a:r>
            <a:r>
              <a:rPr lang="en-US" dirty="0" err="1" smtClean="0"/>
              <a:t>Jupyter</a:t>
            </a:r>
            <a:r>
              <a:rPr lang="en-US" dirty="0" smtClean="0"/>
              <a:t> Notebook / CSV files) in order to see the origin for the other graphs</a:t>
            </a:r>
          </a:p>
          <a:p>
            <a:endParaRPr lang="en-US" dirty="0"/>
          </a:p>
          <a:p>
            <a:r>
              <a:rPr lang="en-US" dirty="0" smtClean="0"/>
              <a:t>Implement Varying Radius (accounting for elliptical shape)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Analysis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Ganguly</a:t>
            </a:r>
            <a:r>
              <a:rPr lang="en-US" sz="1800" dirty="0"/>
              <a:t>, M., Jenkins, M. W., </a:t>
            </a:r>
            <a:r>
              <a:rPr lang="en-US" sz="1800" dirty="0" err="1"/>
              <a:t>Chiel</a:t>
            </a:r>
            <a:r>
              <a:rPr lang="en-US" sz="1800" dirty="0"/>
              <a:t>, H. J., &amp;amp; Jansen, E. D. (2016). Modeling the effects of elevated temperatures on action potential propagation in unmyelinated axons. Clinical and Translational </a:t>
            </a:r>
            <a:r>
              <a:rPr lang="en-US" sz="1800" dirty="0" err="1"/>
              <a:t>Neurophotonics</a:t>
            </a:r>
            <a:r>
              <a:rPr lang="en-US" sz="1800" dirty="0"/>
              <a:t>; Neural Imaging and Sensing; and </a:t>
            </a:r>
            <a:r>
              <a:rPr lang="en-US" sz="1800" dirty="0" err="1"/>
              <a:t>Optogenetics</a:t>
            </a:r>
            <a:r>
              <a:rPr lang="en-US" sz="1800" dirty="0"/>
              <a:t> and Optical Manipulation. doi:10.1117/12.2211048</a:t>
            </a:r>
          </a:p>
        </p:txBody>
      </p:sp>
    </p:spTree>
    <p:extLst>
      <p:ext uri="{BB962C8B-B14F-4D97-AF65-F5344CB8AC3E}">
        <p14:creationId xmlns:p14="http://schemas.microsoft.com/office/powerpoint/2010/main" val="13192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IR lasers, </a:t>
            </a:r>
            <a:r>
              <a:rPr lang="en-US" dirty="0"/>
              <a:t>it is possible to deliver infrared light to </a:t>
            </a:r>
            <a:r>
              <a:rPr lang="en-US" dirty="0" smtClean="0"/>
              <a:t>tissue with high </a:t>
            </a:r>
            <a:r>
              <a:rPr lang="en-US" dirty="0"/>
              <a:t>spatial and temporal specificity to control excitable </a:t>
            </a:r>
            <a:r>
              <a:rPr lang="en-US" dirty="0" smtClean="0"/>
              <a:t>tissues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Sought </a:t>
            </a:r>
            <a:r>
              <a:rPr lang="en-US" dirty="0"/>
              <a:t>to analyze the potential mechanism of thermal inhibition by using </a:t>
            </a:r>
            <a:r>
              <a:rPr lang="en-US" dirty="0" smtClean="0"/>
              <a:t>computational models </a:t>
            </a:r>
            <a:r>
              <a:rPr lang="en-US" dirty="0"/>
              <a:t>of a well-studied invertebrate </a:t>
            </a:r>
            <a:r>
              <a:rPr lang="en-US" dirty="0" smtClean="0"/>
              <a:t>model - the </a:t>
            </a:r>
            <a:r>
              <a:rPr lang="en-US" dirty="0"/>
              <a:t>squid </a:t>
            </a:r>
            <a:r>
              <a:rPr lang="en-US" dirty="0" smtClean="0"/>
              <a:t>giant axon</a:t>
            </a:r>
          </a:p>
          <a:p>
            <a:endParaRPr lang="en-US" dirty="0" smtClean="0"/>
          </a:p>
          <a:p>
            <a:r>
              <a:rPr lang="en-US" dirty="0" smtClean="0"/>
              <a:t>Sought </a:t>
            </a:r>
            <a:r>
              <a:rPr lang="en-US" dirty="0"/>
              <a:t>to test Huxley’s hypothesis that </a:t>
            </a:r>
            <a:r>
              <a:rPr lang="en-US" dirty="0" smtClean="0"/>
              <a:t>activation of </a:t>
            </a:r>
            <a:r>
              <a:rPr lang="en-US" dirty="0"/>
              <a:t>voltage-dependent potassium ion channels was </a:t>
            </a:r>
            <a:r>
              <a:rPr lang="en-US" dirty="0" smtClean="0"/>
              <a:t>primarily responsible </a:t>
            </a:r>
            <a:r>
              <a:rPr lang="en-US" dirty="0"/>
              <a:t>for thermal inhibition.</a:t>
            </a:r>
          </a:p>
        </p:txBody>
      </p:sp>
    </p:spTree>
    <p:extLst>
      <p:ext uri="{BB962C8B-B14F-4D97-AF65-F5344CB8AC3E}">
        <p14:creationId xmlns:p14="http://schemas.microsoft.com/office/powerpoint/2010/main" val="105267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Axon Geometry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79119" cy="3599316"/>
          </a:xfrm>
        </p:spPr>
        <p:txBody>
          <a:bodyPr/>
          <a:lstStyle/>
          <a:p>
            <a:r>
              <a:rPr lang="en-US" dirty="0" smtClean="0"/>
              <a:t>Length </a:t>
            </a:r>
            <a:r>
              <a:rPr lang="en-US" dirty="0"/>
              <a:t>of </a:t>
            </a:r>
            <a:r>
              <a:rPr lang="en-US" dirty="0" smtClean="0"/>
              <a:t>100mm</a:t>
            </a:r>
          </a:p>
          <a:p>
            <a:r>
              <a:rPr lang="en-US" dirty="0" smtClean="0"/>
              <a:t>Diameter </a:t>
            </a:r>
            <a:r>
              <a:rPr lang="en-US" dirty="0"/>
              <a:t>of </a:t>
            </a:r>
            <a:r>
              <a:rPr lang="en-US" dirty="0" smtClean="0"/>
              <a:t>0.5mm</a:t>
            </a:r>
          </a:p>
          <a:p>
            <a:r>
              <a:rPr lang="en-US" dirty="0" smtClean="0"/>
              <a:t>Current Injected for 250ms</a:t>
            </a:r>
          </a:p>
          <a:p>
            <a:r>
              <a:rPr lang="en-US" dirty="0" smtClean="0"/>
              <a:t>Simulation timer for 500ms</a:t>
            </a:r>
          </a:p>
          <a:p>
            <a:r>
              <a:rPr lang="en-US" dirty="0" smtClean="0"/>
              <a:t>If model ion axon diameter &gt; 10 um -&gt; depolarizing current = 2000na</a:t>
            </a:r>
          </a:p>
          <a:p>
            <a:r>
              <a:rPr lang="en-US" dirty="0"/>
              <a:t>If model ion axon diameter </a:t>
            </a:r>
            <a:r>
              <a:rPr lang="en-US" dirty="0" smtClean="0"/>
              <a:t>&lt; </a:t>
            </a:r>
            <a:r>
              <a:rPr lang="en-US" dirty="0"/>
              <a:t>10 um -&gt; depolarizing current = </a:t>
            </a:r>
            <a:r>
              <a:rPr lang="en-US" dirty="0" smtClean="0"/>
              <a:t>100na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Axon Geometry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24786" cy="3599316"/>
          </a:xfrm>
        </p:spPr>
        <p:txBody>
          <a:bodyPr/>
          <a:lstStyle/>
          <a:p>
            <a:r>
              <a:rPr lang="en-US" dirty="0" smtClean="0"/>
              <a:t>In order to assess the effect of axonal diameter on temperature response, axon diameter was varied from .5 to 500 um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Because axial radii vary with temperature in the HH model, the model was fitted with varying axial resistances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70" y="3622595"/>
            <a:ext cx="4890179" cy="1027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9450" y="4790209"/>
            <a:ext cx="413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Segmental Current over </a:t>
            </a:r>
            <a:r>
              <a:rPr lang="en-US" i="1" dirty="0" smtClean="0"/>
              <a:t>j</a:t>
            </a:r>
            <a:r>
              <a:rPr lang="en-US" dirty="0" smtClean="0"/>
              <a:t> different segments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Temperature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71047" cy="359931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One half of the axon would remain at a base temperature (6.3 °C) while the other half’s temperature would be varied</a:t>
            </a:r>
          </a:p>
          <a:p>
            <a:pPr lvl="1"/>
            <a:r>
              <a:rPr lang="en-US" dirty="0" smtClean="0"/>
              <a:t>Done to ensure that the transient currents induced by the initiation of an action potential were minimized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61" y="2336873"/>
            <a:ext cx="4958418" cy="190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0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Temperature Change – Alt.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83373" cy="3599316"/>
          </a:xfrm>
        </p:spPr>
        <p:txBody>
          <a:bodyPr/>
          <a:lstStyle/>
          <a:p>
            <a:r>
              <a:rPr lang="en-US" dirty="0" smtClean="0"/>
              <a:t>Temperature change is applied along the central region of a three-section axon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Used to determine the minimum length of the elevated temperature region that could block action potentials</a:t>
            </a:r>
          </a:p>
          <a:p>
            <a:pPr lvl="1"/>
            <a:r>
              <a:rPr lang="en-US" dirty="0" smtClean="0"/>
              <a:t>An action potential is considered “blocked” if the potential at the end of the axon never exceeds -60mV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9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dependent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6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907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1077</TotalTime>
  <Words>461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Update - Week 6 &amp; 7</vt:lpstr>
      <vt:lpstr>Paper Analysis</vt:lpstr>
      <vt:lpstr>Introduction</vt:lpstr>
      <vt:lpstr>Model Axon Geometry </vt:lpstr>
      <vt:lpstr>Model Axon Geometry </vt:lpstr>
      <vt:lpstr>Simulating Temperature Changes</vt:lpstr>
      <vt:lpstr>Simulation Temperature Change – Alt. Method</vt:lpstr>
      <vt:lpstr>Temperature dependent parameters</vt:lpstr>
      <vt:lpstr>Experimental Error</vt:lpstr>
      <vt:lpstr>Results – Model Verification</vt:lpstr>
      <vt:lpstr>Codebase Structure</vt:lpstr>
      <vt:lpstr>Conclusion</vt:lpstr>
      <vt:lpstr>Former Simulation Updates</vt:lpstr>
      <vt:lpstr>Varying Alternate Parameters</vt:lpstr>
      <vt:lpstr>Varying Time</vt:lpstr>
      <vt:lpstr>Comparison to Temperature Data</vt:lpstr>
      <vt:lpstr>Next Steps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- Week 6 &amp; 7</dc:title>
  <dc:creator>Dev B</dc:creator>
  <cp:lastModifiedBy>Dev B</cp:lastModifiedBy>
  <cp:revision>32</cp:revision>
  <dcterms:created xsi:type="dcterms:W3CDTF">2020-07-16T21:34:07Z</dcterms:created>
  <dcterms:modified xsi:type="dcterms:W3CDTF">2020-07-20T23:21:53Z</dcterms:modified>
</cp:coreProperties>
</file>