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2" r:id="rId3"/>
    <p:sldId id="259" r:id="rId4"/>
    <p:sldId id="260" r:id="rId5"/>
    <p:sldId id="273" r:id="rId6"/>
    <p:sldId id="274" r:id="rId7"/>
    <p:sldId id="277" r:id="rId8"/>
    <p:sldId id="265" r:id="rId9"/>
    <p:sldId id="258" r:id="rId10"/>
    <p:sldId id="271" r:id="rId11"/>
    <p:sldId id="275" r:id="rId12"/>
    <p:sldId id="276" r:id="rId13"/>
    <p:sldId id="278" r:id="rId14"/>
    <p:sldId id="279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2" r:id="rId25"/>
    <p:sldId id="293" r:id="rId26"/>
    <p:sldId id="295" r:id="rId27"/>
    <p:sldId id="296" r:id="rId28"/>
    <p:sldId id="298" r:id="rId29"/>
    <p:sldId id="299" r:id="rId30"/>
    <p:sldId id="297" r:id="rId31"/>
    <p:sldId id="301" r:id="rId32"/>
    <p:sldId id="302" r:id="rId33"/>
    <p:sldId id="303" r:id="rId34"/>
    <p:sldId id="28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382A-D706-485D-8E63-DF05071AD92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FD-23D7-40F8-A7A3-5B34CD28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3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78AF-831C-4276-9B94-E306D14E70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21-4123-4F25-AB56-89ABAE8E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EDB9-30D3-486E-971E-520A5BC0D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4833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Temperature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1" y="2103583"/>
            <a:ext cx="5470002" cy="410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5" y="2103583"/>
            <a:ext cx="5485713" cy="4114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26352-B3A3-41AC-9E38-921EA09F311C}"/>
              </a:ext>
            </a:extLst>
          </p:cNvPr>
          <p:cNvCxnSpPr/>
          <p:nvPr/>
        </p:nvCxnSpPr>
        <p:spPr>
          <a:xfrm>
            <a:off x="2156791" y="3409123"/>
            <a:ext cx="0" cy="222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CB908-7C9E-4107-9A5E-C27B8C7C6AD9}"/>
              </a:ext>
            </a:extLst>
          </p:cNvPr>
          <p:cNvCxnSpPr>
            <a:cxnSpLocks/>
          </p:cNvCxnSpPr>
          <p:nvPr/>
        </p:nvCxnSpPr>
        <p:spPr>
          <a:xfrm flipV="1">
            <a:off x="9367630" y="2743201"/>
            <a:ext cx="0" cy="289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590BF-B989-45BC-856F-1ADFFD455143}"/>
              </a:ext>
            </a:extLst>
          </p:cNvPr>
          <p:cNvCxnSpPr/>
          <p:nvPr/>
        </p:nvCxnSpPr>
        <p:spPr>
          <a:xfrm flipV="1">
            <a:off x="11320669" y="2594114"/>
            <a:ext cx="0" cy="31507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3312-6126-4706-AF8C-40F8C4567EBB}"/>
              </a:ext>
            </a:extLst>
          </p:cNvPr>
          <p:cNvCxnSpPr/>
          <p:nvPr/>
        </p:nvCxnSpPr>
        <p:spPr>
          <a:xfrm flipV="1">
            <a:off x="3115917" y="3081131"/>
            <a:ext cx="0" cy="25543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C50411-C88D-4492-B69B-6882F379B6C6}"/>
              </a:ext>
            </a:extLst>
          </p:cNvPr>
          <p:cNvSpPr txBox="1"/>
          <p:nvPr/>
        </p:nvSpPr>
        <p:spPr>
          <a:xfrm>
            <a:off x="317835" y="6302619"/>
            <a:ext cx="115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6 – Peak temperature delta at independent times (a), experimental temperature transient (b)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2DCAD-33D1-41FD-84BC-4DAE55BC4DAA}"/>
              </a:ext>
            </a:extLst>
          </p:cNvPr>
          <p:cNvSpPr txBox="1"/>
          <p:nvPr/>
        </p:nvSpPr>
        <p:spPr>
          <a:xfrm>
            <a:off x="442291" y="22263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AC32-3F50-4D99-B2DA-A5497E70D901}"/>
              </a:ext>
            </a:extLst>
          </p:cNvPr>
          <p:cNvSpPr txBox="1"/>
          <p:nvPr/>
        </p:nvSpPr>
        <p:spPr>
          <a:xfrm>
            <a:off x="6513444" y="21940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BFDD-17AB-487F-A753-A7CDF363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819-CF38-4F62-A8C1-B32025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4004292"/>
          </a:xfrm>
        </p:spPr>
        <p:txBody>
          <a:bodyPr>
            <a:normAutofit/>
          </a:bodyPr>
          <a:lstStyle/>
          <a:p>
            <a:r>
              <a:rPr lang="en-US" dirty="0"/>
              <a:t>Shown previously is the </a:t>
            </a:r>
            <a:r>
              <a:rPr lang="en-US" b="1" dirty="0"/>
              <a:t>peak temperature delta </a:t>
            </a:r>
            <a:r>
              <a:rPr lang="en-US" dirty="0"/>
              <a:t>at independent times </a:t>
            </a:r>
          </a:p>
          <a:p>
            <a:pPr lvl="1"/>
            <a:r>
              <a:rPr lang="en-US" dirty="0"/>
              <a:t>Different metric to the experimental data – shown in Fig. 5</a:t>
            </a:r>
          </a:p>
          <a:p>
            <a:r>
              <a:rPr lang="en-US" dirty="0"/>
              <a:t>Slope of the lower time regimes demonstrates a slower increase in temperature </a:t>
            </a:r>
          </a:p>
          <a:p>
            <a:pPr lvl="1"/>
            <a:r>
              <a:rPr lang="en-US" dirty="0"/>
              <a:t>May be a symptom of the equation being used for modeling</a:t>
            </a:r>
          </a:p>
          <a:p>
            <a:r>
              <a:rPr lang="en-US" dirty="0"/>
              <a:t>Less Stabilization at higher regimes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C3CCC-BAF5-4CCA-8476-774FAC0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04" y="2511859"/>
            <a:ext cx="4260375" cy="2891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586E5-52EF-4760-AD4F-E90173411BDA}"/>
              </a:ext>
            </a:extLst>
          </p:cNvPr>
          <p:cNvSpPr txBox="1"/>
          <p:nvPr/>
        </p:nvSpPr>
        <p:spPr>
          <a:xfrm>
            <a:off x="7951304" y="5521186"/>
            <a:ext cx="306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 – Representative temperature transient</a:t>
            </a:r>
          </a:p>
        </p:txBody>
      </p:sp>
    </p:spTree>
    <p:extLst>
      <p:ext uri="{BB962C8B-B14F-4D97-AF65-F5344CB8AC3E}">
        <p14:creationId xmlns:p14="http://schemas.microsoft.com/office/powerpoint/2010/main" val="9887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F1C2-7A9E-4672-8895-3BA09A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4C-1E94-4415-8DC4-EE3DB635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Pulse Width, explore the creation of a temperature transient</a:t>
            </a:r>
          </a:p>
          <a:p>
            <a:endParaRPr lang="en-US" dirty="0"/>
          </a:p>
          <a:p>
            <a:r>
              <a:rPr lang="en-US" dirty="0"/>
              <a:t>Alter other variables, see how big of a role they play on modeling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alternative model equations that lead a more accurate result</a:t>
            </a:r>
          </a:p>
          <a:p>
            <a:pPr lvl="1"/>
            <a:r>
              <a:rPr lang="en-US" dirty="0"/>
              <a:t>If the first bullet point is successful, this may not be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9A7-B017-4C53-A89A-4EA0469E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- Power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426409-97DE-4C41-B186-C186D13D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14278"/>
            <a:ext cx="10639313" cy="478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435CD-65B1-4E46-903C-24818F02E426}"/>
              </a:ext>
            </a:extLst>
          </p:cNvPr>
          <p:cNvSpPr txBox="1"/>
          <p:nvPr/>
        </p:nvSpPr>
        <p:spPr>
          <a:xfrm>
            <a:off x="5702887" y="2185011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8</a:t>
            </a:r>
          </a:p>
        </p:txBody>
      </p:sp>
    </p:spTree>
    <p:extLst>
      <p:ext uri="{BB962C8B-B14F-4D97-AF65-F5344CB8AC3E}">
        <p14:creationId xmlns:p14="http://schemas.microsoft.com/office/powerpoint/2010/main" val="4012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0BB9-C0C3-431B-8C44-1787E91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FB10A54-9132-49A6-9660-3979B4E3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9" y="2082739"/>
            <a:ext cx="10294182" cy="463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7214-2338-4A82-B67C-94151F49AD10}"/>
              </a:ext>
            </a:extLst>
          </p:cNvPr>
          <p:cNvSpPr txBox="1"/>
          <p:nvPr/>
        </p:nvSpPr>
        <p:spPr>
          <a:xfrm>
            <a:off x="5723494" y="2201637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9</a:t>
            </a:r>
          </a:p>
        </p:txBody>
      </p:sp>
    </p:spTree>
    <p:extLst>
      <p:ext uri="{BB962C8B-B14F-4D97-AF65-F5344CB8AC3E}">
        <p14:creationId xmlns:p14="http://schemas.microsoft.com/office/powerpoint/2010/main" val="27912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BF2-9BF6-4253-BEFE-CB455F69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Optical Absorption Coefficient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DA8832-BB37-40E8-90BB-AD082D31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" y="2118757"/>
            <a:ext cx="10235738" cy="460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C4416-96DF-4465-BC53-78402153B086}"/>
              </a:ext>
            </a:extLst>
          </p:cNvPr>
          <p:cNvSpPr txBox="1"/>
          <p:nvPr/>
        </p:nvSpPr>
        <p:spPr>
          <a:xfrm>
            <a:off x="5723494" y="2201637"/>
            <a:ext cx="649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10</a:t>
            </a:r>
          </a:p>
        </p:txBody>
      </p:sp>
    </p:spTree>
    <p:extLst>
      <p:ext uri="{BB962C8B-B14F-4D97-AF65-F5344CB8AC3E}">
        <p14:creationId xmlns:p14="http://schemas.microsoft.com/office/powerpoint/2010/main" val="107077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13F2-C8BC-4EF5-9C9B-682527F4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305DD6-8C66-40F9-8268-F1EB3D6E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7" y="2167858"/>
            <a:ext cx="5285685" cy="440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5C7C7-8A26-4AA3-B5C4-1A7953EDCE61}"/>
              </a:ext>
            </a:extLst>
          </p:cNvPr>
          <p:cNvSpPr txBox="1"/>
          <p:nvPr/>
        </p:nvSpPr>
        <p:spPr>
          <a:xfrm>
            <a:off x="7176655" y="2427316"/>
            <a:ext cx="4051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 – </a:t>
            </a:r>
          </a:p>
          <a:p>
            <a:r>
              <a:rPr lang="en-US" dirty="0"/>
              <a:t>Specific absorption coefficient of water (725-2500nm) linearly interpolated from original data with a resolution of 5nm</a:t>
            </a:r>
          </a:p>
        </p:txBody>
      </p:sp>
    </p:spTree>
    <p:extLst>
      <p:ext uri="{BB962C8B-B14F-4D97-AF65-F5344CB8AC3E}">
        <p14:creationId xmlns:p14="http://schemas.microsoft.com/office/powerpoint/2010/main" val="22438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6D11-2ED6-4001-AAFE-934DEB6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80C4-E888-46D2-9F16-909525A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Altering base parameters (z-distance, power, optical </a:t>
            </a:r>
            <a:r>
              <a:rPr lang="en-US" dirty="0" err="1"/>
              <a:t>absorbtion</a:t>
            </a:r>
            <a:r>
              <a:rPr lang="en-US" dirty="0"/>
              <a:t>) did not fix the issues with steepness/plateauing</a:t>
            </a:r>
          </a:p>
          <a:p>
            <a:pPr lvl="1"/>
            <a:r>
              <a:rPr lang="en-US" dirty="0"/>
              <a:t>Certain combinations may yield promising results – combinations of higher z-distances with higher powers could change the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 may be time to explore alternative models </a:t>
            </a:r>
          </a:p>
        </p:txBody>
      </p:sp>
    </p:spTree>
    <p:extLst>
      <p:ext uri="{BB962C8B-B14F-4D97-AF65-F5344CB8AC3E}">
        <p14:creationId xmlns:p14="http://schemas.microsoft.com/office/powerpoint/2010/main" val="21086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Power with Experimental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9" y="2083205"/>
            <a:ext cx="10122922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12</a:t>
            </a:r>
          </a:p>
        </p:txBody>
      </p:sp>
    </p:spTree>
    <p:extLst>
      <p:ext uri="{BB962C8B-B14F-4D97-AF65-F5344CB8AC3E}">
        <p14:creationId xmlns:p14="http://schemas.microsoft.com/office/powerpoint/2010/main" val="226447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OAC with Experimental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39" y="2083205"/>
            <a:ext cx="10122921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13</a:t>
            </a:r>
          </a:p>
        </p:txBody>
      </p:sp>
    </p:spTree>
    <p:extLst>
      <p:ext uri="{BB962C8B-B14F-4D97-AF65-F5344CB8AC3E}">
        <p14:creationId xmlns:p14="http://schemas.microsoft.com/office/powerpoint/2010/main" val="10182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805264" cy="4247801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microamp current amplifier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measured pipette resistance was calibrated as a function of the ADTR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2" y="2268873"/>
            <a:ext cx="3077582" cy="3627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2F066-84E0-4C28-82A0-C7D3ED79C317}"/>
              </a:ext>
            </a:extLst>
          </p:cNvPr>
          <p:cNvSpPr txBox="1"/>
          <p:nvPr/>
        </p:nvSpPr>
        <p:spPr>
          <a:xfrm>
            <a:off x="7738324" y="5973417"/>
            <a:ext cx="334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Open Pipette Method &amp; The Geometric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5FED-0236-4448-AF65-F6F599CA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 with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D941-CA2E-49E1-99DE-3D133438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4921" cy="3599316"/>
          </a:xfrm>
        </p:spPr>
        <p:txBody>
          <a:bodyPr/>
          <a:lstStyle/>
          <a:p>
            <a:r>
              <a:rPr lang="en-US" dirty="0"/>
              <a:t>In the original program, R is not set to vary with z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equation is needed for the gaussian model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60510-BF20-4813-AFB1-94F569C0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22" y="3394213"/>
            <a:ext cx="5627930" cy="994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A8713-E0F4-4B48-A7B7-41A5374B07FF}"/>
              </a:ext>
            </a:extLst>
          </p:cNvPr>
          <p:cNvSpPr txBox="1"/>
          <p:nvPr/>
        </p:nvSpPr>
        <p:spPr>
          <a:xfrm>
            <a:off x="7493965" y="4502426"/>
            <a:ext cx="293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14 – Axial distance, fiber radius, and spot size</a:t>
            </a:r>
          </a:p>
        </p:txBody>
      </p:sp>
    </p:spTree>
    <p:extLst>
      <p:ext uri="{BB962C8B-B14F-4D97-AF65-F5344CB8AC3E}">
        <p14:creationId xmlns:p14="http://schemas.microsoft.com/office/powerpoint/2010/main" val="39637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B390-DC2A-471B-AB2F-BEE2D75A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94F286-9104-4AA0-B46B-FAE6E0953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98" y="2361648"/>
            <a:ext cx="5465048" cy="409878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741BD-79C1-4F17-B8C6-00A0C0AA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50" y="4709689"/>
            <a:ext cx="3624289" cy="1109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6FFD9-56CE-425E-81F5-82CA06085BF9}"/>
              </a:ext>
            </a:extLst>
          </p:cNvPr>
          <p:cNvSpPr txBox="1"/>
          <p:nvPr/>
        </p:nvSpPr>
        <p:spPr>
          <a:xfrm>
            <a:off x="680321" y="2276061"/>
            <a:ext cx="5415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mean absolute percentage error, an attempt is made to calculate the error between the experimental data and the calculated power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exists some fixable carryover, considering the general trend of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calculation is shown below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60670-B861-4780-94EF-7809CB9FAE33}"/>
              </a:ext>
            </a:extLst>
          </p:cNvPr>
          <p:cNvSpPr txBox="1"/>
          <p:nvPr/>
        </p:nvSpPr>
        <p:spPr>
          <a:xfrm>
            <a:off x="1123692" y="5928692"/>
            <a:ext cx="461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15 – MAPE Calculation, power alteration with MAPE</a:t>
            </a:r>
          </a:p>
        </p:txBody>
      </p:sp>
    </p:spTree>
    <p:extLst>
      <p:ext uri="{BB962C8B-B14F-4D97-AF65-F5344CB8AC3E}">
        <p14:creationId xmlns:p14="http://schemas.microsoft.com/office/powerpoint/2010/main" val="119040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8B4D-4226-4FC1-A5CF-BE072B0B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Update</a:t>
            </a:r>
          </a:p>
        </p:txBody>
      </p:sp>
    </p:spTree>
    <p:extLst>
      <p:ext uri="{BB962C8B-B14F-4D97-AF65-F5344CB8AC3E}">
        <p14:creationId xmlns:p14="http://schemas.microsoft.com/office/powerpoint/2010/main" val="392589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E65C-CC4C-4254-A773-79250D66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Temperature-Dependent Parameters of Saline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5EE-34DE-4BB9-841A-9367A19E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9627"/>
          </a:xfrm>
        </p:spPr>
        <p:txBody>
          <a:bodyPr/>
          <a:lstStyle/>
          <a:p>
            <a:r>
              <a:rPr lang="en-US" dirty="0"/>
              <a:t>Density, Heat Capacity, and Thermal Conductivity all vary with the salinity of the solution	</a:t>
            </a:r>
          </a:p>
          <a:p>
            <a:pPr lvl="1"/>
            <a:r>
              <a:rPr lang="en-US" dirty="0"/>
              <a:t>Increasing salinity yields –</a:t>
            </a:r>
          </a:p>
          <a:p>
            <a:pPr lvl="2"/>
            <a:r>
              <a:rPr lang="en-US" dirty="0"/>
              <a:t>Lower heat capacity </a:t>
            </a:r>
            <a:r>
              <a:rPr lang="en-US" i="1" dirty="0"/>
              <a:t>(c)</a:t>
            </a:r>
          </a:p>
          <a:p>
            <a:pPr lvl="2"/>
            <a:r>
              <a:rPr lang="en-US" dirty="0"/>
              <a:t>Lower thermal conductivity </a:t>
            </a:r>
            <a:r>
              <a:rPr lang="en-US" i="1" dirty="0"/>
              <a:t>(k)</a:t>
            </a:r>
          </a:p>
          <a:p>
            <a:pPr lvl="2"/>
            <a:r>
              <a:rPr lang="en-US" dirty="0"/>
              <a:t>Increased density </a:t>
            </a:r>
            <a:r>
              <a:rPr lang="en-US" i="1" dirty="0"/>
              <a:t>(p)</a:t>
            </a:r>
          </a:p>
          <a:p>
            <a:r>
              <a:rPr lang="en-US" dirty="0"/>
              <a:t>Solution contains 195 mM NaCl ~= 1% NaCl</a:t>
            </a:r>
          </a:p>
          <a:p>
            <a:pPr lvl="1"/>
            <a:r>
              <a:rPr lang="en-US" dirty="0"/>
              <a:t>This corresponds with the following –</a:t>
            </a:r>
          </a:p>
          <a:p>
            <a:pPr lvl="2"/>
            <a:r>
              <a:rPr lang="en-US" dirty="0"/>
              <a:t>Density = 1010 kg/m^3</a:t>
            </a:r>
          </a:p>
          <a:p>
            <a:pPr lvl="2"/>
            <a:r>
              <a:rPr lang="en-US" dirty="0"/>
              <a:t>Heat Capacity = 4150 J/ kg*K</a:t>
            </a:r>
          </a:p>
          <a:p>
            <a:pPr lvl="2"/>
            <a:r>
              <a:rPr lang="en-US" dirty="0"/>
              <a:t>Thermal Conductivity = .584 W / (</a:t>
            </a:r>
            <a:r>
              <a:rPr lang="en-US" dirty="0" err="1"/>
              <a:t>mK</a:t>
            </a:r>
            <a:r>
              <a:rPr lang="en-US" dirty="0"/>
              <a:t>)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3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160-C254-40C1-9CCA-5DE9594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Power with Experimental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E83E002-2C0A-458D-9B54-00036528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8" y="2089622"/>
            <a:ext cx="10243384" cy="4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160-C254-40C1-9CCA-5DE9594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OAC with Experimental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7DD6CC2-5BBD-458C-B7BE-A7642D43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2141390"/>
            <a:ext cx="10018643" cy="450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D0045-42C4-4091-9867-8D011C87CC85}"/>
              </a:ext>
            </a:extLst>
          </p:cNvPr>
          <p:cNvSpPr txBox="1"/>
          <p:nvPr/>
        </p:nvSpPr>
        <p:spPr>
          <a:xfrm>
            <a:off x="8863454" y="4682143"/>
            <a:ext cx="895898" cy="1692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Optical Absorption Coeff</a:t>
            </a:r>
          </a:p>
        </p:txBody>
      </p:sp>
    </p:spTree>
    <p:extLst>
      <p:ext uri="{BB962C8B-B14F-4D97-AF65-F5344CB8AC3E}">
        <p14:creationId xmlns:p14="http://schemas.microsoft.com/office/powerpoint/2010/main" val="157956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160-C254-40C1-9CCA-5DE9594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 with Experimental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F1BF590-71A2-4920-A360-A8A17D8AF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37" y="2231335"/>
            <a:ext cx="9695525" cy="4363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9A52D-F462-4588-8514-0506E5CD2304}"/>
              </a:ext>
            </a:extLst>
          </p:cNvPr>
          <p:cNvSpPr txBox="1"/>
          <p:nvPr/>
        </p:nvSpPr>
        <p:spPr>
          <a:xfrm>
            <a:off x="8863454" y="4682143"/>
            <a:ext cx="895898" cy="1692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Z-Distance</a:t>
            </a:r>
          </a:p>
        </p:txBody>
      </p:sp>
    </p:spTree>
    <p:extLst>
      <p:ext uri="{BB962C8B-B14F-4D97-AF65-F5344CB8AC3E}">
        <p14:creationId xmlns:p14="http://schemas.microsoft.com/office/powerpoint/2010/main" val="2444500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Curve Using Lowest Error Parameters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7" y="2077279"/>
            <a:ext cx="10424265" cy="46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39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Altering Optical </a:t>
            </a:r>
            <a:r>
              <a:rPr lang="en-US" dirty="0" err="1"/>
              <a:t>Aborbtion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8" y="2077279"/>
            <a:ext cx="10424262" cy="46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9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Altering Z-Distance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8" y="2077279"/>
            <a:ext cx="10424262" cy="46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 </a:t>
            </a:r>
            <a:r>
              <a:rPr lang="en-US" sz="1050" dirty="0"/>
              <a:t>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 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Altering Power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7" y="2077279"/>
            <a:ext cx="10424265" cy="46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7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Overall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9" y="2077279"/>
            <a:ext cx="10424260" cy="46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0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D89-E72B-45CF-9733-DA5FC02F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50 </a:t>
            </a:r>
            <a:r>
              <a:rPr lang="en-US" dirty="0" err="1"/>
              <a:t>ms</a:t>
            </a:r>
            <a:r>
              <a:rPr lang="en-US" dirty="0"/>
              <a:t> -&gt; Overall Expanded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12A8-EDB6-4DCF-8374-1E7F4CD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9" y="2077279"/>
            <a:ext cx="10424260" cy="4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F3B1-250B-4DCE-994E-92228F5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29B6-C447-4455-B216-930F0CF2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Lowering the error percentage would require splitting the equation at 50ms</a:t>
            </a:r>
          </a:p>
          <a:p>
            <a:pPr lvl="1"/>
            <a:r>
              <a:rPr lang="en-US" dirty="0"/>
              <a:t>This would have unforeseen consequences when simulating with different parameters </a:t>
            </a:r>
          </a:p>
          <a:p>
            <a:pPr lvl="1"/>
            <a:endParaRPr lang="en-US" dirty="0"/>
          </a:p>
          <a:p>
            <a:r>
              <a:rPr lang="en-US" dirty="0"/>
              <a:t>The original implementation of this equation sought to demonstrate the linear relationship between laser exposure and delta T</a:t>
            </a:r>
          </a:p>
          <a:p>
            <a:endParaRPr lang="en-US" dirty="0"/>
          </a:p>
          <a:p>
            <a:r>
              <a:rPr lang="en-US" dirty="0"/>
              <a:t>A new equation could be rapidly implemented due to the modularity of the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38022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11F8-792E-4891-AC4B-2335CC4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BF1E-05AE-4F03-A6B6-5ADB425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1636"/>
          </a:xfrm>
        </p:spPr>
        <p:txBody>
          <a:bodyPr>
            <a:normAutofit/>
          </a:bodyPr>
          <a:lstStyle/>
          <a:p>
            <a:r>
              <a:rPr lang="en-US" sz="2000" dirty="0"/>
              <a:t>K.F. Palmer and D. Williams, Optical Properties of water in the near infrared, Journal of the Optical Society of America, V.64, pp. 1107-1110, August, 1974</a:t>
            </a:r>
          </a:p>
          <a:p>
            <a:endParaRPr lang="en-US" sz="2000" dirty="0"/>
          </a:p>
          <a:p>
            <a:r>
              <a:rPr lang="en-US" sz="2000" dirty="0"/>
              <a:t>Zhu, Xuedong, Jen-Wei Lin, and Michelle Y Sander. "Infrared Inhibition and Waveform Modulation of Action Potentials in the Crayfish Motor Axon." Biomedical Optics Express 10, no. 12 (2019): 6580-6594.</a:t>
            </a:r>
          </a:p>
          <a:p>
            <a:endParaRPr lang="en-US" sz="2000" dirty="0"/>
          </a:p>
          <a:p>
            <a:r>
              <a:rPr lang="en-US" sz="2000" dirty="0"/>
              <a:t>Li, </a:t>
            </a:r>
            <a:r>
              <a:rPr lang="en-US" sz="2000" dirty="0" err="1"/>
              <a:t>Xinyu</a:t>
            </a:r>
            <a:r>
              <a:rPr lang="en-US" sz="2000" dirty="0"/>
              <a:t>, Jia Liu, Shanshan Liang, and </a:t>
            </a:r>
            <a:r>
              <a:rPr lang="en-US" sz="2000" dirty="0" err="1"/>
              <a:t>Changsen</a:t>
            </a:r>
            <a:r>
              <a:rPr lang="en-US" sz="2000" dirty="0"/>
              <a:t>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2879736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32AA-E240-4381-8B35-F2E3F193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CC23-0F7C-41A7-B05F-C039F429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Sodium Chloride and Water. (n.d.). Retrieved December 11, 2020, from https://www.engineeringtoolbox.com/sodium-chloride-water-d_1187.html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http://webserver.dmt.upm.es/~isidoro/bk3/c07sol/Solution%20properties.pdf</a:t>
            </a:r>
          </a:p>
        </p:txBody>
      </p:sp>
    </p:spTree>
    <p:extLst>
      <p:ext uri="{BB962C8B-B14F-4D97-AF65-F5344CB8AC3E}">
        <p14:creationId xmlns:p14="http://schemas.microsoft.com/office/powerpoint/2010/main" val="239588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a = 73.9 cm^-1		Optical Absorption Coefficient</a:t>
            </a:r>
          </a:p>
          <a:p>
            <a:r>
              <a:rPr lang="en-US" sz="1400" dirty="0"/>
              <a:t>R = 25 </a:t>
            </a:r>
            <a:r>
              <a:rPr lang="el-GR" sz="1400" dirty="0"/>
              <a:t>μ</a:t>
            </a:r>
            <a:r>
              <a:rPr lang="en-US" sz="1400" dirty="0"/>
              <a:t>m  			Beam waist at axial distance</a:t>
            </a:r>
          </a:p>
          <a:p>
            <a:r>
              <a:rPr lang="en-US" sz="1400" dirty="0"/>
              <a:t>z = 117.55 </a:t>
            </a:r>
            <a:r>
              <a:rPr lang="el-GR" sz="1400" dirty="0"/>
              <a:t>μ</a:t>
            </a:r>
            <a:r>
              <a:rPr lang="en-US" sz="1400" dirty="0"/>
              <a:t>m		Axial 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.00109 s		Characteristic time of the thermal lens</a:t>
            </a:r>
          </a:p>
          <a:p>
            <a:r>
              <a:rPr lang="en-US" sz="1400" dirty="0"/>
              <a:t>Po = </a:t>
            </a:r>
            <a:r>
              <a:rPr lang="en-US" sz="1400"/>
              <a:t>.00483 </a:t>
            </a:r>
            <a:r>
              <a:rPr lang="en-US" sz="1400" dirty="0"/>
              <a:t>W		Initial laser power </a:t>
            </a:r>
          </a:p>
          <a:p>
            <a:r>
              <a:rPr lang="el-GR" sz="1400" dirty="0"/>
              <a:t>κ</a:t>
            </a:r>
            <a:r>
              <a:rPr lang="en-US" sz="1400" dirty="0"/>
              <a:t> = 0.6 W/</a:t>
            </a:r>
            <a:r>
              <a:rPr lang="en-US" sz="1400" dirty="0" err="1"/>
              <a:t>mK</a:t>
            </a:r>
            <a:r>
              <a:rPr lang="en-US" sz="1400" dirty="0"/>
              <a:t> 		thermal 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1000 kg/m^3		density of saline</a:t>
            </a:r>
          </a:p>
          <a:p>
            <a:r>
              <a:rPr lang="en-US" sz="1400" i="1" dirty="0"/>
              <a:t>c = </a:t>
            </a:r>
            <a:r>
              <a:rPr lang="en-US" sz="1400" dirty="0"/>
              <a:t>4188 J kg^-1 K^-1</a:t>
            </a:r>
            <a:r>
              <a:rPr lang="en-US" sz="1400" i="1" dirty="0"/>
              <a:t>	</a:t>
            </a:r>
            <a:r>
              <a:rPr lang="en-US" sz="1400" dirty="0"/>
              <a:t>heat 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25 </a:t>
            </a:r>
            <a:r>
              <a:rPr lang="el-GR" sz="1400" dirty="0"/>
              <a:t>μ</a:t>
            </a:r>
            <a:r>
              <a:rPr lang="en-US" sz="1400" dirty="0"/>
              <a:t>m			radius 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3855"/>
              </p:ext>
            </p:extLst>
          </p:nvPr>
        </p:nvGraphicFramePr>
        <p:xfrm>
          <a:off x="1289193" y="2250970"/>
          <a:ext cx="9211498" cy="414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6781">
                  <a:extLst>
                    <a:ext uri="{9D8B030D-6E8A-4147-A177-3AD203B41FA5}">
                      <a16:colId xmlns:a16="http://schemas.microsoft.com/office/drawing/2014/main" val="3155804813"/>
                    </a:ext>
                  </a:extLst>
                </a:gridCol>
                <a:gridCol w="4944717">
                  <a:extLst>
                    <a:ext uri="{9D8B030D-6E8A-4147-A177-3AD203B41FA5}">
                      <a16:colId xmlns:a16="http://schemas.microsoft.com/office/drawing/2014/main" val="4281221820"/>
                    </a:ext>
                  </a:extLst>
                </a:gridCol>
              </a:tblGrid>
              <a:tr h="42453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97733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r>
                        <a:rPr lang="en-US" baseline="0" dirty="0"/>
                        <a:t> at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2.9mW </a:t>
                      </a:r>
                      <a:r>
                        <a:rPr lang="en-US" i="1" dirty="0"/>
                        <a:t>or</a:t>
                      </a:r>
                      <a:r>
                        <a:rPr lang="en-US" i="0" dirty="0"/>
                        <a:t> 5.5mW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6230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</a:t>
                      </a:r>
                      <a:r>
                        <a:rPr lang="en-US" baseline="0" dirty="0"/>
                        <a:t>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25.18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35666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 the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40930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Sample Plane Position (z-distance)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117.55um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63858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Characteristic Thermal Time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110.54um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D16D-A147-4067-96B5-F6BF568B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345C-6788-4719-B10F-C685AA70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7" y="2148604"/>
            <a:ext cx="8516625" cy="202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16BA0-A8E5-40C4-A3A1-7F97DFE4C6EA}"/>
              </a:ext>
            </a:extLst>
          </p:cNvPr>
          <p:cNvSpPr txBox="1"/>
          <p:nvPr/>
        </p:nvSpPr>
        <p:spPr>
          <a:xfrm>
            <a:off x="1626257" y="4517335"/>
            <a:ext cx="8516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P0 contains initial power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Will be turned into irradiation laser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fiber is perpendicular to the axon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is perfectly columnated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0FD2B-5110-46CC-B935-65F292530C71}"/>
              </a:ext>
            </a:extLst>
          </p:cNvPr>
          <p:cNvSpPr txBox="1"/>
          <p:nvPr/>
        </p:nvSpPr>
        <p:spPr>
          <a:xfrm>
            <a:off x="10294182" y="2678595"/>
            <a:ext cx="144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2.</a:t>
            </a:r>
          </a:p>
          <a:p>
            <a:r>
              <a:rPr lang="en-US" sz="1200" dirty="0"/>
              <a:t>Variable Declaration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72098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4F8-F219-46FC-A37A-240D46AA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– Integration &amp;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13AB0-3A8E-460A-BF20-F393D2D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4" y="2834218"/>
            <a:ext cx="6585574" cy="191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BB09D-DB54-479A-AC95-64CD3F58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53" y="4113954"/>
            <a:ext cx="4459064" cy="86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99A1C-145A-4E83-9EC9-CB74C73AC6DE}"/>
              </a:ext>
            </a:extLst>
          </p:cNvPr>
          <p:cNvSpPr txBox="1"/>
          <p:nvPr/>
        </p:nvSpPr>
        <p:spPr>
          <a:xfrm>
            <a:off x="611257" y="4795236"/>
            <a:ext cx="55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– Computation of Temperature delta with variable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B4DC4-D88C-4EE3-8598-7AF79E15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95" y="2820746"/>
            <a:ext cx="4432407" cy="11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Implementation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882" y="203184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6493" y="203184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8915" y="20318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8881" y="438221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6493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DB996-9247-4CB0-A225-A0BC2E7DFA3F}"/>
              </a:ext>
            </a:extLst>
          </p:cNvPr>
          <p:cNvSpPr txBox="1"/>
          <p:nvPr/>
        </p:nvSpPr>
        <p:spPr>
          <a:xfrm>
            <a:off x="8314434" y="4962017"/>
            <a:ext cx="2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– Graphical Depiction of </a:t>
            </a:r>
            <a:r>
              <a:rPr lang="el-GR" dirty="0"/>
              <a:t>Δ</a:t>
            </a:r>
            <a:r>
              <a:rPr lang="en-US" dirty="0"/>
              <a:t>T with respect to laser power </a:t>
            </a:r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Temperature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p:sp>
        <p:nvSpPr>
          <p:cNvPr id="3" name="TextBox 2"/>
          <p:cNvSpPr txBox="1"/>
          <p:nvPr/>
        </p:nvSpPr>
        <p:spPr>
          <a:xfrm>
            <a:off x="9650896" y="4139648"/>
            <a:ext cx="2445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5. Complete Temperature Depiction using Matlab</a:t>
            </a:r>
          </a:p>
        </p:txBody>
      </p:sp>
    </p:spTree>
    <p:extLst>
      <p:ext uri="{BB962C8B-B14F-4D97-AF65-F5344CB8AC3E}">
        <p14:creationId xmlns:p14="http://schemas.microsoft.com/office/powerpoint/2010/main" val="2818040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700</TotalTime>
  <Words>1145</Words>
  <Application>Microsoft Office PowerPoint</Application>
  <PresentationFormat>Widescreen</PresentationFormat>
  <Paragraphs>161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Trebuchet MS</vt:lpstr>
      <vt:lpstr>Berlin</vt:lpstr>
      <vt:lpstr>Fall Update 5</vt:lpstr>
      <vt:lpstr>Open Pipette Method for ADTR Measurement [1]</vt:lpstr>
      <vt:lpstr>Theoretical Calculation of the ADTR [1]</vt:lpstr>
      <vt:lpstr>Variable Considerations [1]</vt:lpstr>
      <vt:lpstr>Computed Values</vt:lpstr>
      <vt:lpstr>Implementation Strategy - Declarations</vt:lpstr>
      <vt:lpstr>Implementation Strategy – Integration &amp; Loop</vt:lpstr>
      <vt:lpstr>Equation Implementation Results</vt:lpstr>
      <vt:lpstr>Experimental Temperature Data</vt:lpstr>
      <vt:lpstr>Comparison to Temperature Data</vt:lpstr>
      <vt:lpstr>Conclusions</vt:lpstr>
      <vt:lpstr>Next Steps</vt:lpstr>
      <vt:lpstr>Temperature Transient - Power</vt:lpstr>
      <vt:lpstr>Temperature Transient – Z Distance</vt:lpstr>
      <vt:lpstr>Temperature Transient – Optical Absorption Coefficient</vt:lpstr>
      <vt:lpstr>Optical Absorption Coefficient</vt:lpstr>
      <vt:lpstr>Conclusions</vt:lpstr>
      <vt:lpstr>Temperature Transient – Power with Experimental</vt:lpstr>
      <vt:lpstr>Temperature Transient – OAC with Experimental</vt:lpstr>
      <vt:lpstr>Temperature Transient – z distance with Experimental</vt:lpstr>
      <vt:lpstr>Error</vt:lpstr>
      <vt:lpstr>Final Update</vt:lpstr>
      <vt:lpstr>Temperature-Dependent Parameters of Saline</vt:lpstr>
      <vt:lpstr>Temperature Transient – Power with Experimental</vt:lpstr>
      <vt:lpstr>Temperature Transient – OAC with Experimental</vt:lpstr>
      <vt:lpstr>Temperature Transient – Z Distance with Experimental</vt:lpstr>
      <vt:lpstr>Simulated Curve Using Lowest Error Parameters</vt:lpstr>
      <vt:lpstr>First 50 ms -&gt; Altering Optical Aborbtion</vt:lpstr>
      <vt:lpstr>First 50 ms -&gt; Altering Z-Distance</vt:lpstr>
      <vt:lpstr>First 50 ms -&gt; Altering Power</vt:lpstr>
      <vt:lpstr>First 50 ms -&gt; Overall</vt:lpstr>
      <vt:lpstr>First 50 ms -&gt; Overall Expanded</vt:lpstr>
      <vt:lpstr>Final Conclusions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3</dc:title>
  <dc:creator>Dev B</dc:creator>
  <cp:lastModifiedBy>Dev B</cp:lastModifiedBy>
  <cp:revision>86</cp:revision>
  <dcterms:created xsi:type="dcterms:W3CDTF">2020-11-06T05:24:46Z</dcterms:created>
  <dcterms:modified xsi:type="dcterms:W3CDTF">2020-12-11T15:25:56Z</dcterms:modified>
</cp:coreProperties>
</file>