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d9f8dd4661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d9f8dd4661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9f8dd4661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d9f8dd4661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d9f8dd4661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d9f8dd4661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9f8dd4661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d9f8dd4661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9f8dd4661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d9f8dd4661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d9f8dd4661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d9f8dd4661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d9f8dd4661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d9f8dd4661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9f8dd466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9f8dd466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d9f8dd4661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d9f8dd4661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d9f8dd4661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d9f8dd4661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d9f8dd4661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d9f8dd4661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d9f8dd4661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d9f8dd4661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d9f8dd4661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d9f8dd4661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d9f8dd4661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d9f8dd4661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d9f8dd4661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d9f8dd4661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Documentation Generation:</a:t>
            </a:r>
            <a:endParaRPr/>
          </a:p>
          <a:p>
            <a:pPr indent="0" lvl="0" marL="0" rtl="0" algn="ctr">
              <a:spcBef>
                <a:spcPts val="0"/>
              </a:spcBef>
              <a:spcAft>
                <a:spcPts val="0"/>
              </a:spcAft>
              <a:buNone/>
            </a:pPr>
            <a:r>
              <a:rPr lang="en"/>
              <a:t>Final Report</a:t>
            </a:r>
            <a:endParaRPr/>
          </a:p>
        </p:txBody>
      </p:sp>
      <p:sp>
        <p:nvSpPr>
          <p:cNvPr id="55" name="Google Shape;55;p13"/>
          <p:cNvSpPr txBox="1"/>
          <p:nvPr>
            <p:ph idx="1" type="subTitle"/>
          </p:nvPr>
        </p:nvSpPr>
        <p:spPr>
          <a:xfrm>
            <a:off x="311700" y="2834125"/>
            <a:ext cx="8520600" cy="1892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CSCI 2340</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979"/>
              <a:t>Dev Bhatia &lt;dev_bhatia@brown.edu&gt;, Abubakarr Jaye &lt;abubakarr_jaye@brown.edu&gt;, Riley Li &lt;qiwen_li@brown.edu&gt;, Sudham Hebbar &lt;sudham_hebbar@brown.edu&gt;, Yanan Song &lt;yanan_song@brown.edu&gt;, Yixin Deng &lt;yixin_deng@brown.edu&gt;, Yueqi Mao &lt;yueqi_mao@brown.edu&gt;, Helen Du &lt;zhonghui_du@brown.edu&gt;</a:t>
            </a:r>
            <a:endParaRPr sz="979"/>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4" name="Shape 114"/>
        <p:cNvGrpSpPr/>
        <p:nvPr/>
      </p:nvGrpSpPr>
      <p:grpSpPr>
        <a:xfrm>
          <a:off x="0" y="0"/>
          <a:ext cx="0" cy="0"/>
          <a:chOff x="0" y="0"/>
          <a:chExt cx="0" cy="0"/>
        </a:xfrm>
      </p:grpSpPr>
      <p:pic>
        <p:nvPicPr>
          <p:cNvPr id="115" name="Google Shape;115;p22"/>
          <p:cNvPicPr preferRelativeResize="0"/>
          <p:nvPr/>
        </p:nvPicPr>
        <p:blipFill>
          <a:blip r:embed="rId3">
            <a:alphaModFix/>
          </a:blip>
          <a:stretch>
            <a:fillRect/>
          </a:stretch>
        </p:blipFill>
        <p:spPr>
          <a:xfrm>
            <a:off x="273513" y="76200"/>
            <a:ext cx="8596966" cy="4991101"/>
          </a:xfrm>
          <a:prstGeom prst="rect">
            <a:avLst/>
          </a:prstGeom>
          <a:noFill/>
          <a:ln>
            <a:noFill/>
          </a:ln>
        </p:spPr>
      </p:pic>
      <p:sp>
        <p:nvSpPr>
          <p:cNvPr id="116" name="Google Shape;116;p22"/>
          <p:cNvSpPr txBox="1"/>
          <p:nvPr>
            <p:ph type="title"/>
          </p:nvPr>
        </p:nvSpPr>
        <p:spPr>
          <a:xfrm>
            <a:off x="6354350" y="76200"/>
            <a:ext cx="3029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Final Architecture</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Demo!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 Implemented</a:t>
            </a:r>
            <a:endParaRPr/>
          </a:p>
        </p:txBody>
      </p:sp>
      <p:pic>
        <p:nvPicPr>
          <p:cNvPr id="127" name="Google Shape;127;p24"/>
          <p:cNvPicPr preferRelativeResize="0"/>
          <p:nvPr/>
        </p:nvPicPr>
        <p:blipFill>
          <a:blip r:embed="rId3">
            <a:alphaModFix/>
          </a:blip>
          <a:stretch>
            <a:fillRect/>
          </a:stretch>
        </p:blipFill>
        <p:spPr>
          <a:xfrm>
            <a:off x="152400" y="1170125"/>
            <a:ext cx="8839199" cy="33208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 Accomplished Lately</a:t>
            </a:r>
            <a:endParaRPr/>
          </a:p>
        </p:txBody>
      </p:sp>
      <p:sp>
        <p:nvSpPr>
          <p:cNvPr id="133" name="Google Shape;133;p25"/>
          <p:cNvSpPr txBox="1"/>
          <p:nvPr>
            <p:ph idx="1" type="body"/>
          </p:nvPr>
        </p:nvSpPr>
        <p:spPr>
          <a:xfrm>
            <a:off x="311700" y="1152475"/>
            <a:ext cx="8520600" cy="3718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Huge Bug Fixes!</a:t>
            </a:r>
            <a:endParaRPr/>
          </a:p>
          <a:p>
            <a:pPr indent="-317500" lvl="1" marL="914400" rtl="0" algn="l">
              <a:spcBef>
                <a:spcPts val="0"/>
              </a:spcBef>
              <a:spcAft>
                <a:spcPts val="0"/>
              </a:spcAft>
              <a:buSzPts val="1400"/>
              <a:buChar char="○"/>
            </a:pPr>
            <a:r>
              <a:rPr lang="en"/>
              <a:t>Multiple submissions work as intended, logging levels</a:t>
            </a:r>
            <a:endParaRPr/>
          </a:p>
          <a:p>
            <a:pPr indent="-342900" lvl="0" marL="457200" rtl="0" algn="l">
              <a:spcBef>
                <a:spcPts val="0"/>
              </a:spcBef>
              <a:spcAft>
                <a:spcPts val="0"/>
              </a:spcAft>
              <a:buSzPts val="1800"/>
              <a:buChar char="●"/>
            </a:pPr>
            <a:r>
              <a:rPr lang="en"/>
              <a:t>Automated Documentation Regeneration</a:t>
            </a:r>
            <a:endParaRPr/>
          </a:p>
          <a:p>
            <a:pPr indent="-317500" lvl="1" marL="914400" rtl="0" algn="l">
              <a:spcBef>
                <a:spcPts val="0"/>
              </a:spcBef>
              <a:spcAft>
                <a:spcPts val="0"/>
              </a:spcAft>
              <a:buSzPts val="1400"/>
              <a:buChar char="○"/>
            </a:pPr>
            <a:r>
              <a:rPr lang="en"/>
              <a:t>Integrated with the rest of the application</a:t>
            </a:r>
            <a:endParaRPr/>
          </a:p>
          <a:p>
            <a:pPr indent="-342900" lvl="0" marL="457200" rtl="0" algn="l">
              <a:spcBef>
                <a:spcPts val="0"/>
              </a:spcBef>
              <a:spcAft>
                <a:spcPts val="0"/>
              </a:spcAft>
              <a:buSzPts val="1800"/>
              <a:buChar char="●"/>
            </a:pPr>
            <a:r>
              <a:rPr lang="en"/>
              <a:t>Testing Suite</a:t>
            </a:r>
            <a:endParaRPr/>
          </a:p>
          <a:p>
            <a:pPr indent="-317500" lvl="1" marL="914400" rtl="0" algn="l">
              <a:spcBef>
                <a:spcPts val="0"/>
              </a:spcBef>
              <a:spcAft>
                <a:spcPts val="0"/>
              </a:spcAft>
              <a:buSzPts val="1400"/>
              <a:buChar char="○"/>
            </a:pPr>
            <a:r>
              <a:rPr lang="en"/>
              <a:t>Independent tests for the frontend and backend</a:t>
            </a:r>
            <a:endParaRPr/>
          </a:p>
          <a:p>
            <a:pPr indent="-342900" lvl="0" marL="457200" rtl="0" algn="l">
              <a:spcBef>
                <a:spcPts val="0"/>
              </a:spcBef>
              <a:spcAft>
                <a:spcPts val="0"/>
              </a:spcAft>
              <a:buSzPts val="1800"/>
              <a:buChar char="●"/>
            </a:pPr>
            <a:r>
              <a:rPr lang="en"/>
              <a:t>Basic Penetration Testing</a:t>
            </a:r>
            <a:endParaRPr/>
          </a:p>
          <a:p>
            <a:pPr indent="-317500" lvl="1" marL="914400" rtl="0" algn="l">
              <a:spcBef>
                <a:spcPts val="0"/>
              </a:spcBef>
              <a:spcAft>
                <a:spcPts val="0"/>
              </a:spcAft>
              <a:buSzPts val="1400"/>
              <a:buChar char="○"/>
            </a:pPr>
            <a:r>
              <a:rPr lang="en"/>
              <a:t>No SQL Injections here!</a:t>
            </a:r>
            <a:endParaRPr/>
          </a:p>
          <a:p>
            <a:pPr indent="-342900" lvl="0" marL="457200" rtl="0" algn="l">
              <a:spcBef>
                <a:spcPts val="0"/>
              </a:spcBef>
              <a:spcAft>
                <a:spcPts val="0"/>
              </a:spcAft>
              <a:buSzPts val="1800"/>
              <a:buChar char="●"/>
            </a:pPr>
            <a:r>
              <a:rPr lang="en"/>
              <a:t>Confluence OAuth Integration</a:t>
            </a:r>
            <a:endParaRPr/>
          </a:p>
          <a:p>
            <a:pPr indent="-317500" lvl="1" marL="914400" rtl="0" algn="l">
              <a:spcBef>
                <a:spcPts val="0"/>
              </a:spcBef>
              <a:spcAft>
                <a:spcPts val="0"/>
              </a:spcAft>
              <a:buSzPts val="1400"/>
              <a:buChar char="○"/>
            </a:pPr>
            <a:r>
              <a:rPr lang="en"/>
              <a:t>Removes need for API</a:t>
            </a:r>
            <a:endParaRPr/>
          </a:p>
          <a:p>
            <a:pPr indent="-342900" lvl="0" marL="457200" rtl="0" algn="l">
              <a:spcBef>
                <a:spcPts val="0"/>
              </a:spcBef>
              <a:spcAft>
                <a:spcPts val="0"/>
              </a:spcAft>
              <a:buSzPts val="1800"/>
              <a:buChar char="●"/>
            </a:pPr>
            <a:r>
              <a:rPr lang="en"/>
              <a:t>Better Documentation</a:t>
            </a:r>
            <a:endParaRPr/>
          </a:p>
          <a:p>
            <a:pPr indent="-317500" lvl="1" marL="914400" rtl="0" algn="l">
              <a:spcBef>
                <a:spcPts val="0"/>
              </a:spcBef>
              <a:spcAft>
                <a:spcPts val="0"/>
              </a:spcAft>
              <a:buSzPts val="1400"/>
              <a:buChar char="○"/>
            </a:pPr>
            <a:r>
              <a:rPr lang="en"/>
              <a:t>Both within the code and outside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Possible Next Steps</a:t>
            </a:r>
            <a:endParaRPr/>
          </a:p>
        </p:txBody>
      </p:sp>
      <p:sp>
        <p:nvSpPr>
          <p:cNvPr id="139" name="Google Shape;139;p26"/>
          <p:cNvSpPr txBox="1"/>
          <p:nvPr>
            <p:ph idx="1" type="body"/>
          </p:nvPr>
        </p:nvSpPr>
        <p:spPr>
          <a:xfrm>
            <a:off x="311700" y="1152475"/>
            <a:ext cx="8520600" cy="37221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More Bug Fixes</a:t>
            </a:r>
            <a:endParaRPr/>
          </a:p>
          <a:p>
            <a:pPr indent="-342900" lvl="0" marL="457200" rtl="0" algn="l">
              <a:spcBef>
                <a:spcPts val="0"/>
              </a:spcBef>
              <a:spcAft>
                <a:spcPts val="0"/>
              </a:spcAft>
              <a:buSzPts val="1800"/>
              <a:buChar char="●"/>
            </a:pPr>
            <a:r>
              <a:rPr lang="en"/>
              <a:t>Wider Scope of Languages</a:t>
            </a:r>
            <a:endParaRPr/>
          </a:p>
          <a:p>
            <a:pPr indent="-317500" lvl="1" marL="914400" rtl="0" algn="l">
              <a:spcBef>
                <a:spcPts val="0"/>
              </a:spcBef>
              <a:spcAft>
                <a:spcPts val="0"/>
              </a:spcAft>
              <a:buSzPts val="1400"/>
              <a:buChar char="○"/>
            </a:pPr>
            <a:r>
              <a:rPr lang="en"/>
              <a:t>Currently Feature Support for Python, Java, and Javascript</a:t>
            </a:r>
            <a:endParaRPr/>
          </a:p>
          <a:p>
            <a:pPr indent="-342900" lvl="0" marL="457200" rtl="0" algn="l">
              <a:spcBef>
                <a:spcPts val="0"/>
              </a:spcBef>
              <a:spcAft>
                <a:spcPts val="0"/>
              </a:spcAft>
              <a:buSzPts val="1800"/>
              <a:buChar char="●"/>
            </a:pPr>
            <a:r>
              <a:rPr lang="en"/>
              <a:t>Give option for full-cycle</a:t>
            </a:r>
            <a:endParaRPr/>
          </a:p>
          <a:p>
            <a:pPr indent="-317500" lvl="1" marL="914400" rtl="0" algn="l">
              <a:spcBef>
                <a:spcPts val="0"/>
              </a:spcBef>
              <a:spcAft>
                <a:spcPts val="0"/>
              </a:spcAft>
              <a:buSzPts val="1400"/>
              <a:buChar char="○"/>
            </a:pPr>
            <a:r>
              <a:rPr lang="en"/>
              <a:t>May clog up documentation</a:t>
            </a:r>
            <a:endParaRPr/>
          </a:p>
          <a:p>
            <a:pPr indent="-342900" lvl="0" marL="457200" rtl="0" algn="l">
              <a:spcBef>
                <a:spcPts val="0"/>
              </a:spcBef>
              <a:spcAft>
                <a:spcPts val="0"/>
              </a:spcAft>
              <a:buSzPts val="1800"/>
              <a:buChar char="●"/>
            </a:pPr>
            <a:r>
              <a:rPr lang="en"/>
              <a:t>Better Status Messages</a:t>
            </a:r>
            <a:endParaRPr/>
          </a:p>
          <a:p>
            <a:pPr indent="-317500" lvl="1" marL="914400" rtl="0" algn="l">
              <a:spcBef>
                <a:spcPts val="0"/>
              </a:spcBef>
              <a:spcAft>
                <a:spcPts val="0"/>
              </a:spcAft>
              <a:buSzPts val="1400"/>
              <a:buChar char="○"/>
            </a:pPr>
            <a:r>
              <a:rPr lang="en"/>
              <a:t>A bit </a:t>
            </a:r>
            <a:r>
              <a:rPr lang="en"/>
              <a:t>nondescript</a:t>
            </a:r>
            <a:r>
              <a:rPr lang="en"/>
              <a:t> right now</a:t>
            </a:r>
            <a:endParaRPr/>
          </a:p>
          <a:p>
            <a:pPr indent="-342900" lvl="0" marL="457200" rtl="0" algn="l">
              <a:spcBef>
                <a:spcPts val="0"/>
              </a:spcBef>
              <a:spcAft>
                <a:spcPts val="0"/>
              </a:spcAft>
              <a:buSzPts val="1800"/>
              <a:buChar char="●"/>
            </a:pPr>
            <a:r>
              <a:rPr lang="en"/>
              <a:t>Codebase Cleanup</a:t>
            </a:r>
            <a:endParaRPr/>
          </a:p>
          <a:p>
            <a:pPr indent="-317500" lvl="1" marL="914400" rtl="0" algn="l">
              <a:spcBef>
                <a:spcPts val="0"/>
              </a:spcBef>
              <a:spcAft>
                <a:spcPts val="0"/>
              </a:spcAft>
              <a:buSzPts val="1400"/>
              <a:buChar char="○"/>
            </a:pPr>
            <a:r>
              <a:rPr lang="en"/>
              <a:t>Some dead code still floating around</a:t>
            </a:r>
            <a:endParaRPr/>
          </a:p>
          <a:p>
            <a:pPr indent="-342900" lvl="0" marL="457200" rtl="0" algn="l">
              <a:spcBef>
                <a:spcPts val="0"/>
              </a:spcBef>
              <a:spcAft>
                <a:spcPts val="0"/>
              </a:spcAft>
              <a:buSzPts val="1800"/>
              <a:buChar char="●"/>
            </a:pPr>
            <a:r>
              <a:rPr lang="en"/>
              <a:t>Large-scale User Testing</a:t>
            </a:r>
            <a:endParaRPr/>
          </a:p>
          <a:p>
            <a:pPr indent="-317500" lvl="1" marL="914400" rtl="0" algn="l">
              <a:spcBef>
                <a:spcPts val="0"/>
              </a:spcBef>
              <a:spcAft>
                <a:spcPts val="0"/>
              </a:spcAft>
              <a:buSzPts val="1400"/>
              <a:buChar char="○"/>
            </a:pPr>
            <a:r>
              <a:rPr lang="en"/>
              <a:t>Still unsure how our application will respond to more users</a:t>
            </a:r>
            <a:endParaRPr/>
          </a:p>
          <a:p>
            <a:pPr indent="-342900" lvl="0" marL="457200" rtl="0" algn="l">
              <a:spcBef>
                <a:spcPts val="0"/>
              </a:spcBef>
              <a:spcAft>
                <a:spcPts val="0"/>
              </a:spcAft>
              <a:buSzPts val="1800"/>
              <a:buChar char="●"/>
            </a:pPr>
            <a:r>
              <a:rPr lang="en"/>
              <a:t>Hosting and Deploying</a:t>
            </a:r>
            <a:endParaRPr/>
          </a:p>
          <a:p>
            <a:pPr indent="-317500" lvl="1" marL="914400" rtl="0" algn="l">
              <a:spcBef>
                <a:spcPts val="0"/>
              </a:spcBef>
              <a:spcAft>
                <a:spcPts val="0"/>
              </a:spcAft>
              <a:buSzPts val="1400"/>
              <a:buChar char="○"/>
            </a:pPr>
            <a:r>
              <a:rPr lang="en"/>
              <a:t>This could be </a:t>
            </a:r>
            <a:r>
              <a:rPr lang="en"/>
              <a:t>something</a:t>
            </a:r>
            <a:r>
              <a:rPr lang="en"/>
              <a:t> useful for organizations as a whole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Project Overview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66" name="Google Shape;66;p15"/>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dk1"/>
                </a:solidFill>
              </a:rPr>
              <a:t>Documentation is difficult to write and keep up to date. </a:t>
            </a:r>
            <a:endParaRPr>
              <a:solidFill>
                <a:schemeClr val="dk1"/>
              </a:solidFill>
            </a:endParaRPr>
          </a:p>
          <a:p>
            <a:pPr indent="0" lvl="0" marL="0" rtl="0" algn="ctr">
              <a:spcBef>
                <a:spcPts val="1200"/>
              </a:spcBef>
              <a:spcAft>
                <a:spcPts val="1200"/>
              </a:spcAft>
              <a:buNone/>
            </a:pPr>
            <a:r>
              <a:rPr lang="en">
                <a:solidFill>
                  <a:schemeClr val="dk1"/>
                </a:solidFill>
              </a:rPr>
              <a:t>The goal of this project is to provide developers a more reasonable initial set of documentation using LLMs and other tools.</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Selected </a:t>
            </a:r>
            <a:r>
              <a:rPr lang="en"/>
              <a:t>Requirements</a:t>
            </a:r>
            <a:endParaRPr/>
          </a:p>
        </p:txBody>
      </p:sp>
      <p:sp>
        <p:nvSpPr>
          <p:cNvPr id="72" name="Google Shape;72;p16"/>
          <p:cNvSpPr txBox="1"/>
          <p:nvPr>
            <p:ph idx="1" type="body"/>
          </p:nvPr>
        </p:nvSpPr>
        <p:spPr>
          <a:xfrm>
            <a:off x="311700" y="1152475"/>
            <a:ext cx="8520600" cy="368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Input Sources:</a:t>
            </a:r>
            <a:endParaRPr/>
          </a:p>
          <a:p>
            <a:pPr indent="-317500" lvl="1" marL="914400" rtl="0" algn="l">
              <a:spcBef>
                <a:spcPts val="0"/>
              </a:spcBef>
              <a:spcAft>
                <a:spcPts val="0"/>
              </a:spcAft>
              <a:buSzPts val="1400"/>
              <a:buChar char="○"/>
            </a:pPr>
            <a:r>
              <a:rPr lang="en"/>
              <a:t>The app should support various input sources, including source code files, comments, and documentation tags within the code.</a:t>
            </a:r>
            <a:endParaRPr/>
          </a:p>
          <a:p>
            <a:pPr indent="-342900" lvl="0" marL="457200" rtl="0" algn="l">
              <a:spcBef>
                <a:spcPts val="0"/>
              </a:spcBef>
              <a:spcAft>
                <a:spcPts val="0"/>
              </a:spcAft>
              <a:buSzPts val="1800"/>
              <a:buChar char="●"/>
            </a:pPr>
            <a:r>
              <a:rPr lang="en"/>
              <a:t>Language Support:</a:t>
            </a:r>
            <a:endParaRPr/>
          </a:p>
          <a:p>
            <a:pPr indent="-317500" lvl="1" marL="914400" rtl="0" algn="l">
              <a:spcBef>
                <a:spcPts val="0"/>
              </a:spcBef>
              <a:spcAft>
                <a:spcPts val="0"/>
              </a:spcAft>
              <a:buSzPts val="1400"/>
              <a:buChar char="○"/>
            </a:pPr>
            <a:r>
              <a:rPr lang="en"/>
              <a:t>The app must be able to parse and generate documentation for multiple programming languages.</a:t>
            </a:r>
            <a:endParaRPr/>
          </a:p>
          <a:p>
            <a:pPr indent="-342900" lvl="0" marL="457200" rtl="0" algn="l">
              <a:spcBef>
                <a:spcPts val="0"/>
              </a:spcBef>
              <a:spcAft>
                <a:spcPts val="0"/>
              </a:spcAft>
              <a:buSzPts val="1800"/>
              <a:buChar char="●"/>
            </a:pPr>
            <a:r>
              <a:rPr lang="en"/>
              <a:t>Customization:</a:t>
            </a:r>
            <a:endParaRPr/>
          </a:p>
          <a:p>
            <a:pPr indent="-317500" lvl="1" marL="914400" rtl="0" algn="l">
              <a:spcBef>
                <a:spcPts val="0"/>
              </a:spcBef>
              <a:spcAft>
                <a:spcPts val="0"/>
              </a:spcAft>
              <a:buSzPts val="1400"/>
              <a:buChar char="○"/>
            </a:pPr>
            <a:r>
              <a:rPr lang="en"/>
              <a:t>Users should be able to customize the documentation output by manually editing the output in confluence.</a:t>
            </a:r>
            <a:endParaRPr/>
          </a:p>
          <a:p>
            <a:pPr indent="-342900" lvl="0" marL="457200" rtl="0" algn="l">
              <a:spcBef>
                <a:spcPts val="0"/>
              </a:spcBef>
              <a:spcAft>
                <a:spcPts val="0"/>
              </a:spcAft>
              <a:buSzPts val="1800"/>
              <a:buChar char="●"/>
            </a:pPr>
            <a:r>
              <a:rPr lang="en"/>
              <a:t>Version Control Integration:</a:t>
            </a:r>
            <a:endParaRPr/>
          </a:p>
          <a:p>
            <a:pPr indent="-317500" lvl="1" marL="914400" rtl="0" algn="l">
              <a:spcBef>
                <a:spcPts val="0"/>
              </a:spcBef>
              <a:spcAft>
                <a:spcPts val="0"/>
              </a:spcAft>
              <a:buSzPts val="1400"/>
              <a:buChar char="○"/>
            </a:pPr>
            <a:r>
              <a:rPr lang="en"/>
              <a:t>Integration with version control systems (e.g., Git) to track changes and update documentation accordingly.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Selected </a:t>
            </a:r>
            <a:r>
              <a:rPr lang="en"/>
              <a:t>Requirements</a:t>
            </a:r>
            <a:endParaRPr/>
          </a:p>
        </p:txBody>
      </p:sp>
      <p:sp>
        <p:nvSpPr>
          <p:cNvPr id="78" name="Google Shape;78;p17"/>
          <p:cNvSpPr txBox="1"/>
          <p:nvPr>
            <p:ph idx="1" type="body"/>
          </p:nvPr>
        </p:nvSpPr>
        <p:spPr>
          <a:xfrm>
            <a:off x="311700" y="1152475"/>
            <a:ext cx="8520600" cy="368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FF00"/>
              </a:buClr>
              <a:buSzPts val="1800"/>
              <a:buChar char="●"/>
            </a:pPr>
            <a:r>
              <a:rPr lang="en" strike="sngStrike">
                <a:solidFill>
                  <a:srgbClr val="00FF00"/>
                </a:solidFill>
              </a:rPr>
              <a:t>Input Sources:</a:t>
            </a:r>
            <a:endParaRPr strike="sngStrike">
              <a:solidFill>
                <a:srgbClr val="00FF00"/>
              </a:solidFill>
            </a:endParaRPr>
          </a:p>
          <a:p>
            <a:pPr indent="-317500" lvl="1" marL="914400" rtl="0" algn="l">
              <a:spcBef>
                <a:spcPts val="0"/>
              </a:spcBef>
              <a:spcAft>
                <a:spcPts val="0"/>
              </a:spcAft>
              <a:buClr>
                <a:srgbClr val="00FF00"/>
              </a:buClr>
              <a:buSzPts val="1400"/>
              <a:buChar char="○"/>
            </a:pPr>
            <a:r>
              <a:rPr lang="en" strike="sngStrike">
                <a:solidFill>
                  <a:srgbClr val="00FF00"/>
                </a:solidFill>
              </a:rPr>
              <a:t>The app should support various input sources, including source code files, comments, and documentation tags within the code.</a:t>
            </a:r>
            <a:endParaRPr strike="sngStrike">
              <a:solidFill>
                <a:srgbClr val="00FF00"/>
              </a:solidFill>
            </a:endParaRPr>
          </a:p>
          <a:p>
            <a:pPr indent="-342900" lvl="0" marL="457200" rtl="0" algn="l">
              <a:spcBef>
                <a:spcPts val="0"/>
              </a:spcBef>
              <a:spcAft>
                <a:spcPts val="0"/>
              </a:spcAft>
              <a:buClr>
                <a:srgbClr val="00FF00"/>
              </a:buClr>
              <a:buSzPts val="1800"/>
              <a:buChar char="●"/>
            </a:pPr>
            <a:r>
              <a:rPr lang="en" strike="sngStrike">
                <a:solidFill>
                  <a:srgbClr val="00FF00"/>
                </a:solidFill>
              </a:rPr>
              <a:t>Language Support:</a:t>
            </a:r>
            <a:endParaRPr strike="sngStrike">
              <a:solidFill>
                <a:srgbClr val="00FF00"/>
              </a:solidFill>
            </a:endParaRPr>
          </a:p>
          <a:p>
            <a:pPr indent="-317500" lvl="1" marL="914400" rtl="0" algn="l">
              <a:spcBef>
                <a:spcPts val="0"/>
              </a:spcBef>
              <a:spcAft>
                <a:spcPts val="0"/>
              </a:spcAft>
              <a:buClr>
                <a:srgbClr val="00FF00"/>
              </a:buClr>
              <a:buSzPts val="1400"/>
              <a:buChar char="○"/>
            </a:pPr>
            <a:r>
              <a:rPr lang="en" strike="sngStrike">
                <a:solidFill>
                  <a:srgbClr val="00FF00"/>
                </a:solidFill>
              </a:rPr>
              <a:t>The app must be able to parse and generate documentation for multiple programming languages.</a:t>
            </a:r>
            <a:endParaRPr strike="sngStrike">
              <a:solidFill>
                <a:srgbClr val="00FF00"/>
              </a:solidFill>
            </a:endParaRPr>
          </a:p>
          <a:p>
            <a:pPr indent="-342900" lvl="0" marL="457200" rtl="0" algn="l">
              <a:spcBef>
                <a:spcPts val="0"/>
              </a:spcBef>
              <a:spcAft>
                <a:spcPts val="0"/>
              </a:spcAft>
              <a:buSzPts val="1800"/>
              <a:buChar char="●"/>
            </a:pPr>
            <a:r>
              <a:rPr lang="en"/>
              <a:t>Customization:</a:t>
            </a:r>
            <a:endParaRPr/>
          </a:p>
          <a:p>
            <a:pPr indent="-317500" lvl="1" marL="914400" rtl="0" algn="l">
              <a:spcBef>
                <a:spcPts val="0"/>
              </a:spcBef>
              <a:spcAft>
                <a:spcPts val="0"/>
              </a:spcAft>
              <a:buSzPts val="1400"/>
              <a:buChar char="○"/>
            </a:pPr>
            <a:r>
              <a:rPr lang="en"/>
              <a:t>Users should be able to customize the documentation output by manually editing the output in confluence.</a:t>
            </a:r>
            <a:endParaRPr/>
          </a:p>
          <a:p>
            <a:pPr indent="-342900" lvl="0" marL="457200" rtl="0" algn="l">
              <a:spcBef>
                <a:spcPts val="0"/>
              </a:spcBef>
              <a:spcAft>
                <a:spcPts val="0"/>
              </a:spcAft>
              <a:buSzPts val="1800"/>
              <a:buChar char="●"/>
            </a:pPr>
            <a:r>
              <a:rPr lang="en"/>
              <a:t>Version Control Integration:</a:t>
            </a:r>
            <a:endParaRPr/>
          </a:p>
          <a:p>
            <a:pPr indent="-317500" lvl="1" marL="914400" rtl="0" algn="l">
              <a:spcBef>
                <a:spcPts val="0"/>
              </a:spcBef>
              <a:spcAft>
                <a:spcPts val="0"/>
              </a:spcAft>
              <a:buSzPts val="1400"/>
              <a:buChar char="○"/>
            </a:pPr>
            <a:r>
              <a:rPr lang="en"/>
              <a:t>Integration with version control systems (e.g., Git) to track changes and update documentation accordingly.</a:t>
            </a:r>
            <a:endParaRPr/>
          </a:p>
        </p:txBody>
      </p:sp>
      <p:sp>
        <p:nvSpPr>
          <p:cNvPr id="79" name="Google Shape;79;p17"/>
          <p:cNvSpPr/>
          <p:nvPr/>
        </p:nvSpPr>
        <p:spPr>
          <a:xfrm>
            <a:off x="3941700" y="316175"/>
            <a:ext cx="1160400" cy="830400"/>
          </a:xfrm>
          <a:prstGeom prst="wedgeRectCallout">
            <a:avLst>
              <a:gd fmla="val -177596" name="adj1"/>
              <a:gd fmla="val 264921" name="adj2"/>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Different approaches were viable</a:t>
            </a:r>
            <a:endParaRPr/>
          </a:p>
        </p:txBody>
      </p:sp>
      <p:sp>
        <p:nvSpPr>
          <p:cNvPr id="80" name="Google Shape;80;p17"/>
          <p:cNvSpPr/>
          <p:nvPr/>
        </p:nvSpPr>
        <p:spPr>
          <a:xfrm>
            <a:off x="6175000" y="316175"/>
            <a:ext cx="1160400" cy="830400"/>
          </a:xfrm>
          <a:prstGeom prst="wedgeRectCallout">
            <a:avLst>
              <a:gd fmla="val -257114" name="adj1"/>
              <a:gd fmla="val 368530" name="adj2"/>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Not Yet Integrated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Selected Requirements</a:t>
            </a:r>
            <a:endParaRPr/>
          </a:p>
        </p:txBody>
      </p:sp>
      <p:sp>
        <p:nvSpPr>
          <p:cNvPr id="86" name="Google Shape;86;p18"/>
          <p:cNvSpPr txBox="1"/>
          <p:nvPr>
            <p:ph idx="1" type="body"/>
          </p:nvPr>
        </p:nvSpPr>
        <p:spPr>
          <a:xfrm>
            <a:off x="311700" y="1152475"/>
            <a:ext cx="8520600" cy="368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FF00"/>
              </a:buClr>
              <a:buSzPts val="1800"/>
              <a:buChar char="●"/>
            </a:pPr>
            <a:r>
              <a:rPr lang="en" strike="sngStrike">
                <a:solidFill>
                  <a:srgbClr val="00FF00"/>
                </a:solidFill>
              </a:rPr>
              <a:t>Input Sources:</a:t>
            </a:r>
            <a:endParaRPr strike="sngStrike">
              <a:solidFill>
                <a:srgbClr val="00FF00"/>
              </a:solidFill>
            </a:endParaRPr>
          </a:p>
          <a:p>
            <a:pPr indent="-317500" lvl="1" marL="914400" rtl="0" algn="l">
              <a:spcBef>
                <a:spcPts val="0"/>
              </a:spcBef>
              <a:spcAft>
                <a:spcPts val="0"/>
              </a:spcAft>
              <a:buClr>
                <a:srgbClr val="00FF00"/>
              </a:buClr>
              <a:buSzPts val="1400"/>
              <a:buChar char="○"/>
            </a:pPr>
            <a:r>
              <a:rPr lang="en" strike="sngStrike">
                <a:solidFill>
                  <a:srgbClr val="00FF00"/>
                </a:solidFill>
              </a:rPr>
              <a:t>The app should support various input sources, including source code files, comments, and documentation tags within the code.</a:t>
            </a:r>
            <a:endParaRPr strike="sngStrike">
              <a:solidFill>
                <a:srgbClr val="00FF00"/>
              </a:solidFill>
            </a:endParaRPr>
          </a:p>
          <a:p>
            <a:pPr indent="-342900" lvl="0" marL="457200" rtl="0" algn="l">
              <a:spcBef>
                <a:spcPts val="0"/>
              </a:spcBef>
              <a:spcAft>
                <a:spcPts val="0"/>
              </a:spcAft>
              <a:buClr>
                <a:srgbClr val="00FF00"/>
              </a:buClr>
              <a:buSzPts val="1800"/>
              <a:buChar char="●"/>
            </a:pPr>
            <a:r>
              <a:rPr lang="en" strike="sngStrike">
                <a:solidFill>
                  <a:srgbClr val="00FF00"/>
                </a:solidFill>
              </a:rPr>
              <a:t>Language Support:</a:t>
            </a:r>
            <a:endParaRPr strike="sngStrike">
              <a:solidFill>
                <a:srgbClr val="00FF00"/>
              </a:solidFill>
            </a:endParaRPr>
          </a:p>
          <a:p>
            <a:pPr indent="-317500" lvl="1" marL="914400" rtl="0" algn="l">
              <a:spcBef>
                <a:spcPts val="0"/>
              </a:spcBef>
              <a:spcAft>
                <a:spcPts val="0"/>
              </a:spcAft>
              <a:buClr>
                <a:srgbClr val="00FF00"/>
              </a:buClr>
              <a:buSzPts val="1400"/>
              <a:buChar char="○"/>
            </a:pPr>
            <a:r>
              <a:rPr lang="en" strike="sngStrike">
                <a:solidFill>
                  <a:srgbClr val="00FF00"/>
                </a:solidFill>
              </a:rPr>
              <a:t>The app must be able to parse and generate documentation for multiple programming languages.</a:t>
            </a:r>
            <a:endParaRPr strike="sngStrike">
              <a:solidFill>
                <a:srgbClr val="00FF00"/>
              </a:solidFill>
            </a:endParaRPr>
          </a:p>
          <a:p>
            <a:pPr indent="-342900" lvl="0" marL="457200" rtl="0" algn="l">
              <a:spcBef>
                <a:spcPts val="0"/>
              </a:spcBef>
              <a:spcAft>
                <a:spcPts val="0"/>
              </a:spcAft>
              <a:buClr>
                <a:srgbClr val="00FF00"/>
              </a:buClr>
              <a:buSzPts val="1800"/>
              <a:buChar char="●"/>
            </a:pPr>
            <a:r>
              <a:rPr lang="en" strike="sngStrike">
                <a:solidFill>
                  <a:srgbClr val="00FF00"/>
                </a:solidFill>
              </a:rPr>
              <a:t>Customization:</a:t>
            </a:r>
            <a:endParaRPr strike="sngStrike">
              <a:solidFill>
                <a:srgbClr val="00FF00"/>
              </a:solidFill>
            </a:endParaRPr>
          </a:p>
          <a:p>
            <a:pPr indent="-317500" lvl="1" marL="914400" rtl="0" algn="l">
              <a:spcBef>
                <a:spcPts val="0"/>
              </a:spcBef>
              <a:spcAft>
                <a:spcPts val="0"/>
              </a:spcAft>
              <a:buClr>
                <a:srgbClr val="00FF00"/>
              </a:buClr>
              <a:buSzPts val="1400"/>
              <a:buChar char="○"/>
            </a:pPr>
            <a:r>
              <a:rPr lang="en" strike="sngStrike">
                <a:solidFill>
                  <a:srgbClr val="00FF00"/>
                </a:solidFill>
              </a:rPr>
              <a:t>Users should be able to customize the documentation output by manually editing the output in confluence.</a:t>
            </a:r>
            <a:endParaRPr strike="sngStrike">
              <a:solidFill>
                <a:srgbClr val="00FF00"/>
              </a:solidFill>
            </a:endParaRPr>
          </a:p>
          <a:p>
            <a:pPr indent="-342900" lvl="0" marL="457200" rtl="0" algn="l">
              <a:spcBef>
                <a:spcPts val="0"/>
              </a:spcBef>
              <a:spcAft>
                <a:spcPts val="0"/>
              </a:spcAft>
              <a:buClr>
                <a:srgbClr val="00FF00"/>
              </a:buClr>
              <a:buSzPts val="1800"/>
              <a:buChar char="●"/>
            </a:pPr>
            <a:r>
              <a:rPr lang="en" strike="sngStrike">
                <a:solidFill>
                  <a:srgbClr val="00FF00"/>
                </a:solidFill>
              </a:rPr>
              <a:t>Version Control Integration:</a:t>
            </a:r>
            <a:endParaRPr strike="sngStrike">
              <a:solidFill>
                <a:srgbClr val="00FF00"/>
              </a:solidFill>
            </a:endParaRPr>
          </a:p>
          <a:p>
            <a:pPr indent="-317500" lvl="1" marL="914400" rtl="0" algn="l">
              <a:spcBef>
                <a:spcPts val="0"/>
              </a:spcBef>
              <a:spcAft>
                <a:spcPts val="0"/>
              </a:spcAft>
              <a:buClr>
                <a:srgbClr val="00FF00"/>
              </a:buClr>
              <a:buSzPts val="1400"/>
              <a:buChar char="○"/>
            </a:pPr>
            <a:r>
              <a:rPr lang="en" strike="sngStrike">
                <a:solidFill>
                  <a:srgbClr val="00FF00"/>
                </a:solidFill>
              </a:rPr>
              <a:t>Integration with version control systems (e.g., Git) to track changes and update documentation accordingly.</a:t>
            </a:r>
            <a:endParaRPr strike="sngStrike">
              <a:solidFill>
                <a:srgbClr val="00FF00"/>
              </a:solidFill>
            </a:endParaRPr>
          </a:p>
        </p:txBody>
      </p:sp>
      <p:sp>
        <p:nvSpPr>
          <p:cNvPr id="87" name="Google Shape;87;p18"/>
          <p:cNvSpPr/>
          <p:nvPr/>
        </p:nvSpPr>
        <p:spPr>
          <a:xfrm>
            <a:off x="3941700" y="316175"/>
            <a:ext cx="1160400" cy="830400"/>
          </a:xfrm>
          <a:prstGeom prst="wedgeRectCallout">
            <a:avLst>
              <a:gd fmla="val -177596" name="adj1"/>
              <a:gd fmla="val 264921" name="adj2"/>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Confluence-Only Approach</a:t>
            </a:r>
            <a:endParaRPr/>
          </a:p>
        </p:txBody>
      </p:sp>
      <p:sp>
        <p:nvSpPr>
          <p:cNvPr id="88" name="Google Shape;88;p18"/>
          <p:cNvSpPr/>
          <p:nvPr/>
        </p:nvSpPr>
        <p:spPr>
          <a:xfrm>
            <a:off x="6175000" y="316175"/>
            <a:ext cx="1160400" cy="830400"/>
          </a:xfrm>
          <a:prstGeom prst="wedgeRectCallout">
            <a:avLst>
              <a:gd fmla="val -257114" name="adj1"/>
              <a:gd fmla="val 368530" name="adj2"/>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Fully Integrated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Selected Specifications</a:t>
            </a:r>
            <a:endParaRPr/>
          </a:p>
        </p:txBody>
      </p:sp>
      <p:sp>
        <p:nvSpPr>
          <p:cNvPr id="94" name="Google Shape;94;p19"/>
          <p:cNvSpPr txBox="1"/>
          <p:nvPr>
            <p:ph idx="1" type="body"/>
          </p:nvPr>
        </p:nvSpPr>
        <p:spPr>
          <a:xfrm>
            <a:off x="311700" y="1152475"/>
            <a:ext cx="8520600" cy="36864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SzPct val="100000"/>
              <a:buChar char="●"/>
            </a:pPr>
            <a:r>
              <a:rPr lang="en"/>
              <a:t>User Interface</a:t>
            </a:r>
            <a:endParaRPr/>
          </a:p>
          <a:p>
            <a:pPr indent="-297497" lvl="1" marL="914400" rtl="0" algn="l">
              <a:spcBef>
                <a:spcPts val="0"/>
              </a:spcBef>
              <a:spcAft>
                <a:spcPts val="0"/>
              </a:spcAft>
              <a:buSzPct val="100000"/>
              <a:buChar char="○"/>
            </a:pPr>
            <a:r>
              <a:rPr lang="en"/>
              <a:t>The initial implementation of our project will be a web app that, when provided with a github link, generates a confluence page describing what the app does based on classes/methods within.</a:t>
            </a:r>
            <a:endParaRPr/>
          </a:p>
          <a:p>
            <a:pPr indent="-317182" lvl="0" marL="457200" rtl="0" algn="l">
              <a:spcBef>
                <a:spcPts val="0"/>
              </a:spcBef>
              <a:spcAft>
                <a:spcPts val="0"/>
              </a:spcAft>
              <a:buSzPct val="100000"/>
              <a:buChar char="●"/>
            </a:pPr>
            <a:r>
              <a:rPr lang="en"/>
              <a:t>Output Structure</a:t>
            </a:r>
            <a:endParaRPr/>
          </a:p>
          <a:p>
            <a:pPr indent="-297497" lvl="1" marL="914400" rtl="0" algn="l">
              <a:spcBef>
                <a:spcPts val="0"/>
              </a:spcBef>
              <a:spcAft>
                <a:spcPts val="0"/>
              </a:spcAft>
              <a:buSzPct val="100000"/>
              <a:buChar char="○"/>
            </a:pPr>
            <a:r>
              <a:rPr lang="en"/>
              <a:t>The confluence pages shall follow the same file structure as the source code and shall have a one to one mapping. Each page shall describe the source code at the functional level, ensuring that the source code is covered to an acceptable level.</a:t>
            </a:r>
            <a:endParaRPr/>
          </a:p>
          <a:p>
            <a:pPr indent="-317182" lvl="0" marL="457200" rtl="0" algn="l">
              <a:spcBef>
                <a:spcPts val="0"/>
              </a:spcBef>
              <a:spcAft>
                <a:spcPts val="0"/>
              </a:spcAft>
              <a:buSzPct val="100000"/>
              <a:buChar char="●"/>
            </a:pPr>
            <a:r>
              <a:rPr lang="en"/>
              <a:t>Manual Editing</a:t>
            </a:r>
            <a:endParaRPr/>
          </a:p>
          <a:p>
            <a:pPr indent="-297497" lvl="1" marL="914400" rtl="0" algn="l">
              <a:spcBef>
                <a:spcPts val="0"/>
              </a:spcBef>
              <a:spcAft>
                <a:spcPts val="0"/>
              </a:spcAft>
              <a:buSzPct val="100000"/>
              <a:buChar char="○"/>
            </a:pPr>
            <a:r>
              <a:rPr lang="en"/>
              <a:t>When the confluence page is displayed to the user, they will have the ability to manually update text within the Confluence webapp.</a:t>
            </a:r>
            <a:endParaRPr/>
          </a:p>
          <a:p>
            <a:pPr indent="-317182" lvl="0" marL="457200" rtl="0" algn="l">
              <a:spcBef>
                <a:spcPts val="0"/>
              </a:spcBef>
              <a:spcAft>
                <a:spcPts val="0"/>
              </a:spcAft>
              <a:buSzPct val="100000"/>
              <a:buChar char="●"/>
            </a:pPr>
            <a:r>
              <a:rPr lang="en"/>
              <a:t>Use of the LLM</a:t>
            </a:r>
            <a:endParaRPr/>
          </a:p>
          <a:p>
            <a:pPr indent="-297497" lvl="1" marL="914400" rtl="0" algn="l">
              <a:spcBef>
                <a:spcPts val="0"/>
              </a:spcBef>
              <a:spcAft>
                <a:spcPts val="0"/>
              </a:spcAft>
              <a:buSzPct val="100000"/>
              <a:buChar char="○"/>
            </a:pPr>
            <a:r>
              <a:rPr lang="en"/>
              <a:t>The Retrieval-Augmented Generation (RAG) approach enhances Large Language Models (LLMs) by integrating a step to fetch new data based on user inputs, thus improving response accuracy. This process involves collecting new information from diverse sources (a code base in our use case) and converting it into a format the LLM can search.</a:t>
            </a:r>
            <a:endParaRPr/>
          </a:p>
          <a:p>
            <a:pPr indent="-317182" lvl="0" marL="457200" rtl="0" algn="l">
              <a:spcBef>
                <a:spcPts val="0"/>
              </a:spcBef>
              <a:spcAft>
                <a:spcPts val="0"/>
              </a:spcAft>
              <a:buSzPct val="100000"/>
              <a:buChar char="●"/>
            </a:pPr>
            <a:r>
              <a:rPr lang="en"/>
              <a:t>Automated Updating</a:t>
            </a:r>
            <a:endParaRPr/>
          </a:p>
          <a:p>
            <a:pPr indent="-297497" lvl="1" marL="914400" rtl="0" algn="l">
              <a:spcBef>
                <a:spcPts val="0"/>
              </a:spcBef>
              <a:spcAft>
                <a:spcPts val="0"/>
              </a:spcAft>
              <a:buSzPct val="100000"/>
              <a:buChar char="○"/>
            </a:pPr>
            <a:r>
              <a:rPr lang="en"/>
              <a:t>As far as updating goes, we will integrate Github Actions with our implementation such that a push to main in a hypothetical target repository would trigger a regeneration of the confluence page. This will ensure that the documentation remains up to date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Selected Specifications</a:t>
            </a:r>
            <a:endParaRPr/>
          </a:p>
        </p:txBody>
      </p:sp>
      <p:sp>
        <p:nvSpPr>
          <p:cNvPr id="100" name="Google Shape;100;p20"/>
          <p:cNvSpPr txBox="1"/>
          <p:nvPr>
            <p:ph idx="1" type="body"/>
          </p:nvPr>
        </p:nvSpPr>
        <p:spPr>
          <a:xfrm>
            <a:off x="311700" y="1152475"/>
            <a:ext cx="8520600" cy="36864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Clr>
                <a:srgbClr val="00FF00"/>
              </a:buClr>
              <a:buSzPct val="100000"/>
              <a:buChar char="●"/>
            </a:pPr>
            <a:r>
              <a:rPr lang="en" strike="sngStrike">
                <a:solidFill>
                  <a:srgbClr val="00FF00"/>
                </a:solidFill>
              </a:rPr>
              <a:t>User Interface</a:t>
            </a:r>
            <a:endParaRPr strike="sngStrike">
              <a:solidFill>
                <a:srgbClr val="00FF00"/>
              </a:solidFill>
            </a:endParaRPr>
          </a:p>
          <a:p>
            <a:pPr indent="-297497" lvl="1" marL="914400" rtl="0" algn="l">
              <a:spcBef>
                <a:spcPts val="0"/>
              </a:spcBef>
              <a:spcAft>
                <a:spcPts val="0"/>
              </a:spcAft>
              <a:buClr>
                <a:srgbClr val="00FF00"/>
              </a:buClr>
              <a:buSzPct val="100000"/>
              <a:buChar char="○"/>
            </a:pPr>
            <a:r>
              <a:rPr lang="en" strike="sngStrike">
                <a:solidFill>
                  <a:srgbClr val="00FF00"/>
                </a:solidFill>
              </a:rPr>
              <a:t>The initial implementation of our project will be a web app that, when provided with a github link, generates a confluence page describing what the app does based on classes/methods within.</a:t>
            </a:r>
            <a:endParaRPr strike="sngStrike">
              <a:solidFill>
                <a:srgbClr val="00FF00"/>
              </a:solidFill>
            </a:endParaRPr>
          </a:p>
          <a:p>
            <a:pPr indent="-317182" lvl="0" marL="457200" rtl="0" algn="l">
              <a:spcBef>
                <a:spcPts val="0"/>
              </a:spcBef>
              <a:spcAft>
                <a:spcPts val="0"/>
              </a:spcAft>
              <a:buClr>
                <a:srgbClr val="00FF00"/>
              </a:buClr>
              <a:buSzPct val="100000"/>
              <a:buChar char="●"/>
            </a:pPr>
            <a:r>
              <a:rPr lang="en" strike="sngStrike">
                <a:solidFill>
                  <a:srgbClr val="00FF00"/>
                </a:solidFill>
              </a:rPr>
              <a:t>Output Structure</a:t>
            </a:r>
            <a:endParaRPr strike="sngStrike">
              <a:solidFill>
                <a:srgbClr val="00FF00"/>
              </a:solidFill>
            </a:endParaRPr>
          </a:p>
          <a:p>
            <a:pPr indent="-297497" lvl="1" marL="914400" rtl="0" algn="l">
              <a:spcBef>
                <a:spcPts val="0"/>
              </a:spcBef>
              <a:spcAft>
                <a:spcPts val="0"/>
              </a:spcAft>
              <a:buClr>
                <a:srgbClr val="00FF00"/>
              </a:buClr>
              <a:buSzPct val="100000"/>
              <a:buChar char="○"/>
            </a:pPr>
            <a:r>
              <a:rPr lang="en" strike="sngStrike">
                <a:solidFill>
                  <a:srgbClr val="00FF00"/>
                </a:solidFill>
              </a:rPr>
              <a:t>The confluence pages shall follow the same file structure as the source code and shall have a one to one mapping. Each page shall describe the source code at the functional level, ensuring that the source code is covered to an acceptable level.</a:t>
            </a:r>
            <a:endParaRPr strike="sngStrike">
              <a:solidFill>
                <a:srgbClr val="00FF00"/>
              </a:solidFill>
            </a:endParaRPr>
          </a:p>
          <a:p>
            <a:pPr indent="-317182" lvl="0" marL="457200" rtl="0" algn="l">
              <a:spcBef>
                <a:spcPts val="0"/>
              </a:spcBef>
              <a:spcAft>
                <a:spcPts val="0"/>
              </a:spcAft>
              <a:buSzPct val="100000"/>
              <a:buChar char="●"/>
            </a:pPr>
            <a:r>
              <a:rPr lang="en"/>
              <a:t>Manual Editing</a:t>
            </a:r>
            <a:endParaRPr/>
          </a:p>
          <a:p>
            <a:pPr indent="-297497" lvl="1" marL="914400" rtl="0" algn="l">
              <a:spcBef>
                <a:spcPts val="0"/>
              </a:spcBef>
              <a:spcAft>
                <a:spcPts val="0"/>
              </a:spcAft>
              <a:buSzPct val="100000"/>
              <a:buChar char="○"/>
            </a:pPr>
            <a:r>
              <a:rPr lang="en"/>
              <a:t>When the confluence page is displayed to the user, they will have the ability to manually update text within the Confluence webapp.</a:t>
            </a:r>
            <a:endParaRPr/>
          </a:p>
          <a:p>
            <a:pPr indent="-317182" lvl="0" marL="457200" rtl="0" algn="l">
              <a:spcBef>
                <a:spcPts val="0"/>
              </a:spcBef>
              <a:spcAft>
                <a:spcPts val="0"/>
              </a:spcAft>
              <a:buClr>
                <a:srgbClr val="00FF00"/>
              </a:buClr>
              <a:buSzPct val="100000"/>
              <a:buChar char="●"/>
            </a:pPr>
            <a:r>
              <a:rPr lang="en" strike="sngStrike">
                <a:solidFill>
                  <a:srgbClr val="00FF00"/>
                </a:solidFill>
              </a:rPr>
              <a:t>Use of the LLM</a:t>
            </a:r>
            <a:endParaRPr strike="sngStrike">
              <a:solidFill>
                <a:srgbClr val="00FF00"/>
              </a:solidFill>
            </a:endParaRPr>
          </a:p>
          <a:p>
            <a:pPr indent="-297497" lvl="1" marL="914400" rtl="0" algn="l">
              <a:spcBef>
                <a:spcPts val="0"/>
              </a:spcBef>
              <a:spcAft>
                <a:spcPts val="0"/>
              </a:spcAft>
              <a:buClr>
                <a:srgbClr val="00FF00"/>
              </a:buClr>
              <a:buSzPct val="100000"/>
              <a:buChar char="○"/>
            </a:pPr>
            <a:r>
              <a:rPr lang="en" strike="sngStrike">
                <a:solidFill>
                  <a:srgbClr val="00FF00"/>
                </a:solidFill>
              </a:rPr>
              <a:t>The Retrieval-Augmented Generation (RAG) approach enhances Large Language Models (LLMs) by integrating a step to fetch new data based on user inputs, thus improving response accuracy. This process involves collecting new information from diverse sources (a code base in our use case) and converting it into a format the LLM can search.</a:t>
            </a:r>
            <a:endParaRPr strike="sngStrike">
              <a:solidFill>
                <a:srgbClr val="00FF00"/>
              </a:solidFill>
            </a:endParaRPr>
          </a:p>
          <a:p>
            <a:pPr indent="-317182" lvl="0" marL="457200" rtl="0" algn="l">
              <a:spcBef>
                <a:spcPts val="0"/>
              </a:spcBef>
              <a:spcAft>
                <a:spcPts val="0"/>
              </a:spcAft>
              <a:buSzPct val="100000"/>
              <a:buChar char="●"/>
            </a:pPr>
            <a:r>
              <a:rPr lang="en"/>
              <a:t>Automated Updating</a:t>
            </a:r>
            <a:endParaRPr/>
          </a:p>
          <a:p>
            <a:pPr indent="-297497" lvl="1" marL="914400" rtl="0" algn="l">
              <a:spcBef>
                <a:spcPts val="0"/>
              </a:spcBef>
              <a:spcAft>
                <a:spcPts val="0"/>
              </a:spcAft>
              <a:buSzPct val="100000"/>
              <a:buChar char="○"/>
            </a:pPr>
            <a:r>
              <a:rPr lang="en"/>
              <a:t>As far as updating goes, we will integrate Github Actions with our implementation such that a push to main in a hypothetical target repository would trigger a regeneration of the confluence page. This will ensure that the documentation remains up to date</a:t>
            </a:r>
            <a:endParaRPr/>
          </a:p>
        </p:txBody>
      </p:sp>
      <p:sp>
        <p:nvSpPr>
          <p:cNvPr id="101" name="Google Shape;101;p20"/>
          <p:cNvSpPr/>
          <p:nvPr/>
        </p:nvSpPr>
        <p:spPr>
          <a:xfrm>
            <a:off x="3941700" y="316175"/>
            <a:ext cx="1160400" cy="830400"/>
          </a:xfrm>
          <a:prstGeom prst="wedgeRectCallout">
            <a:avLst>
              <a:gd fmla="val -93968" name="adj1"/>
              <a:gd fmla="val 248055" name="adj2"/>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Different approaches were viable</a:t>
            </a:r>
            <a:endParaRPr/>
          </a:p>
        </p:txBody>
      </p:sp>
      <p:sp>
        <p:nvSpPr>
          <p:cNvPr id="102" name="Google Shape;102;p20"/>
          <p:cNvSpPr/>
          <p:nvPr/>
        </p:nvSpPr>
        <p:spPr>
          <a:xfrm>
            <a:off x="6175000" y="316175"/>
            <a:ext cx="1160400" cy="830400"/>
          </a:xfrm>
          <a:prstGeom prst="wedgeRectCallout">
            <a:avLst>
              <a:gd fmla="val -230388" name="adj1"/>
              <a:gd fmla="val 396240" name="adj2"/>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Not Yet Integrated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Selected Specifications</a:t>
            </a:r>
            <a:endParaRPr/>
          </a:p>
        </p:txBody>
      </p:sp>
      <p:sp>
        <p:nvSpPr>
          <p:cNvPr id="108" name="Google Shape;108;p21"/>
          <p:cNvSpPr txBox="1"/>
          <p:nvPr>
            <p:ph idx="1" type="body"/>
          </p:nvPr>
        </p:nvSpPr>
        <p:spPr>
          <a:xfrm>
            <a:off x="311700" y="1152475"/>
            <a:ext cx="8520600" cy="36864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Clr>
                <a:srgbClr val="00FF00"/>
              </a:buClr>
              <a:buSzPct val="100000"/>
              <a:buChar char="●"/>
            </a:pPr>
            <a:r>
              <a:rPr lang="en" strike="sngStrike">
                <a:solidFill>
                  <a:srgbClr val="00FF00"/>
                </a:solidFill>
              </a:rPr>
              <a:t>User Interface</a:t>
            </a:r>
            <a:endParaRPr strike="sngStrike">
              <a:solidFill>
                <a:srgbClr val="00FF00"/>
              </a:solidFill>
            </a:endParaRPr>
          </a:p>
          <a:p>
            <a:pPr indent="-297497" lvl="1" marL="914400" rtl="0" algn="l">
              <a:spcBef>
                <a:spcPts val="0"/>
              </a:spcBef>
              <a:spcAft>
                <a:spcPts val="0"/>
              </a:spcAft>
              <a:buClr>
                <a:srgbClr val="00FF00"/>
              </a:buClr>
              <a:buSzPct val="100000"/>
              <a:buChar char="○"/>
            </a:pPr>
            <a:r>
              <a:rPr lang="en" strike="sngStrike">
                <a:solidFill>
                  <a:srgbClr val="00FF00"/>
                </a:solidFill>
              </a:rPr>
              <a:t>The initial implementation of our project will be a web app that, when provided with a github link, generates a confluence page describing what the app does based on classes/methods within.</a:t>
            </a:r>
            <a:endParaRPr strike="sngStrike">
              <a:solidFill>
                <a:srgbClr val="00FF00"/>
              </a:solidFill>
            </a:endParaRPr>
          </a:p>
          <a:p>
            <a:pPr indent="-317182" lvl="0" marL="457200" rtl="0" algn="l">
              <a:spcBef>
                <a:spcPts val="0"/>
              </a:spcBef>
              <a:spcAft>
                <a:spcPts val="0"/>
              </a:spcAft>
              <a:buClr>
                <a:srgbClr val="00FF00"/>
              </a:buClr>
              <a:buSzPct val="100000"/>
              <a:buChar char="●"/>
            </a:pPr>
            <a:r>
              <a:rPr lang="en" strike="sngStrike">
                <a:solidFill>
                  <a:srgbClr val="00FF00"/>
                </a:solidFill>
              </a:rPr>
              <a:t>Output Structure</a:t>
            </a:r>
            <a:endParaRPr strike="sngStrike">
              <a:solidFill>
                <a:srgbClr val="00FF00"/>
              </a:solidFill>
            </a:endParaRPr>
          </a:p>
          <a:p>
            <a:pPr indent="-297497" lvl="1" marL="914400" rtl="0" algn="l">
              <a:spcBef>
                <a:spcPts val="0"/>
              </a:spcBef>
              <a:spcAft>
                <a:spcPts val="0"/>
              </a:spcAft>
              <a:buClr>
                <a:srgbClr val="00FF00"/>
              </a:buClr>
              <a:buSzPct val="100000"/>
              <a:buChar char="○"/>
            </a:pPr>
            <a:r>
              <a:rPr lang="en" strike="sngStrike">
                <a:solidFill>
                  <a:srgbClr val="00FF00"/>
                </a:solidFill>
              </a:rPr>
              <a:t>The confluence pages shall follow the same file structure as the source code and shall have a one to one mapping. Each page shall describe the source code at the functional level, ensuring that the source code is covered to an acceptable level.</a:t>
            </a:r>
            <a:endParaRPr strike="sngStrike">
              <a:solidFill>
                <a:srgbClr val="00FF00"/>
              </a:solidFill>
            </a:endParaRPr>
          </a:p>
          <a:p>
            <a:pPr indent="-317182" lvl="0" marL="457200" rtl="0" algn="l">
              <a:spcBef>
                <a:spcPts val="0"/>
              </a:spcBef>
              <a:spcAft>
                <a:spcPts val="0"/>
              </a:spcAft>
              <a:buClr>
                <a:srgbClr val="00FF00"/>
              </a:buClr>
              <a:buSzPct val="100000"/>
              <a:buChar char="●"/>
            </a:pPr>
            <a:r>
              <a:rPr lang="en" strike="sngStrike">
                <a:solidFill>
                  <a:srgbClr val="00FF00"/>
                </a:solidFill>
              </a:rPr>
              <a:t>Manual Editing</a:t>
            </a:r>
            <a:endParaRPr strike="sngStrike">
              <a:solidFill>
                <a:srgbClr val="00FF00"/>
              </a:solidFill>
            </a:endParaRPr>
          </a:p>
          <a:p>
            <a:pPr indent="-297497" lvl="1" marL="914400" rtl="0" algn="l">
              <a:spcBef>
                <a:spcPts val="0"/>
              </a:spcBef>
              <a:spcAft>
                <a:spcPts val="0"/>
              </a:spcAft>
              <a:buClr>
                <a:srgbClr val="00FF00"/>
              </a:buClr>
              <a:buSzPct val="100000"/>
              <a:buChar char="○"/>
            </a:pPr>
            <a:r>
              <a:rPr lang="en" strike="sngStrike">
                <a:solidFill>
                  <a:srgbClr val="00FF00"/>
                </a:solidFill>
              </a:rPr>
              <a:t>When the confluence page is displayed to the user, they will have the ability to manually update text within the Confluence webapp.</a:t>
            </a:r>
            <a:endParaRPr strike="sngStrike">
              <a:solidFill>
                <a:srgbClr val="00FF00"/>
              </a:solidFill>
            </a:endParaRPr>
          </a:p>
          <a:p>
            <a:pPr indent="-317182" lvl="0" marL="457200" rtl="0" algn="l">
              <a:spcBef>
                <a:spcPts val="0"/>
              </a:spcBef>
              <a:spcAft>
                <a:spcPts val="0"/>
              </a:spcAft>
              <a:buClr>
                <a:srgbClr val="00FF00"/>
              </a:buClr>
              <a:buSzPct val="100000"/>
              <a:buChar char="●"/>
            </a:pPr>
            <a:r>
              <a:rPr lang="en" strike="sngStrike">
                <a:solidFill>
                  <a:srgbClr val="00FF00"/>
                </a:solidFill>
              </a:rPr>
              <a:t>Use of the LLM</a:t>
            </a:r>
            <a:endParaRPr strike="sngStrike">
              <a:solidFill>
                <a:srgbClr val="00FF00"/>
              </a:solidFill>
            </a:endParaRPr>
          </a:p>
          <a:p>
            <a:pPr indent="-297497" lvl="1" marL="914400" rtl="0" algn="l">
              <a:spcBef>
                <a:spcPts val="0"/>
              </a:spcBef>
              <a:spcAft>
                <a:spcPts val="0"/>
              </a:spcAft>
              <a:buClr>
                <a:srgbClr val="00FF00"/>
              </a:buClr>
              <a:buSzPct val="100000"/>
              <a:buChar char="○"/>
            </a:pPr>
            <a:r>
              <a:rPr lang="en" strike="sngStrike">
                <a:solidFill>
                  <a:srgbClr val="00FF00"/>
                </a:solidFill>
              </a:rPr>
              <a:t>The Retrieval-Augmented Generation (RAG) approach enhances Large Language Models (LLMs) by integrating a step to fetch new data based on user inputs, thus improving response accuracy. This process involves collecting new information from diverse sources (a code base in our use case) and converting it into a format the LLM can search.</a:t>
            </a:r>
            <a:endParaRPr strike="sngStrike">
              <a:solidFill>
                <a:srgbClr val="00FF00"/>
              </a:solidFill>
            </a:endParaRPr>
          </a:p>
          <a:p>
            <a:pPr indent="-317182" lvl="0" marL="457200" rtl="0" algn="l">
              <a:spcBef>
                <a:spcPts val="0"/>
              </a:spcBef>
              <a:spcAft>
                <a:spcPts val="0"/>
              </a:spcAft>
              <a:buClr>
                <a:srgbClr val="00FF00"/>
              </a:buClr>
              <a:buSzPct val="100000"/>
              <a:buChar char="●"/>
            </a:pPr>
            <a:r>
              <a:rPr lang="en" strike="sngStrike">
                <a:solidFill>
                  <a:srgbClr val="00FF00"/>
                </a:solidFill>
              </a:rPr>
              <a:t>Automated Updating</a:t>
            </a:r>
            <a:endParaRPr strike="sngStrike">
              <a:solidFill>
                <a:srgbClr val="00FF00"/>
              </a:solidFill>
            </a:endParaRPr>
          </a:p>
          <a:p>
            <a:pPr indent="-297497" lvl="1" marL="914400" rtl="0" algn="l">
              <a:spcBef>
                <a:spcPts val="0"/>
              </a:spcBef>
              <a:spcAft>
                <a:spcPts val="0"/>
              </a:spcAft>
              <a:buClr>
                <a:srgbClr val="00FF00"/>
              </a:buClr>
              <a:buSzPct val="100000"/>
              <a:buChar char="○"/>
            </a:pPr>
            <a:r>
              <a:rPr lang="en" strike="sngStrike">
                <a:solidFill>
                  <a:srgbClr val="00FF00"/>
                </a:solidFill>
              </a:rPr>
              <a:t>As far as updating goes, we will integrate Github Actions with our implementation such that a push to main in a hypothetical target repository would trigger a regeneration of the confluence page. This will ensure that the documentation remains up to date</a:t>
            </a:r>
            <a:endParaRPr strike="sngStrike">
              <a:solidFill>
                <a:srgbClr val="00FF00"/>
              </a:solidFill>
            </a:endParaRPr>
          </a:p>
        </p:txBody>
      </p:sp>
      <p:sp>
        <p:nvSpPr>
          <p:cNvPr id="109" name="Google Shape;109;p21"/>
          <p:cNvSpPr/>
          <p:nvPr/>
        </p:nvSpPr>
        <p:spPr>
          <a:xfrm>
            <a:off x="3941700" y="316175"/>
            <a:ext cx="1160400" cy="830400"/>
          </a:xfrm>
          <a:prstGeom prst="wedgeRectCallout">
            <a:avLst>
              <a:gd fmla="val -177596" name="adj1"/>
              <a:gd fmla="val 264921" name="adj2"/>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Confluence-Only Approach</a:t>
            </a:r>
            <a:endParaRPr/>
          </a:p>
        </p:txBody>
      </p:sp>
      <p:sp>
        <p:nvSpPr>
          <p:cNvPr id="110" name="Google Shape;110;p21"/>
          <p:cNvSpPr/>
          <p:nvPr/>
        </p:nvSpPr>
        <p:spPr>
          <a:xfrm>
            <a:off x="6175000" y="316175"/>
            <a:ext cx="1160400" cy="830400"/>
          </a:xfrm>
          <a:prstGeom prst="wedgeRectCallout">
            <a:avLst>
              <a:gd fmla="val -272152" name="adj1"/>
              <a:gd fmla="val 393904" name="adj2"/>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Fully Integrated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