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67" r:id="rId6"/>
    <p:sldId id="258" r:id="rId7"/>
    <p:sldId id="265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1" name="Adam Oest" id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2" autoAdjust="0"/>
    <p:restoredTop sz="89827" autoAdjust="0"/>
  </p:normalViewPr>
  <p:slideViewPr>
    <p:cSldViewPr snapToGrid="0" snapToObjects="1">
      <p:cViewPr varScale="1">
        <p:scale>
          <a:sx n="111" d="100"/>
          <a:sy n="111" d="100"/>
        </p:scale>
        <p:origin x="702" y="54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slide" Target="slides/slide7.xml" Id="rId8"></Relationship><Relationship Type="http://schemas.openxmlformats.org/officeDocument/2006/relationships/presProps" Target="presProps.xml" Id="rId13"></Relationship><Relationship Type="http://schemas.openxmlformats.org/officeDocument/2006/relationships/slide" Target="slides/slide2.xml" Id="rId3"></Relationship><Relationship Type="http://schemas.openxmlformats.org/officeDocument/2006/relationships/slide" Target="slides/slide6.xml" Id="rId7"></Relationship><Relationship Type="http://schemas.openxmlformats.org/officeDocument/2006/relationships/handoutMaster" Target="handoutMasters/handoutMaster1.xml" Id="rId12"></Relationship><Relationship Type="http://schemas.openxmlformats.org/officeDocument/2006/relationships/slide" Target="slides/slide1.xml" Id="rId2"></Relationship><Relationship Type="http://schemas.openxmlformats.org/officeDocument/2006/relationships/tableStyles" Target="tableStyles.xml" Id="rId16"></Relationship><Relationship Type="http://schemas.openxmlformats.org/officeDocument/2006/relationships/slideMaster" Target="slideMasters/slideMaster1.xml" Id="rId1"></Relationship><Relationship Type="http://schemas.openxmlformats.org/officeDocument/2006/relationships/slide" Target="slides/slide5.xml" Id="rId6"></Relationship><Relationship Type="http://schemas.openxmlformats.org/officeDocument/2006/relationships/notesMaster" Target="notesMasters/notesMaster1.xml" Id="rId11"></Relationship><Relationship Type="http://schemas.openxmlformats.org/officeDocument/2006/relationships/slide" Target="slides/slide4.xml" Id="rId5"></Relationship><Relationship Type="http://schemas.openxmlformats.org/officeDocument/2006/relationships/theme" Target="theme/theme1.xml" Id="rId15"></Relationship><Relationship Type="http://schemas.openxmlformats.org/officeDocument/2006/relationships/slide" Target="slides/slide9.xml" Id="rId10"></Relationship><Relationship Type="http://schemas.openxmlformats.org/officeDocument/2006/relationships/slide" Target="slides/slide3.xml" Id="rId4"></Relationship><Relationship Type="http://schemas.openxmlformats.org/officeDocument/2006/relationships/slide" Target="slides/slide8.xml" Id="rId9"></Relationship><Relationship Type="http://schemas.openxmlformats.org/officeDocument/2006/relationships/viewProps" Target="viewProps.xml" Id="rId14"></Relationship><Relationship Target="commentAuthors.xml" Type="http://schemas.openxmlformats.org/officeDocument/2006/relationships/commentAuthors" Id="rId17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dt="2018-04-12T03:07:29.949" authorId="0" idx="2">
    <p:pos x="3074" y="2326"/>
    <p:text>Actually, this should be swpag_client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57200" y="6373815"/>
            <a:ext cx="389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Yeganeh </a:t>
            </a:r>
            <a:r>
              <a:rPr lang="fr-FR" dirty="0" err="1"/>
              <a:t>Safaei</a:t>
            </a:r>
            <a:r>
              <a:rPr lang="fr-FR" dirty="0"/>
              <a:t>, </a:t>
            </a:r>
            <a:r>
              <a:rPr lang="en-US" dirty="0"/>
              <a:t>Software Security</a:t>
            </a:r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Type="http://schemas.openxmlformats.org/officeDocument/2006/relationships/hyperlink" Target="http://18.219.145.160/" Id="rId3" TargetMode="External"></Relationship><Relationship Type="http://schemas.openxmlformats.org/officeDocument/2006/relationships/hyperlink" Target="https://drive.google.com/open?id=1YblIoE9QdsfI1fQ5qPkEhb-ve90Ggdna" Id="rId2" TargetMode="External"></Relationship><Relationship Type="http://schemas.openxmlformats.org/officeDocument/2006/relationships/slideLayout" Target="../slideLayouts/slideLayout2.xml" Id="rId1"></Relationship><Relationship Type="http://schemas.openxmlformats.org/officeDocument/2006/relationships/hyperlink" Target="http://18.220.243.209/#/scores" Id="rId4" TargetMode="External"></Relationship><Relationship Target="../comments/comment1.xml" Type="http://schemas.openxmlformats.org/officeDocument/2006/relationships/comments" Id="rId5"></Relationship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CTF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 lnSpcReduction="10000"/>
          </a:bodyPr>
          <a:lstStyle/>
          <a:p>
            <a:r>
              <a:rPr lang="en-US" sz="2200" noProof="0" dirty="0"/>
              <a:t>CSE 545 </a:t>
            </a:r>
            <a:r>
              <a:rPr lang="en-US" sz="2200" dirty="0"/>
              <a:t>– Software Security</a:t>
            </a:r>
          </a:p>
          <a:p>
            <a:r>
              <a:rPr lang="en-US" sz="2200" dirty="0"/>
              <a:t>Spring 2018</a:t>
            </a:r>
          </a:p>
          <a:p>
            <a:endParaRPr lang="en-US" sz="2200" noProof="0" dirty="0"/>
          </a:p>
          <a:p>
            <a:r>
              <a:rPr lang="en-US" sz="2200" noProof="0" dirty="0"/>
              <a:t>Adam </a:t>
            </a:r>
            <a:r>
              <a:rPr lang="en-US" sz="2200" noProof="0" dirty="0" err="1"/>
              <a:t>Oest</a:t>
            </a:r>
            <a:r>
              <a:rPr lang="en-US" sz="2200" noProof="0" dirty="0"/>
              <a:t> &amp; </a:t>
            </a:r>
            <a:r>
              <a:rPr lang="en-US" sz="2200" dirty="0" err="1"/>
              <a:t>Yeganeh</a:t>
            </a:r>
            <a:r>
              <a:rPr lang="en-US" sz="2200" dirty="0"/>
              <a:t> </a:t>
            </a:r>
            <a:r>
              <a:rPr lang="en-US" sz="2200" dirty="0" err="1"/>
              <a:t>Safaei</a:t>
            </a:r>
            <a:endParaRPr lang="en-US" sz="2200" dirty="0"/>
          </a:p>
          <a:p>
            <a:r>
              <a:rPr lang="en-US" sz="2400" i="1" dirty="0"/>
              <a:t>Arizona State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CTF is an attack-defense hacking competition.</a:t>
            </a:r>
          </a:p>
          <a:p>
            <a:r>
              <a:rPr lang="en-US" dirty="0"/>
              <a:t>Each team is competing against all the other teams.</a:t>
            </a:r>
          </a:p>
          <a:p>
            <a:r>
              <a:rPr lang="en-US" dirty="0"/>
              <a:t>All teams have the same virtual machine with a set of vulnerable services.</a:t>
            </a:r>
          </a:p>
          <a:p>
            <a:r>
              <a:rPr lang="en-US" dirty="0"/>
              <a:t>Each team is responsible for keeping their services running at all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5252" y="1879100"/>
            <a:ext cx="3836121" cy="136576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0015" y="3382607"/>
            <a:ext cx="3831358" cy="15452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790078" y="4078596"/>
            <a:ext cx="824834" cy="3980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Scriptbot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Gamebot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2788" y="4079271"/>
            <a:ext cx="851535" cy="3980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07920" y="4078596"/>
            <a:ext cx="851535" cy="3980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0242" y="2736287"/>
            <a:ext cx="9541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 VM</a:t>
            </a:r>
            <a:endParaRPr 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cxnSpLocks/>
            <a:stCxn id="20" idx="2"/>
            <a:endCxn id="18" idx="1"/>
          </p:cNvCxnSpPr>
          <p:nvPr/>
        </p:nvCxnSpPr>
        <p:spPr>
          <a:xfrm>
            <a:off x="3518271" y="2467782"/>
            <a:ext cx="634463" cy="24289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9" idx="2"/>
            <a:endCxn id="18" idx="3"/>
          </p:cNvCxnSpPr>
          <p:nvPr/>
        </p:nvCxnSpPr>
        <p:spPr>
          <a:xfrm flipH="1">
            <a:off x="4859602" y="2483221"/>
            <a:ext cx="651548" cy="22745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734" y="2579863"/>
            <a:ext cx="706868" cy="26162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9" name="Rectangle 18"/>
          <p:cNvSpPr/>
          <p:nvPr/>
        </p:nvSpPr>
        <p:spPr>
          <a:xfrm>
            <a:off x="5194304" y="2233674"/>
            <a:ext cx="633691" cy="2495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Vuln</a:t>
            </a:r>
            <a:r>
              <a:rPr lang="en-US" sz="1200" dirty="0"/>
              <a:t> VM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1425" y="2218235"/>
            <a:ext cx="633691" cy="2495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Vuln</a:t>
            </a:r>
            <a:r>
              <a:rPr lang="en-US" sz="1200" dirty="0"/>
              <a:t> VM</a:t>
            </a:r>
            <a:endParaRPr lang="en-US" dirty="0"/>
          </a:p>
        </p:txBody>
      </p:sp>
      <p:cxnSp>
        <p:nvCxnSpPr>
          <p:cNvPr id="23" name="Straight Arrow Connector 22"/>
          <p:cNvCxnSpPr>
            <a:cxnSpLocks/>
            <a:stCxn id="32" idx="1"/>
          </p:cNvCxnSpPr>
          <p:nvPr/>
        </p:nvCxnSpPr>
        <p:spPr>
          <a:xfrm flipH="1" flipV="1">
            <a:off x="4505937" y="2848695"/>
            <a:ext cx="13536" cy="831870"/>
          </a:xfrm>
          <a:prstGeom prst="straightConnector1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90741" y="2234355"/>
            <a:ext cx="633691" cy="2495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Vuln</a:t>
            </a:r>
            <a:r>
              <a:rPr lang="en-US" sz="1200" dirty="0"/>
              <a:t> VM</a:t>
            </a:r>
            <a:endParaRPr lang="en-US" dirty="0"/>
          </a:p>
        </p:txBody>
      </p:sp>
      <p:cxnSp>
        <p:nvCxnSpPr>
          <p:cNvPr id="25" name="Straight Connector 24"/>
          <p:cNvCxnSpPr>
            <a:cxnSpLocks/>
            <a:stCxn id="24" idx="2"/>
            <a:endCxn id="18" idx="0"/>
          </p:cNvCxnSpPr>
          <p:nvPr/>
        </p:nvCxnSpPr>
        <p:spPr>
          <a:xfrm flipH="1">
            <a:off x="4506168" y="2483902"/>
            <a:ext cx="1419" cy="95961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9117" y="1847644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Network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0812" y="37334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4383748" y="2503005"/>
            <a:ext cx="271450" cy="2626570"/>
          </a:xfrm>
          <a:prstGeom prst="leftBrace">
            <a:avLst>
              <a:gd name="adj1" fmla="val 0"/>
              <a:gd name="adj2" fmla="val 50000"/>
            </a:avLst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855" y="3382607"/>
            <a:ext cx="157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Network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23856" y="2122764"/>
            <a:ext cx="3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6944" y="2122764"/>
            <a:ext cx="3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</a:t>
            </a:r>
          </a:p>
        </p:txBody>
      </p:sp>
      <p:cxnSp>
        <p:nvCxnSpPr>
          <p:cNvPr id="95" name="Straight Arrow Connector 94"/>
          <p:cNvCxnSpPr>
            <a:cxnSpLocks/>
          </p:cNvCxnSpPr>
          <p:nvPr/>
        </p:nvCxnSpPr>
        <p:spPr>
          <a:xfrm flipV="1">
            <a:off x="4519242" y="3812384"/>
            <a:ext cx="0" cy="139631"/>
          </a:xfrm>
          <a:prstGeom prst="straightConnector1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54965" y="4529432"/>
            <a:ext cx="116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35.161.233.76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34518" y="4536608"/>
            <a:ext cx="11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34.208.63.112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570614" y="2918428"/>
            <a:ext cx="128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34.223.215.204</a:t>
            </a:r>
          </a:p>
        </p:txBody>
      </p:sp>
    </p:spTree>
    <p:extLst>
      <p:ext uri="{BB962C8B-B14F-4D97-AF65-F5344CB8AC3E}">
        <p14:creationId xmlns:p14="http://schemas.microsoft.com/office/powerpoint/2010/main" val="27988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9" grpId="1" animBg="1"/>
      <p:bldP spid="10" grpId="1" animBg="1"/>
      <p:bldP spid="15" grpId="1"/>
      <p:bldP spid="19" grpId="1" animBg="1"/>
      <p:bldP spid="20" grpId="1" animBg="1"/>
      <p:bldP spid="24" grpId="1" animBg="1"/>
      <p:bldP spid="26" grpId="1"/>
      <p:bldP spid="31" grpId="1"/>
      <p:bldP spid="32" grpId="1" animBg="1"/>
      <p:bldP spid="33" grpId="1"/>
      <p:bldP spid="37" grpId="1"/>
      <p:bldP spid="38" grpId="1"/>
      <p:bldP spid="102" grpId="0"/>
      <p:bldP spid="103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each team is to find the vulnerability in their local copy of the service and patch their service.</a:t>
            </a:r>
          </a:p>
          <a:p>
            <a:r>
              <a:rPr lang="en-US" dirty="0"/>
              <a:t>Exploiting all the other teams’ services to get flags.</a:t>
            </a:r>
          </a:p>
          <a:p>
            <a:r>
              <a:rPr lang="en-US" dirty="0"/>
              <a:t>Submitting the acquired flag to the team interface.</a:t>
            </a:r>
          </a:p>
          <a:p>
            <a:r>
              <a:rPr lang="en-US" dirty="0"/>
              <a:t>Running the exploits for every game tick.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game lasts several hours, but…</a:t>
            </a:r>
          </a:p>
          <a:p>
            <a:r>
              <a:rPr lang="en-US" dirty="0"/>
              <a:t>Every few minutes, a new “tick” generates new flag IDs</a:t>
            </a:r>
          </a:p>
          <a:p>
            <a:r>
              <a:rPr lang="en-US" dirty="0"/>
              <a:t>Score points every tick</a:t>
            </a:r>
          </a:p>
          <a:p>
            <a:pPr lvl="1"/>
            <a:r>
              <a:rPr lang="en-US" dirty="0"/>
              <a:t>Deploy new exploits</a:t>
            </a:r>
          </a:p>
          <a:p>
            <a:pPr lvl="1"/>
            <a:r>
              <a:rPr lang="en-US" dirty="0"/>
              <a:t>Repeat previous exploits and submit flags</a:t>
            </a:r>
          </a:p>
          <a:p>
            <a:pPr lvl="1"/>
            <a:r>
              <a:rPr lang="en-US" dirty="0"/>
              <a:t>Deploy new patches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game tick, each service is associated with a tuple</a:t>
            </a:r>
          </a:p>
          <a:p>
            <a:pPr marL="0" indent="0">
              <a:buNone/>
            </a:pPr>
            <a:r>
              <a:rPr lang="en-US" dirty="0"/>
              <a:t>       (</a:t>
            </a:r>
            <a:r>
              <a:rPr lang="en-US" dirty="0" err="1"/>
              <a:t>flagID</a:t>
            </a:r>
            <a:r>
              <a:rPr lang="en-US" dirty="0"/>
              <a:t> , flag)</a:t>
            </a:r>
          </a:p>
          <a:p>
            <a:r>
              <a:rPr lang="en-US" dirty="0"/>
              <a:t>Flag ID</a:t>
            </a:r>
          </a:p>
          <a:p>
            <a:pPr marL="0" indent="0">
              <a:buNone/>
            </a:pPr>
            <a:r>
              <a:rPr lang="en-US" dirty="0"/>
              <a:t>		1015566378</a:t>
            </a:r>
          </a:p>
          <a:p>
            <a:r>
              <a:rPr lang="en-US" dirty="0"/>
              <a:t>Flag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FLG</a:t>
            </a:r>
            <a:r>
              <a:rPr lang="en-US" dirty="0"/>
              <a:t>798aHS0P2eQJV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sample_py</a:t>
            </a:r>
            <a:r>
              <a:rPr lang="en-US" dirty="0"/>
              <a:t> service exploit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780" y="1600201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80" y="1932039"/>
            <a:ext cx="809905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300" dirty="0"/>
              <a:t>Connect to your VM using SSH</a:t>
            </a:r>
          </a:p>
          <a:p>
            <a:r>
              <a:rPr lang="en-US" sz="6300" dirty="0"/>
              <a:t>Find your team token (this was e-mailed out) (a.k.a. flag token)</a:t>
            </a:r>
          </a:p>
          <a:p>
            <a:r>
              <a:rPr lang="en-US" sz="6300" dirty="0"/>
              <a:t>Download API &amp; run demo code (add your token first)</a:t>
            </a:r>
            <a:br>
              <a:rPr lang="en-US" sz="6300" dirty="0"/>
            </a:br>
            <a:r>
              <a:rPr lang="en-US" sz="6300" dirty="0">
                <a:hlinkClick r:id="rId2"/>
              </a:rPr>
              <a:t>https://drive.google.com/open?id=1YblIoE9QdsfI1fQ5qPkEhb-ve90Ggdna</a:t>
            </a:r>
            <a:endParaRPr lang="en-US" sz="6300" dirty="0"/>
          </a:p>
          <a:p>
            <a:pPr lvl="1"/>
            <a:r>
              <a:rPr lang="en-US" sz="5900" dirty="0"/>
              <a:t>Or do it yourself: </a:t>
            </a:r>
            <a:r>
              <a:rPr lang="en-US" sz="5900" i="1" dirty="0"/>
              <a:t>pip install </a:t>
            </a:r>
            <a:r>
              <a:rPr lang="en-US" sz="5900" i="1" dirty="0" err="1"/>
              <a:t>swpag_api</a:t>
            </a:r>
            <a:r>
              <a:rPr lang="en-US" sz="5900" i="1" dirty="0"/>
              <a:t> </a:t>
            </a:r>
            <a:br>
              <a:rPr lang="en-US" sz="5900" dirty="0"/>
            </a:br>
            <a:r>
              <a:rPr lang="en-US" sz="5900" dirty="0"/>
              <a:t>&amp; read comments inside client.py, then use </a:t>
            </a:r>
            <a:r>
              <a:rPr lang="en-US" sz="5900" dirty="0">
                <a:hlinkClick r:id="rId3"/>
              </a:rPr>
              <a:t>http://18.219.145.160/</a:t>
            </a:r>
            <a:endParaRPr lang="en-US" sz="5900" dirty="0"/>
          </a:p>
          <a:p>
            <a:r>
              <a:rPr lang="en-US" sz="6300" dirty="0"/>
              <a:t>Explore the various services</a:t>
            </a:r>
          </a:p>
          <a:p>
            <a:r>
              <a:rPr lang="en-US" sz="6300" dirty="0"/>
              <a:t>Write some exploits and submit flags via the API</a:t>
            </a:r>
          </a:p>
          <a:p>
            <a:r>
              <a:rPr lang="en-US" sz="6300" dirty="0"/>
              <a:t>Scoreboard: </a:t>
            </a:r>
            <a:r>
              <a:rPr lang="en-US" sz="6300" dirty="0">
                <a:hlinkClick r:id="rId4"/>
              </a:rPr>
              <a:t>http://18.220.243.209/#/scores</a:t>
            </a:r>
            <a:endParaRPr lang="en-US" sz="6300" dirty="0"/>
          </a:p>
          <a:p>
            <a:endParaRPr lang="en-US" sz="6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tools to automate the exploits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pwntools</a:t>
            </a:r>
            <a:r>
              <a:rPr lang="en-US" dirty="0"/>
              <a:t>,…</a:t>
            </a:r>
          </a:p>
          <a:p>
            <a:r>
              <a:rPr lang="en-US" dirty="0"/>
              <a:t>Use a monitoring tools to check the incoming/outgoing traffic</a:t>
            </a:r>
          </a:p>
          <a:p>
            <a:pPr lvl="1"/>
            <a:r>
              <a:rPr lang="en-US" dirty="0" err="1"/>
              <a:t>Tcpdump</a:t>
            </a:r>
            <a:r>
              <a:rPr lang="en-US" dirty="0"/>
              <a:t>, </a:t>
            </a:r>
            <a:r>
              <a:rPr lang="en-US" dirty="0" err="1"/>
              <a:t>wireshark</a:t>
            </a:r>
            <a:r>
              <a:rPr lang="en-US" dirty="0"/>
              <a:t>,…</a:t>
            </a:r>
          </a:p>
          <a:p>
            <a:r>
              <a:rPr lang="en-US" dirty="0"/>
              <a:t>Have your scripts and project ready for the final CTF (4/30)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101490</TotalTime>
  <Words>265</Words>
  <Application>Microsoft Office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adam_seclab_theme</vt:lpstr>
      <vt:lpstr>Project CTF</vt:lpstr>
      <vt:lpstr>Capture The Flag</vt:lpstr>
      <vt:lpstr>CTF Architecture</vt:lpstr>
      <vt:lpstr>Goal</vt:lpstr>
      <vt:lpstr>Ticks</vt:lpstr>
      <vt:lpstr>Flag</vt:lpstr>
      <vt:lpstr>sample_py service exploit</vt:lpstr>
      <vt:lpstr>Where to begin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Adam</cp:lastModifiedBy>
  <cp:revision>2473</cp:revision>
  <cp:lastPrinted>2011-10-05T20:20:50Z</cp:lastPrinted>
  <dcterms:created xsi:type="dcterms:W3CDTF">2011-09-20T20:28:25Z</dcterms:created>
  <dcterms:modified xsi:type="dcterms:W3CDTF">2018-04-11T22:48:06Z</dcterms:modified>
</cp:coreProperties>
</file>