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7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02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3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0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170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1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35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92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3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80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9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9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99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3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8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0D27A6-BEFC-46AB-9711-86422636410E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D4CB71-9DD1-4139-BA00-E750611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4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8FD5-9940-4D74-AA60-FA6B9C36B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MGT 506-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25E58-0E46-4633-8505-2B61B219F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Divya Bhattiprolu</a:t>
            </a:r>
          </a:p>
          <a:p>
            <a:r>
              <a:rPr lang="en-IN" dirty="0"/>
              <a:t>Course Name: Decision Making for Managers</a:t>
            </a:r>
          </a:p>
        </p:txBody>
      </p:sp>
    </p:spTree>
    <p:extLst>
      <p:ext uri="{BB962C8B-B14F-4D97-AF65-F5344CB8AC3E}">
        <p14:creationId xmlns:p14="http://schemas.microsoft.com/office/powerpoint/2010/main" val="171077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1E3A-DA2A-4D59-B0D9-A5640133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Forecast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0171-44CD-4F5E-8B43-FF6B5DA8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table in the previous slides, it is observed that the arrival of the passengers at the South concourse, is more between 4:00 AM to 10:00 AM. </a:t>
            </a:r>
          </a:p>
          <a:p>
            <a:r>
              <a:rPr lang="en-IN" dirty="0"/>
              <a:t>Therefore, more number of checkpoints are necessary during this time.</a:t>
            </a:r>
          </a:p>
        </p:txBody>
      </p:sp>
    </p:spTree>
    <p:extLst>
      <p:ext uri="{BB962C8B-B14F-4D97-AF65-F5344CB8AC3E}">
        <p14:creationId xmlns:p14="http://schemas.microsoft.com/office/powerpoint/2010/main" val="248916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2CE2-424A-4D9F-BAEC-28A978F06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168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5B98-566C-4DCB-A8AB-20EB9A8C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Case Study: Forecasting Airport Passenger Arrivals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7C14-31E9-45D5-A48D-83B1033F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process of ensuring</a:t>
            </a:r>
            <a:r>
              <a:rPr lang="en-US" sz="2400" dirty="0"/>
              <a:t> airline security, airports have faced the problem of long waiting lines and waiting times at security </a:t>
            </a:r>
            <a:r>
              <a:rPr lang="en-IN" sz="2400" dirty="0"/>
              <a:t>gates.</a:t>
            </a:r>
          </a:p>
          <a:p>
            <a:r>
              <a:rPr lang="en-IN" dirty="0"/>
              <a:t>In their efforts to </a:t>
            </a:r>
            <a:r>
              <a:rPr lang="en-US" dirty="0"/>
              <a:t>reduce waiting lines and times, or at least to not have them become longer as airline demand increases, airports have analyzed their existing security systems and sought quantitative </a:t>
            </a:r>
            <a:r>
              <a:rPr lang="en-IN" dirty="0"/>
              <a:t>solutions.</a:t>
            </a:r>
          </a:p>
          <a:p>
            <a:r>
              <a:rPr lang="en-IN" dirty="0"/>
              <a:t>Berry International Airport (BEI), is facing issues with the staffing and security check points.</a:t>
            </a:r>
          </a:p>
          <a:p>
            <a:r>
              <a:rPr lang="en-IN" dirty="0"/>
              <a:t>There are t</a:t>
            </a:r>
            <a:r>
              <a:rPr lang="en-IN" sz="2400" dirty="0"/>
              <a:t>wo main concourses at BEI, North and South, each serving different airlines.</a:t>
            </a:r>
          </a:p>
        </p:txBody>
      </p:sp>
    </p:spTree>
    <p:extLst>
      <p:ext uri="{BB962C8B-B14F-4D97-AF65-F5344CB8AC3E}">
        <p14:creationId xmlns:p14="http://schemas.microsoft.com/office/powerpoint/2010/main" val="17046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FB55-E5F4-4BE6-B307-449B5DE5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D3E16-A6AF-4BF8-9178-CABE4B54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BEI is having problems with the long waiting lines and times specially in the airport’s busiest travel moth of the year July.</a:t>
            </a:r>
          </a:p>
          <a:p>
            <a:r>
              <a:rPr lang="en-IN" dirty="0"/>
              <a:t>The arrival of passengers has increased in the past 3 years. This data has been tracked .</a:t>
            </a:r>
          </a:p>
          <a:p>
            <a:r>
              <a:rPr lang="en-IN" dirty="0"/>
              <a:t>Forecast the airport passenger arrival for the 4</a:t>
            </a:r>
            <a:r>
              <a:rPr lang="en-IN" baseline="30000" dirty="0"/>
              <a:t>th</a:t>
            </a:r>
            <a:r>
              <a:rPr lang="en-IN" dirty="0"/>
              <a:t> year at the South concourse at BEI.</a:t>
            </a:r>
          </a:p>
        </p:txBody>
      </p:sp>
    </p:spTree>
    <p:extLst>
      <p:ext uri="{BB962C8B-B14F-4D97-AF65-F5344CB8AC3E}">
        <p14:creationId xmlns:p14="http://schemas.microsoft.com/office/powerpoint/2010/main" val="209896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B724-154D-4015-A1AA-73BA1B72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94A2-4474-4729-A1E4-216EF48F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Passenger arrival at South concourse in 2-hour segments from 4:00 AM to 10:00 PM.</a:t>
            </a:r>
          </a:p>
          <a:p>
            <a:r>
              <a:rPr lang="en-IN" dirty="0"/>
              <a:t>10 days (selected randomly) for past 3 years.</a:t>
            </a:r>
          </a:p>
          <a:p>
            <a:r>
              <a:rPr lang="en-IN" dirty="0"/>
              <a:t>For the busiest travel month of the year, July.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38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4BB7-172B-4D17-B6DB-1491093C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388534"/>
            <a:ext cx="1477964" cy="440266"/>
          </a:xfrm>
        </p:spPr>
        <p:txBody>
          <a:bodyPr>
            <a:normAutofit fontScale="90000"/>
          </a:bodyPr>
          <a:lstStyle/>
          <a:p>
            <a:r>
              <a:rPr lang="en-IN" dirty="0"/>
              <a:t>Data 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E22EF-478C-492B-8D27-59F31A2F2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2" y="3031065"/>
            <a:ext cx="1192214" cy="44026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Passenger Arrival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5492AB-9704-4384-AF6F-92B13A068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470689"/>
              </p:ext>
            </p:extLst>
          </p:nvPr>
        </p:nvGraphicFramePr>
        <p:xfrm>
          <a:off x="2657475" y="610440"/>
          <a:ext cx="8772524" cy="563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244">
                  <a:extLst>
                    <a:ext uri="{9D8B030D-6E8A-4147-A177-3AD203B41FA5}">
                      <a16:colId xmlns:a16="http://schemas.microsoft.com/office/drawing/2014/main" val="426409000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2853601558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2300809647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3288824477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3201706610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2248789627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104282290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4131150204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3002960006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2271461005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267712245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4-6 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6-8 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8-10 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10-12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12-2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2-4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4-6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6-8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8-10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40736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Year 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289264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189537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45861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748497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277844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268334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664402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112744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642556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959309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Year 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895539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592162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72257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733165"/>
                  </a:ext>
                </a:extLst>
              </a:tr>
              <a:tr h="35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54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8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4BB7-172B-4D17-B6DB-1491093C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388534"/>
            <a:ext cx="1477964" cy="440266"/>
          </a:xfrm>
        </p:spPr>
        <p:txBody>
          <a:bodyPr>
            <a:normAutofit fontScale="90000"/>
          </a:bodyPr>
          <a:lstStyle/>
          <a:p>
            <a:r>
              <a:rPr lang="en-IN" dirty="0"/>
              <a:t>Data 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E22EF-478C-492B-8D27-59F31A2F2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2" y="3031065"/>
            <a:ext cx="1192214" cy="44026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Passenger Arrival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5492AB-9704-4384-AF6F-92B13A068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745808"/>
              </p:ext>
            </p:extLst>
          </p:nvPr>
        </p:nvGraphicFramePr>
        <p:xfrm>
          <a:off x="2657475" y="610441"/>
          <a:ext cx="8772524" cy="5628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244">
                  <a:extLst>
                    <a:ext uri="{9D8B030D-6E8A-4147-A177-3AD203B41FA5}">
                      <a16:colId xmlns:a16="http://schemas.microsoft.com/office/drawing/2014/main" val="426409000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2853601558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2300809647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3288824477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3201706610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2248789627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104282290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4131150204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3002960006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2271461005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2677122458"/>
                    </a:ext>
                  </a:extLst>
                </a:gridCol>
              </a:tblGrid>
              <a:tr h="37139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4-6 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6-8 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8-10 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10-12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12-2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2-4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4-6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6-8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8-10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40736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Year 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289264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189537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45861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748497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277844"/>
                  </a:ext>
                </a:extLst>
              </a:tr>
              <a:tr h="42555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Year 3</a:t>
                      </a:r>
                    </a:p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268334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664402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112744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642556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959309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endParaRPr lang="en-IN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895539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592162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72257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733165"/>
                  </a:ext>
                </a:extLst>
              </a:tr>
              <a:tr h="345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54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90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7B83-CD71-42D8-A189-893D4592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001F-3008-4DDA-BAFE-C53CCD6F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forecast for the next year July can be calculated using the Time Series Analysis method. </a:t>
            </a:r>
          </a:p>
          <a:p>
            <a:r>
              <a:rPr lang="en-IN" dirty="0"/>
              <a:t>This can be done through the Moving Average method of forecasting.</a:t>
            </a:r>
          </a:p>
          <a:p>
            <a:r>
              <a:rPr lang="en-IN" dirty="0"/>
              <a:t>Moving average uses values from the recent past to develop forecasts.</a:t>
            </a:r>
          </a:p>
          <a:p>
            <a:r>
              <a:rPr lang="en-IN" dirty="0"/>
              <a:t>The formula for Moving Average (MA):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C11BD-9FD4-40CC-AE1C-9970613D2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4216400"/>
            <a:ext cx="3776663" cy="181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9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B9C5-1F7E-4C60-AEB1-917C678C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388534"/>
            <a:ext cx="1657350" cy="1371600"/>
          </a:xfrm>
        </p:spPr>
        <p:txBody>
          <a:bodyPr/>
          <a:lstStyle/>
          <a:p>
            <a:r>
              <a:rPr lang="en-IN" dirty="0"/>
              <a:t>Time Series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DA6FA-1A75-4727-AFB3-D76AF129E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031065"/>
            <a:ext cx="1943100" cy="120756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following is the table of the passengers for the month of July calculated through moving average method using Excel.</a:t>
            </a:r>
          </a:p>
          <a:p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9B7FD4C-1E23-48E7-A04D-4E9FB16B4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780924"/>
              </p:ext>
            </p:extLst>
          </p:nvPr>
        </p:nvGraphicFramePr>
        <p:xfrm>
          <a:off x="2695575" y="609600"/>
          <a:ext cx="8743950" cy="5629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2266316403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53288375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797036355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3399888769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1146371262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594574360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358839254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68344027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16026591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592998949"/>
                    </a:ext>
                  </a:extLst>
                </a:gridCol>
              </a:tblGrid>
              <a:tr h="37433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4-6 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6-8 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8-10 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10-12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12-2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2-4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4-6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6-8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8-10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604368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52893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69218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555220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63207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505448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665314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185553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116548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252969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258974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441574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302594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65106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435688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59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24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B9C5-1F7E-4C60-AEB1-917C678C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388534"/>
            <a:ext cx="1657350" cy="1371600"/>
          </a:xfrm>
        </p:spPr>
        <p:txBody>
          <a:bodyPr/>
          <a:lstStyle/>
          <a:p>
            <a:r>
              <a:rPr lang="en-IN" dirty="0"/>
              <a:t>Continued..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DA6FA-1A75-4727-AFB3-D76AF129E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031065"/>
            <a:ext cx="1943100" cy="120756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following is the table of the passengers for the month of July calculated through moving average method using Excel.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9B7FD4C-1E23-48E7-A04D-4E9FB16B4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444635"/>
              </p:ext>
            </p:extLst>
          </p:nvPr>
        </p:nvGraphicFramePr>
        <p:xfrm>
          <a:off x="2695575" y="609600"/>
          <a:ext cx="8743950" cy="5629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2266316403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53288375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797036355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3399888769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1146371262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594574360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358839254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68344027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16026591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592998949"/>
                    </a:ext>
                  </a:extLst>
                </a:gridCol>
              </a:tblGrid>
              <a:tr h="37433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4-6 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6-8 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8-10 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10-12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12-2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2-4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4-6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6-8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8-10 PM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604368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52893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69218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555220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63207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505448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665314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185553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116548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252969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258974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441574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302594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65106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435688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59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604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218</TotalTime>
  <Words>1074</Words>
  <Application>Microsoft Office PowerPoint</Application>
  <PresentationFormat>Widescreen</PresentationFormat>
  <Paragraphs>704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MGT 506- Presentation</vt:lpstr>
      <vt:lpstr>Case Study: Forecasting Airport Passenger Arrivals</vt:lpstr>
      <vt:lpstr>Objective</vt:lpstr>
      <vt:lpstr>Parameters</vt:lpstr>
      <vt:lpstr>Data Table</vt:lpstr>
      <vt:lpstr>Data Table</vt:lpstr>
      <vt:lpstr>Analysis</vt:lpstr>
      <vt:lpstr>Time Series Method</vt:lpstr>
      <vt:lpstr>Continued..</vt:lpstr>
      <vt:lpstr>Forecast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MGT 506 Presentation By Divya Bhattiprolu  Student ID: 1984295</dc:title>
  <dc:creator>Divya Bhattiprolu</dc:creator>
  <cp:lastModifiedBy>Divya Bhattiprolu</cp:lastModifiedBy>
  <cp:revision>17</cp:revision>
  <dcterms:created xsi:type="dcterms:W3CDTF">2020-06-04T17:42:51Z</dcterms:created>
  <dcterms:modified xsi:type="dcterms:W3CDTF">2021-09-13T09:42:39Z</dcterms:modified>
</cp:coreProperties>
</file>