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64" r:id="rId7"/>
    <p:sldId id="266" r:id="rId8"/>
    <p:sldId id="265" r:id="rId9"/>
    <p:sldId id="263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04BD16-C6F3-40F4-85D9-039CDA82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pl-PL" dirty="0">
                <a:latin typeface="Arial Black" panose="020B0A04020102020204" pitchFamily="34" charset="0"/>
              </a:rPr>
              <a:t>SHOT QUALITY SCORE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093BB3-4492-4344-AD6C-3A44E236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 lang="pl-PL" dirty="0">
                <a:latin typeface="Arial Black" panose="020B0A04020102020204" pitchFamily="34" charset="0"/>
              </a:rPr>
              <a:t>Jak skuteczna jest moja metryka?</a:t>
            </a:r>
          </a:p>
        </p:txBody>
      </p:sp>
    </p:spTree>
    <p:extLst>
      <p:ext uri="{BB962C8B-B14F-4D97-AF65-F5344CB8AC3E}">
        <p14:creationId xmlns:p14="http://schemas.microsoft.com/office/powerpoint/2010/main" val="70420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602CBCD-0553-4B70-833D-796B258C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89"/>
            <a:ext cx="5996598" cy="29150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502F7FB-7DDA-40FF-8D69-1BF19546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47530"/>
            <a:ext cx="5996597" cy="29150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B0BDA92-3802-4AF5-89A4-86A53BE2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96" y="123689"/>
            <a:ext cx="5996596" cy="291507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CD2D4BE-BC2F-419F-B9B5-B1AF8EBA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596" y="3147529"/>
            <a:ext cx="5996594" cy="29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D77EDEA3-31E4-4F0C-A90E-AA10AF26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1" y="216052"/>
            <a:ext cx="8126672" cy="3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051FD-6DB3-4BF0-9CA7-C13CD79A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33"/>
            <a:ext cx="10364451" cy="539164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Zakres analizy i źródła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656299F-2C89-45CD-9C98-D8C676509653}"/>
              </a:ext>
            </a:extLst>
          </p:cNvPr>
          <p:cNvSpPr txBox="1"/>
          <p:nvPr/>
        </p:nvSpPr>
        <p:spPr>
          <a:xfrm>
            <a:off x="387490" y="1568741"/>
            <a:ext cx="4125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Zakres danych: 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Piłka nożna, liga hiszpańska – sezony zasadnicze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od 2015/16 do 2019/20 (5 lat)</a:t>
            </a: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Kalkulacja przygotowana dla wszystkich zawodników biorących udział w meczach. 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endParaRPr lang="pl-PL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Arial Black" panose="020B0A04020102020204" pitchFamily="34" charset="0"/>
            </a:endParaRPr>
          </a:p>
          <a:p>
            <a:endParaRPr lang="pl-PL" dirty="0">
              <a:latin typeface="Arial Black" panose="020B0A04020102020204" pitchFamily="34" charset="0"/>
            </a:endParaRPr>
          </a:p>
          <a:p>
            <a:endParaRPr lang="pl-PL" dirty="0">
              <a:latin typeface="Arial Black" panose="020B0A040201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52778B-A1C2-4740-8BA1-229CD39319C9}"/>
              </a:ext>
            </a:extLst>
          </p:cNvPr>
          <p:cNvSpPr txBox="1"/>
          <p:nvPr/>
        </p:nvSpPr>
        <p:spPr>
          <a:xfrm>
            <a:off x="4555222" y="1568741"/>
            <a:ext cx="7470315" cy="303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Źródła danych: 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rgbClr val="0070C0"/>
                </a:solidFill>
                <a:latin typeface="Arial Black" panose="020B0A04020102020204" pitchFamily="34" charset="0"/>
              </a:rPr>
              <a:t>https://github.com/statsbomb/open-data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latin typeface="Arial Black" panose="020B0A04020102020204" pitchFamily="34" charset="0"/>
              </a:rPr>
              <a:t>Inspiracja: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sz="1100" dirty="0">
                <a:solidFill>
                  <a:srgbClr val="0070C0"/>
                </a:solidFill>
                <a:latin typeface="Arial Black" panose="020B0A04020102020204" pitchFamily="34" charset="0"/>
              </a:rPr>
              <a:t>https://towardsdatascience.com/data-driven-evaluation-of-football-players-skills-c1df36d61a4e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latin typeface="Arial Black" panose="020B0A04020102020204" pitchFamily="34" charset="0"/>
              </a:rPr>
              <a:t>Rankingi ligi hiszpańskiej: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rgbClr val="0070C0"/>
                </a:solidFill>
                <a:latin typeface="Arial Black" panose="020B0A04020102020204" pitchFamily="34" charset="0"/>
              </a:rPr>
              <a:t>https://www.whoscored.com/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5D00459-D3A5-4E69-BB37-0B106796C929}"/>
              </a:ext>
            </a:extLst>
          </p:cNvPr>
          <p:cNvSpPr txBox="1"/>
          <p:nvPr/>
        </p:nvSpPr>
        <p:spPr>
          <a:xfrm>
            <a:off x="387490" y="4928100"/>
            <a:ext cx="11717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Przetwarzanie: 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Aplikacja własna (Java). Wizualizacja za pomocą MS Excel </a:t>
            </a:r>
            <a:r>
              <a:rPr lang="pl-PL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 Power Point. 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Kod źródłowy oraz dane dostępne na </a:t>
            </a:r>
            <a:r>
              <a:rPr lang="pl-PL" dirty="0">
                <a:solidFill>
                  <a:srgbClr val="FF0000"/>
                </a:solidFill>
                <a:latin typeface="Arial Black" panose="020B0A04020102020204" pitchFamily="34" charset="0"/>
              </a:rPr>
              <a:t>https://github.com/dbiedka3/</a:t>
            </a:r>
          </a:p>
          <a:p>
            <a:endParaRPr lang="pl-P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58298F08-8661-47C8-8E2B-CF536771A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30676"/>
              </p:ext>
            </p:extLst>
          </p:nvPr>
        </p:nvGraphicFramePr>
        <p:xfrm>
          <a:off x="5693953" y="1095565"/>
          <a:ext cx="5661637" cy="46668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7637">
                  <a:extLst>
                    <a:ext uri="{9D8B030D-6E8A-4147-A177-3AD203B41FA5}">
                      <a16:colId xmlns:a16="http://schemas.microsoft.com/office/drawing/2014/main" val="831684310"/>
                    </a:ext>
                  </a:extLst>
                </a:gridCol>
                <a:gridCol w="2580081">
                  <a:extLst>
                    <a:ext uri="{9D8B030D-6E8A-4147-A177-3AD203B41FA5}">
                      <a16:colId xmlns:a16="http://schemas.microsoft.com/office/drawing/2014/main" val="2703959950"/>
                    </a:ext>
                  </a:extLst>
                </a:gridCol>
                <a:gridCol w="1483919">
                  <a:extLst>
                    <a:ext uri="{9D8B030D-6E8A-4147-A177-3AD203B41FA5}">
                      <a16:colId xmlns:a16="http://schemas.microsoft.com/office/drawing/2014/main" val="65051522"/>
                    </a:ext>
                  </a:extLst>
                </a:gridCol>
              </a:tblGrid>
              <a:tr h="389510"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Arial Black" panose="020B0A04020102020204" pitchFamily="34" charset="0"/>
                        </a:rPr>
                        <a:t>Nazwa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latin typeface="Arial Black" panose="020B0A04020102020204" pitchFamily="34" charset="0"/>
                        </a:rPr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Arial Black" panose="020B0A04020102020204" pitchFamily="34" charset="0"/>
                        </a:rPr>
                        <a:t>Punktacja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Blocked</a:t>
                      </a:r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zablokowany przez obrońcę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Goal</a:t>
                      </a:r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zakończony zdobytą bramką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3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Off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niecelny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3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Uderzenie w słupek lub poprzeczkę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Saved</a:t>
                      </a:r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obroniony przez bramkarza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Wayward</a:t>
                      </a:r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Kiks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Saved</a:t>
                      </a: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 Off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obroniony przez bramkarza poza światłem bramki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Saved</a:t>
                      </a: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 To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Strzał obroniony a następnie odbity od słupka lub poprzeczki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Black" panose="020B0A04020102020204" pitchFamily="34" charset="0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62465"/>
                  </a:ext>
                </a:extLst>
              </a:tr>
            </a:tbl>
          </a:graphicData>
        </a:graphic>
      </p:graphicFrame>
      <p:sp>
        <p:nvSpPr>
          <p:cNvPr id="3" name="Tytuł 1">
            <a:extLst>
              <a:ext uri="{FF2B5EF4-FFF2-40B4-BE49-F238E27FC236}">
                <a16:creationId xmlns:a16="http://schemas.microsoft.com/office/drawing/2014/main" id="{BCCCDDB0-6E6D-444A-8FA0-ED284C31607E}"/>
              </a:ext>
            </a:extLst>
          </p:cNvPr>
          <p:cNvSpPr txBox="1">
            <a:spLocks/>
          </p:cNvSpPr>
          <p:nvPr/>
        </p:nvSpPr>
        <p:spPr>
          <a:xfrm>
            <a:off x="0" y="73233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solidFill>
                  <a:schemeClr val="tx2"/>
                </a:solidFill>
                <a:latin typeface="Arial Black" panose="020B0A04020102020204" pitchFamily="34" charset="0"/>
              </a:rPr>
              <a:t>KoNStrukcja</a:t>
            </a:r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metryki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0E32F5A-E3F4-4491-9328-14C08789CD8E}"/>
              </a:ext>
            </a:extLst>
          </p:cNvPr>
          <p:cNvSpPr txBox="1"/>
          <p:nvPr/>
        </p:nvSpPr>
        <p:spPr>
          <a:xfrm>
            <a:off x="83890" y="822121"/>
            <a:ext cx="50150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Shot</a:t>
            </a:r>
            <a:r>
              <a:rPr lang="pl-PL" sz="16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l-PL" sz="1600" dirty="0" err="1">
                <a:solidFill>
                  <a:srgbClr val="C00000"/>
                </a:solidFill>
                <a:latin typeface="Arial Black" panose="020B0A04020102020204" pitchFamily="34" charset="0"/>
              </a:rPr>
              <a:t>Quality</a:t>
            </a:r>
            <a:r>
              <a:rPr lang="pl-PL" sz="16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l-PL" sz="16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Score</a:t>
            </a:r>
            <a:endParaRPr lang="pl-PL" sz="16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Arial Black" panose="020B0A04020102020204" pitchFamily="34" charset="0"/>
              </a:rPr>
              <a:t>Metryka nakierowana na pomiar jakości strzałów oddawanych przez poszczególnych zawodników.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Arial Black" panose="020B0A04020102020204" pitchFamily="34" charset="0"/>
              </a:rPr>
              <a:t>W zależności od zdarzenia wynikowego (strzelona bramka, obrona przez bramkarza, blok etc.) poszczególnym strzałom przyznawane są punkty.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Arial Black" panose="020B0A04020102020204" pitchFamily="34" charset="0"/>
              </a:rPr>
              <a:t>Liczba punktów ważona jest strukturą zdarzeń związanych ze strzałem dla danego zawodnika i sezonu.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Arial Black" panose="020B0A04020102020204" pitchFamily="34" charset="0"/>
              </a:rPr>
              <a:t>W kalkulacji nie są brane pod uwagę rzuty karne.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Arial Black" panose="020B0A04020102020204" pitchFamily="34" charset="0"/>
              </a:rPr>
              <a:t>Matryca punktacji znajduje się w tabeli obok.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endParaRPr lang="pl-PL" sz="1600" dirty="0">
              <a:latin typeface="Arial Black" panose="020B0A04020102020204" pitchFamily="34" charset="0"/>
            </a:endParaRPr>
          </a:p>
          <a:p>
            <a:endParaRPr lang="pl-PL" sz="1600" dirty="0">
              <a:latin typeface="Arial Black" panose="020B0A04020102020204" pitchFamily="34" charset="0"/>
            </a:endParaRPr>
          </a:p>
          <a:p>
            <a:endParaRPr lang="pl-PL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Arial Black" panose="020B0A04020102020204" pitchFamily="34" charset="0"/>
            </a:endParaRPr>
          </a:p>
          <a:p>
            <a:endParaRPr lang="pl-PL" sz="1600" dirty="0">
              <a:latin typeface="Arial Black" panose="020B0A04020102020204" pitchFamily="34" charset="0"/>
            </a:endParaRPr>
          </a:p>
          <a:p>
            <a:endParaRPr lang="pl-PL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BCCCDDB0-6E6D-444A-8FA0-ED284C31607E}"/>
              </a:ext>
            </a:extLst>
          </p:cNvPr>
          <p:cNvSpPr txBox="1">
            <a:spLocks/>
          </p:cNvSpPr>
          <p:nvPr/>
        </p:nvSpPr>
        <p:spPr>
          <a:xfrm>
            <a:off x="0" y="73233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SHOT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quality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score</a:t>
            </a:r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– przykładowa kalkulacja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1406DBC-7682-433C-9871-B4CB215B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" y="1346863"/>
            <a:ext cx="4547823" cy="380806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0D74302-E687-4256-A672-57036F30E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15" y="841103"/>
            <a:ext cx="4687912" cy="2587897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8D504AD5-E276-4530-B2C9-0CF387A16538}"/>
              </a:ext>
            </a:extLst>
          </p:cNvPr>
          <p:cNvSpPr/>
          <p:nvPr/>
        </p:nvSpPr>
        <p:spPr>
          <a:xfrm>
            <a:off x="7445722" y="1303461"/>
            <a:ext cx="404975" cy="21255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09959E3-6930-46B6-B604-AE3BF577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015" y="3665024"/>
            <a:ext cx="4687912" cy="2587897"/>
          </a:xfrm>
          <a:prstGeom prst="rect">
            <a:avLst/>
          </a:prstGeom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D4050A3B-9B85-47FE-BEE2-5C38B77EC4BC}"/>
              </a:ext>
            </a:extLst>
          </p:cNvPr>
          <p:cNvSpPr/>
          <p:nvPr/>
        </p:nvSpPr>
        <p:spPr>
          <a:xfrm>
            <a:off x="8562856" y="4127382"/>
            <a:ext cx="404975" cy="21255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7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ABAF353B-A881-4443-9A90-9EBFA00C4963}"/>
              </a:ext>
            </a:extLst>
          </p:cNvPr>
          <p:cNvSpPr txBox="1">
            <a:spLocks/>
          </p:cNvSpPr>
          <p:nvPr/>
        </p:nvSpPr>
        <p:spPr>
          <a:xfrm>
            <a:off x="0" y="73233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SHOT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quality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score</a:t>
            </a:r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– Przykładowe RANKINGI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CADBE28-DB44-489D-828A-B43C1D1E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1" y="831272"/>
            <a:ext cx="3116355" cy="5481782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804433BB-B649-45ED-B1E9-863211C6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16" y="2474621"/>
            <a:ext cx="3945603" cy="226941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8DB44E7-26BF-46F7-81BC-80248BA11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016" y="560872"/>
            <a:ext cx="3938393" cy="1939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CFCEB0D-3E61-4F79-B729-70110B58D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016" y="4744529"/>
            <a:ext cx="3975517" cy="193957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3D93AC0C-FD67-414D-BD1F-C8FE84725D34}"/>
              </a:ext>
            </a:extLst>
          </p:cNvPr>
          <p:cNvSpPr txBox="1"/>
          <p:nvPr/>
        </p:nvSpPr>
        <p:spPr>
          <a:xfrm>
            <a:off x="8120542" y="612397"/>
            <a:ext cx="3938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 Black" panose="020B0A04020102020204" pitchFamily="34" charset="0"/>
              </a:rPr>
              <a:t>Wskaźnik słabo koreluje z oficjalnymi rankingami najlepszych graczy. </a:t>
            </a:r>
          </a:p>
          <a:p>
            <a:endParaRPr lang="pl-PL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 Black" panose="020B0A04020102020204" pitchFamily="34" charset="0"/>
              </a:rPr>
              <a:t>sezon 2015/16  - 4 graczy z pierwszej 10-tki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 Black" panose="020B0A04020102020204" pitchFamily="34" charset="0"/>
              </a:rPr>
              <a:t>sezon  2016/17- 3 graczy z pierwszej 10-tki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Arial Black" panose="020B0A04020102020204" pitchFamily="34" charset="0"/>
              </a:rPr>
              <a:t>sezon  2017/18 - 3 graczy z pierwszej 10-tki</a:t>
            </a:r>
          </a:p>
          <a:p>
            <a:endParaRPr lang="pl-PL" sz="1400" dirty="0">
              <a:latin typeface="Arial Black" panose="020B0A04020102020204" pitchFamily="34" charset="0"/>
            </a:endParaRPr>
          </a:p>
          <a:p>
            <a:r>
              <a:rPr lang="pl-PL" sz="1400" dirty="0">
                <a:latin typeface="Arial Black" panose="020B0A04020102020204" pitchFamily="34" charset="0"/>
              </a:rPr>
              <a:t>Wynika to oczywiście z faktu różnego zakresu umiejętności użytego do stworzenia rankingów. Nie jest zaskoczeniem, że rankingi pokrywają się dla graczy z dużą ilością strzelonych bramek.</a:t>
            </a:r>
          </a:p>
        </p:txBody>
      </p:sp>
    </p:spTree>
    <p:extLst>
      <p:ext uri="{BB962C8B-B14F-4D97-AF65-F5344CB8AC3E}">
        <p14:creationId xmlns:p14="http://schemas.microsoft.com/office/powerpoint/2010/main" val="18024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ABAF353B-A881-4443-9A90-9EBFA00C4963}"/>
              </a:ext>
            </a:extLst>
          </p:cNvPr>
          <p:cNvSpPr txBox="1">
            <a:spLocks/>
          </p:cNvSpPr>
          <p:nvPr/>
        </p:nvSpPr>
        <p:spPr>
          <a:xfrm>
            <a:off x="0" y="73233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SHOT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quality</a:t>
            </a:r>
            <a:r>
              <a:rPr lang="pl-PL" sz="2000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score</a:t>
            </a:r>
            <a:r>
              <a:rPr lang="pl-PL" sz="2000" dirty="0">
                <a:solidFill>
                  <a:schemeClr val="tx2"/>
                </a:solidFill>
                <a:latin typeface="Arial Black" panose="020B0A04020102020204" pitchFamily="34" charset="0"/>
              </a:rPr>
              <a:t> – RANKINGI – Jakość danych źródłowych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4CAEAA4-3050-47A6-A2BF-F0652AFB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3" y="1156970"/>
            <a:ext cx="3534268" cy="454405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1C19C2E-24F2-4141-8AC3-CFED9B9CE591}"/>
              </a:ext>
            </a:extLst>
          </p:cNvPr>
          <p:cNvSpPr txBox="1"/>
          <p:nvPr/>
        </p:nvSpPr>
        <p:spPr>
          <a:xfrm>
            <a:off x="193093" y="737762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Sezon</a:t>
            </a:r>
            <a:r>
              <a:rPr lang="pl-PL" dirty="0">
                <a:solidFill>
                  <a:srgbClr val="0070C0"/>
                </a:solidFill>
                <a:latin typeface="Arial Black" panose="020B0A04020102020204" pitchFamily="34" charset="0"/>
              </a:rPr>
              <a:t> 2019/20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E40789A-9AEB-474C-87A0-934DC61F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112" y="1564075"/>
            <a:ext cx="5059680" cy="1844040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51F9A222-2E49-407A-9180-9AA164712B12}"/>
              </a:ext>
            </a:extLst>
          </p:cNvPr>
          <p:cNvSpPr/>
          <p:nvPr/>
        </p:nvSpPr>
        <p:spPr>
          <a:xfrm>
            <a:off x="7997030" y="1515435"/>
            <a:ext cx="611950" cy="202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FB857B3-8A43-424D-B023-3F0EAEF0AFD5}"/>
              </a:ext>
            </a:extLst>
          </p:cNvPr>
          <p:cNvSpPr txBox="1"/>
          <p:nvPr/>
        </p:nvSpPr>
        <p:spPr>
          <a:xfrm>
            <a:off x="4144016" y="3725519"/>
            <a:ext cx="7383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Porównano kluczowy parametr obliczony na podstawie danych źródłowych tj. ilość strzelonych bramek z danymi publikowanymi oficjalnie.</a:t>
            </a:r>
          </a:p>
          <a:p>
            <a:r>
              <a:rPr lang="pl-PL" dirty="0">
                <a:latin typeface="Arial Black" panose="020B0A04020102020204" pitchFamily="34" charset="0"/>
              </a:rPr>
              <a:t>Powyżej wycinek tabeli rankingowej sezonu 2019/20 oraz dane sumaryczne dla obliczenia wskaźnika (gracz – </a:t>
            </a:r>
            <a:r>
              <a:rPr lang="pl-PL" dirty="0" err="1">
                <a:latin typeface="Arial Black" panose="020B0A04020102020204" pitchFamily="34" charset="0"/>
              </a:rPr>
              <a:t>Karim</a:t>
            </a:r>
            <a:r>
              <a:rPr lang="pl-PL" dirty="0">
                <a:latin typeface="Arial Black" panose="020B0A04020102020204" pitchFamily="34" charset="0"/>
              </a:rPr>
              <a:t> </a:t>
            </a:r>
            <a:r>
              <a:rPr lang="pl-PL" dirty="0" err="1">
                <a:latin typeface="Arial Black" panose="020B0A04020102020204" pitchFamily="34" charset="0"/>
              </a:rPr>
              <a:t>Benzema</a:t>
            </a:r>
            <a:r>
              <a:rPr lang="pl-PL" dirty="0">
                <a:latin typeface="Arial Black" panose="020B0A04020102020204" pitchFamily="34" charset="0"/>
              </a:rPr>
              <a:t>). Jak widać liczba oficjalnie strzelonych bramek wynosi 21, natomiast liczba bramek wynikająca z obliczeń wynosi dla tego sezonu 0. </a:t>
            </a:r>
          </a:p>
          <a:p>
            <a:endParaRPr lang="pl-PL" dirty="0">
              <a:latin typeface="Arial Black" panose="020B0A04020102020204" pitchFamily="34" charset="0"/>
            </a:endParaRPr>
          </a:p>
          <a:p>
            <a:r>
              <a:rPr lang="pl-PL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7394BFA-A857-43F3-AE90-6C4B985CB243}"/>
              </a:ext>
            </a:extLst>
          </p:cNvPr>
          <p:cNvSpPr/>
          <p:nvPr/>
        </p:nvSpPr>
        <p:spPr>
          <a:xfrm>
            <a:off x="193093" y="2256817"/>
            <a:ext cx="9078699" cy="279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D09C33C-F06F-4D4D-AAD8-D0BA9448D19B}"/>
              </a:ext>
            </a:extLst>
          </p:cNvPr>
          <p:cNvSpPr/>
          <p:nvPr/>
        </p:nvSpPr>
        <p:spPr>
          <a:xfrm>
            <a:off x="7997030" y="2256817"/>
            <a:ext cx="611950" cy="279520"/>
          </a:xfrm>
          <a:prstGeom prst="rect">
            <a:avLst/>
          </a:prstGeom>
          <a:pattFill prst="pct20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47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4A5095F3-DFBA-4CA5-82BD-AC4C612F5614}"/>
              </a:ext>
            </a:extLst>
          </p:cNvPr>
          <p:cNvSpPr txBox="1">
            <a:spLocks/>
          </p:cNvSpPr>
          <p:nvPr/>
        </p:nvSpPr>
        <p:spPr>
          <a:xfrm>
            <a:off x="0" y="78542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400" dirty="0">
                <a:solidFill>
                  <a:schemeClr val="tx2"/>
                </a:solidFill>
                <a:latin typeface="Arial Black" panose="020B0A04020102020204" pitchFamily="34" charset="0"/>
              </a:rPr>
              <a:t> Na ile dobra jest moja metryka?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5685B6D-4465-448C-9201-8BDC204E964C}"/>
              </a:ext>
            </a:extLst>
          </p:cNvPr>
          <p:cNvSpPr txBox="1"/>
          <p:nvPr/>
        </p:nvSpPr>
        <p:spPr>
          <a:xfrm>
            <a:off x="553673" y="1384183"/>
            <a:ext cx="100858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 Black" panose="020B0A04020102020204" pitchFamily="34" charset="0"/>
              </a:rPr>
              <a:t>dla przedstawionej wyżej analizy, ze względu na wątpliwą jakość danych źródłowych (odkrytą nieco za późno) trudno jest jednoznacznie i obiektywnie stwierdzić, czy przyjęta formuła jest skuteczna, jednakże w opinii autora metryka może być interesującym wskaźnikiem wykorzystywanym dla zawodników występujących w roli napastnika albo ofensywnego pomocnika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 Black" panose="020B0A04020102020204" pitchFamily="34" charset="0"/>
              </a:rPr>
              <a:t>potencjalnym kierunkiem rozwoju mogłoby być powiązanie efektywności strzału z okolicznościami albo sposobem jego oddania (odległość od bramki, stały fragment gry, sytuacja na polu karnym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w sekcji backup przedstawiono wizualizację rozkładu wskaźnika dla wszystkich graczy w danym sezonie, jak również jego porównanie ze średnią dla danego sezonu i gracza.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4A5095F3-DFBA-4CA5-82BD-AC4C612F5614}"/>
              </a:ext>
            </a:extLst>
          </p:cNvPr>
          <p:cNvSpPr txBox="1">
            <a:spLocks/>
          </p:cNvSpPr>
          <p:nvPr/>
        </p:nvSpPr>
        <p:spPr>
          <a:xfrm>
            <a:off x="4891094" y="2889836"/>
            <a:ext cx="10364451" cy="53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32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pl-PL" sz="3200" dirty="0" err="1">
                <a:solidFill>
                  <a:schemeClr val="tx2"/>
                </a:solidFill>
                <a:latin typeface="Arial Black" panose="020B0A04020102020204" pitchFamily="34" charset="0"/>
              </a:rPr>
              <a:t>BAckup</a:t>
            </a:r>
            <a:endParaRPr lang="pl-PL" sz="32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CBD8384-2B10-487B-84BE-C07ADC8C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" y="314543"/>
            <a:ext cx="6077145" cy="21448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CA77F95-4BEA-449F-971C-AF491EB86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" y="2467807"/>
            <a:ext cx="6077145" cy="214824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4035E2A-A453-4A93-9707-1277081CE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" y="4629460"/>
            <a:ext cx="6077145" cy="214824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C562FAB-1A8A-475E-820B-ADFA56838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280752"/>
            <a:ext cx="6077147" cy="21482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7FCB0B2-56AD-4C4A-9594-B003E3EF7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2" y="3429000"/>
            <a:ext cx="6077144" cy="21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8101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{8FB8AF85-11DE-4A8A-81DA-659C6F48CFD7}tf04033925</Template>
  <TotalTime>201</TotalTime>
  <Words>501</Words>
  <Application>Microsoft Office PowerPoint</Application>
  <PresentationFormat>Panoramiczny</PresentationFormat>
  <Paragraphs>94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Tw Cen MT</vt:lpstr>
      <vt:lpstr>Kropla</vt:lpstr>
      <vt:lpstr>SHOT QUALITY SCORE</vt:lpstr>
      <vt:lpstr> Zakres analizy i źródła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Daniel Biedka</dc:creator>
  <cp:lastModifiedBy>Daniel Biedka</cp:lastModifiedBy>
  <cp:revision>22</cp:revision>
  <dcterms:created xsi:type="dcterms:W3CDTF">2021-12-16T15:41:03Z</dcterms:created>
  <dcterms:modified xsi:type="dcterms:W3CDTF">2021-12-16T20:11:05Z</dcterms:modified>
</cp:coreProperties>
</file>