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74" r:id="rId2"/>
    <p:sldId id="948" r:id="rId3"/>
    <p:sldId id="284" r:id="rId4"/>
    <p:sldId id="285" r:id="rId5"/>
    <p:sldId id="281" r:id="rId6"/>
    <p:sldId id="280" r:id="rId7"/>
    <p:sldId id="969" r:id="rId8"/>
    <p:sldId id="283" r:id="rId9"/>
    <p:sldId id="1028" r:id="rId10"/>
    <p:sldId id="985" r:id="rId11"/>
    <p:sldId id="289" r:id="rId12"/>
    <p:sldId id="987" r:id="rId13"/>
    <p:sldId id="1009" r:id="rId14"/>
    <p:sldId id="1022" r:id="rId15"/>
    <p:sldId id="1019" r:id="rId16"/>
    <p:sldId id="1020" r:id="rId17"/>
    <p:sldId id="991" r:id="rId18"/>
    <p:sldId id="1029" r:id="rId19"/>
    <p:sldId id="1031" r:id="rId20"/>
    <p:sldId id="1030" r:id="rId21"/>
    <p:sldId id="1032" r:id="rId22"/>
    <p:sldId id="375" r:id="rId23"/>
    <p:sldId id="1021" r:id="rId24"/>
    <p:sldId id="377" r:id="rId25"/>
    <p:sldId id="380" r:id="rId26"/>
    <p:sldId id="970" r:id="rId27"/>
    <p:sldId id="1027" r:id="rId28"/>
    <p:sldId id="1033" r:id="rId29"/>
    <p:sldId id="1026" r:id="rId30"/>
    <p:sldId id="383" r:id="rId31"/>
    <p:sldId id="942" r:id="rId32"/>
    <p:sldId id="941" r:id="rId33"/>
    <p:sldId id="993" r:id="rId34"/>
    <p:sldId id="996" r:id="rId35"/>
    <p:sldId id="1005" r:id="rId3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059"/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6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4200716"/>
              <a:chOff x="6327188" y="926279"/>
              <a:chExt cx="2570511" cy="42007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02</a:t>
                </a:r>
              </a:p>
              <a:p>
                <a:pPr algn="ctr"/>
                <a:r>
                  <a:rPr lang="en-US" dirty="0"/>
                  <a:t>Arrays and Algorithms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A85D05-8220-027A-8C79-EA7B613E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856668"/>
            <a:ext cx="4066950" cy="18608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70036" y="2528100"/>
            <a:ext cx="2461137" cy="1253613"/>
          </a:xfrm>
          <a:prstGeom prst="wedgeRoundRectCallout">
            <a:avLst>
              <a:gd name="adj1" fmla="val -97379"/>
              <a:gd name="adj2" fmla="val -177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infinite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 as we include more terms?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first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natural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𝒊𝒈𝒎𝒂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𝑺𝒊𝒈𝒎𝒂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Importing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606CC-E4D7-4FBF-AC24-1FA049C0AE8B}"/>
              </a:ext>
            </a:extLst>
          </p:cNvPr>
          <p:cNvSpPr txBox="1"/>
          <p:nvPr/>
        </p:nvSpPr>
        <p:spPr>
          <a:xfrm>
            <a:off x="3016968" y="1378974"/>
            <a:ext cx="31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https://numpy.org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CCCAB-E5DD-CADA-5052-963C7D16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60" y="2119419"/>
            <a:ext cx="7558680" cy="4296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42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DE1939-BA36-AE0E-378F-C3A3BB9C3B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646" y="1621322"/>
            <a:ext cx="5778708" cy="172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E773F1-6C23-CA3C-49A4-6C55006AC5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916" b="32806"/>
          <a:stretch/>
        </p:blipFill>
        <p:spPr>
          <a:xfrm>
            <a:off x="2447144" y="3822492"/>
            <a:ext cx="4249711" cy="884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CD47D-3FA3-61F4-E0C9-96CC74FD5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86" y="4842065"/>
            <a:ext cx="7371428" cy="15142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017102-2E6C-71F4-5DBD-FCA6DE793BE7}"/>
              </a:ext>
            </a:extLst>
          </p:cNvPr>
          <p:cNvCxnSpPr>
            <a:cxnSpLocks/>
          </p:cNvCxnSpPr>
          <p:nvPr/>
        </p:nvCxnSpPr>
        <p:spPr>
          <a:xfrm>
            <a:off x="6762749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073476-5822-5CEB-9DE4-8B4BCF575928}"/>
              </a:ext>
            </a:extLst>
          </p:cNvPr>
          <p:cNvCxnSpPr>
            <a:cxnSpLocks/>
          </p:cNvCxnSpPr>
          <p:nvPr/>
        </p:nvCxnSpPr>
        <p:spPr>
          <a:xfrm rot="5400000">
            <a:off x="6775845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76D96E1-7616-CCB2-CC0D-755E8A199980}"/>
              </a:ext>
            </a:extLst>
          </p:cNvPr>
          <p:cNvSpPr/>
          <p:nvPr/>
        </p:nvSpPr>
        <p:spPr>
          <a:xfrm>
            <a:off x="1682646" y="2570813"/>
            <a:ext cx="5939852" cy="858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FCA167-FD7D-5CE4-F6FE-C1583D8F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7" y="1508335"/>
            <a:ext cx="7020546" cy="5100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845226" y="5122105"/>
            <a:ext cx="2600794" cy="1124263"/>
          </a:xfrm>
          <a:prstGeom prst="wedgeRoundRectCallout">
            <a:avLst>
              <a:gd name="adj1" fmla="val -94150"/>
              <a:gd name="adj2" fmla="val -6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784615" y="257250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043918" y="3180044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931648" y="348096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3278620" y="379888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389043" y="4096840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851374" y="4390474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E919E6-84A2-61CE-DADF-FDAAEBBBD441}"/>
              </a:ext>
            </a:extLst>
          </p:cNvPr>
          <p:cNvGrpSpPr/>
          <p:nvPr/>
        </p:nvGrpSpPr>
        <p:grpSpPr>
          <a:xfrm>
            <a:off x="4278235" y="2538095"/>
            <a:ext cx="4380121" cy="859426"/>
            <a:chOff x="325031" y="3900380"/>
            <a:chExt cx="4380121" cy="8594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6EB4B4-0137-A26A-A257-C836478EC090}"/>
                </a:ext>
              </a:extLst>
            </p:cNvPr>
            <p:cNvSpPr/>
            <p:nvPr/>
          </p:nvSpPr>
          <p:spPr>
            <a:xfrm>
              <a:off x="325031" y="3900380"/>
              <a:ext cx="4380121" cy="859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DAC461-BDD1-8A20-EBD3-FA30255BF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888" y="3976519"/>
              <a:ext cx="4224406" cy="707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D2B9BBD-63D6-6F35-1469-297F425E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7" y="1508335"/>
            <a:ext cx="7064561" cy="5132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8969ED-E80D-B1DC-1C1C-65930E1D3DBA}"/>
              </a:ext>
            </a:extLst>
          </p:cNvPr>
          <p:cNvGrpSpPr/>
          <p:nvPr/>
        </p:nvGrpSpPr>
        <p:grpSpPr>
          <a:xfrm>
            <a:off x="3577698" y="573213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46BC5-60E4-C2BB-062E-F61F20EB2F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93D373-AAFD-D374-24EE-CE3630B5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3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user defined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</a:t>
            </a:r>
            <a:r>
              <a:rPr lang="en-US" sz="2400" dirty="0"/>
              <a:t> and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else</a:t>
            </a:r>
            <a:r>
              <a:rPr lang="en-US" sz="2400" dirty="0"/>
              <a:t> statements for conditional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</a:t>
            </a:r>
            <a:r>
              <a:rPr lang="en-US" sz="2400" i="1" dirty="0"/>
              <a:t>modulus</a:t>
            </a:r>
            <a:r>
              <a:rPr lang="en-US" sz="2400" dirty="0"/>
              <a:t> operator and </a:t>
            </a:r>
            <a:r>
              <a:rPr lang="en-US" sz="2400" b="1" dirty="0">
                <a:solidFill>
                  <a:srgbClr val="0070C0"/>
                </a:solidFill>
              </a:rPr>
              <a:t>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 in other packages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>
                <a:solidFill>
                  <a:srgbClr val="00B050"/>
                </a:solidFill>
              </a:rPr>
              <a:t>Numpy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dirty="0"/>
              <a:t>vectorized</a:t>
            </a:r>
            <a:r>
              <a:rPr lang="en-US" sz="2400" dirty="0"/>
              <a:t> operators to an array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divergence</a:t>
            </a:r>
            <a:r>
              <a:rPr lang="en-US" sz="2400" dirty="0"/>
              <a:t> of the 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Euler's analytic solution to the </a:t>
            </a:r>
            <a:r>
              <a:rPr lang="en-US" sz="2400" b="1" dirty="0">
                <a:solidFill>
                  <a:srgbClr val="7030A0"/>
                </a:solidFill>
              </a:rPr>
              <a:t>Basel Problem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531334" y="4884473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1" animBg="1"/>
      <p:bldP spid="40" grpId="1" animBg="1"/>
      <p:bldP spid="41" grpId="1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0162D-67CB-57C7-40F3-C6A3F673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11" y="1511771"/>
            <a:ext cx="6935379" cy="503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3465986" y="3766117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495368" y="589993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2C7A-52CF-0159-C17B-8E6CA74F5BB5}"/>
              </a:ext>
            </a:extLst>
          </p:cNvPr>
          <p:cNvSpPr/>
          <p:nvPr/>
        </p:nvSpPr>
        <p:spPr>
          <a:xfrm>
            <a:off x="1296087" y="6024049"/>
            <a:ext cx="2138729" cy="121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704E22-850F-857F-A9CD-45F3FEE6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7" y="1702687"/>
            <a:ext cx="5925934" cy="10261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865374" y="2024151"/>
            <a:ext cx="1866623" cy="718958"/>
          </a:xfrm>
          <a:prstGeom prst="wedgeRoundRectCallout">
            <a:avLst>
              <a:gd name="adj1" fmla="val -84400"/>
              <a:gd name="adj2" fmla="val -1638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Basel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02694" y="2383824"/>
            <a:ext cx="2012156" cy="187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probability</a:t>
                </a:r>
                <a:r>
                  <a:rPr lang="en-US" sz="2400" dirty="0"/>
                  <a:t> that </a:t>
                </a:r>
                <a:r>
                  <a:rPr lang="en-US" sz="2400" b="1" dirty="0"/>
                  <a:t>ten thousand</a:t>
                </a:r>
                <a:r>
                  <a:rPr lang="en-US" sz="2400" dirty="0"/>
                  <a:t> pairs of random integers (1 ≤ n &lt; 100,000) are </a:t>
                </a:r>
                <a:r>
                  <a:rPr lang="en-US" sz="2400" u="sng" dirty="0"/>
                  <a:t>coprime</a:t>
                </a:r>
                <a:r>
                  <a:rPr lang="en-US" sz="2400" dirty="0"/>
                  <a:t> (their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GCD == 1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does this experiment estimate to be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odds that two randomly chosen integers will share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no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common factors?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𝐩𝐫𝐨𝐛𝐚𝐛𝐢𝐥𝐢𝐭𝐲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  <a:blipFill>
                <a:blip r:embed="rId3"/>
                <a:stretch>
                  <a:fillRect l="-1005" t="-260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DC94A63-B82F-367B-B732-E9C79E1D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27" y="2237938"/>
            <a:ext cx="4054822" cy="2101404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6245" y="2454721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199664" y="4205549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06589" y="2165146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589" y="2165146"/>
                <a:ext cx="3345543" cy="3121047"/>
              </a:xfrm>
              <a:prstGeom prst="rect">
                <a:avLst/>
              </a:prstGeom>
              <a:blipFill>
                <a:blip r:embed="rId3"/>
                <a:stretch>
                  <a:fillRect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7B647B-77BF-C9F5-71B5-B38615080621}"/>
              </a:ext>
            </a:extLst>
          </p:cNvPr>
          <p:cNvCxnSpPr>
            <a:cxnSpLocks/>
          </p:cNvCxnSpPr>
          <p:nvPr/>
        </p:nvCxnSpPr>
        <p:spPr>
          <a:xfrm flipH="1">
            <a:off x="2352918" y="3012041"/>
            <a:ext cx="584616" cy="290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EE92E-3978-6A29-7E8D-6D30DF6D0AE8}"/>
              </a:ext>
            </a:extLst>
          </p:cNvPr>
          <p:cNvCxnSpPr>
            <a:cxnSpLocks/>
          </p:cNvCxnSpPr>
          <p:nvPr/>
        </p:nvCxnSpPr>
        <p:spPr>
          <a:xfrm flipH="1">
            <a:off x="3321779" y="3012041"/>
            <a:ext cx="584616" cy="290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85CA5-7A91-EFD6-A0E1-4EFE2A2D89CF}"/>
              </a:ext>
            </a:extLst>
          </p:cNvPr>
          <p:cNvCxnSpPr>
            <a:cxnSpLocks/>
          </p:cNvCxnSpPr>
          <p:nvPr/>
        </p:nvCxnSpPr>
        <p:spPr>
          <a:xfrm flipH="1">
            <a:off x="2352918" y="3291487"/>
            <a:ext cx="584616" cy="290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F8EB0-68B9-73B4-4DA9-1D8F1A27B488}"/>
              </a:ext>
            </a:extLst>
          </p:cNvPr>
          <p:cNvCxnSpPr>
            <a:cxnSpLocks/>
          </p:cNvCxnSpPr>
          <p:nvPr/>
        </p:nvCxnSpPr>
        <p:spPr>
          <a:xfrm flipH="1">
            <a:off x="3321779" y="3291487"/>
            <a:ext cx="584616" cy="290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 r="56363"/>
          <a:stretch/>
        </p:blipFill>
        <p:spPr>
          <a:xfrm>
            <a:off x="1566472" y="2013970"/>
            <a:ext cx="1596453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3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/>
          <a:stretch/>
        </p:blipFill>
        <p:spPr>
          <a:xfrm>
            <a:off x="1566472" y="2013970"/>
            <a:ext cx="6011056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7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F38D028-619A-8FF7-40DC-890C9F4F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47" y="1440509"/>
            <a:ext cx="5561626" cy="5241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186253" y="1880024"/>
            <a:ext cx="2600794" cy="1124263"/>
          </a:xfrm>
          <a:prstGeom prst="wedgeRoundRectCallout">
            <a:avLst>
              <a:gd name="adj1" fmla="val -72248"/>
              <a:gd name="adj2" fmla="val -2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034075" y="2065329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583601" y="286181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473944" y="3348965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7177836" y="3964197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222151" y="4467706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6707000" y="4658421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50DB7-D660-4F48-76A9-17380C86AE8A}"/>
              </a:ext>
            </a:extLst>
          </p:cNvPr>
          <p:cNvGrpSpPr/>
          <p:nvPr/>
        </p:nvGrpSpPr>
        <p:grpSpPr>
          <a:xfrm>
            <a:off x="5705206" y="4859523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88ECAF-E1B4-09CC-F13C-59C0996B90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A411690-2F97-98CA-986D-CA290A600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0D4089-B674-AD35-F0AA-32FC8C1DF043}"/>
              </a:ext>
            </a:extLst>
          </p:cNvPr>
          <p:cNvGrpSpPr/>
          <p:nvPr/>
        </p:nvGrpSpPr>
        <p:grpSpPr>
          <a:xfrm>
            <a:off x="7082907" y="5462461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2B1744-8CAB-5553-50D3-46447DB1FF3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3B557C-783D-1940-E891-9D3AF187D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132C7-7FEC-76B2-03CA-E1317F7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82" y="1718484"/>
            <a:ext cx="4447827" cy="9782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3307729" y="2452733"/>
            <a:ext cx="1902445" cy="183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19331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Leonhard Euler</a:t>
            </a:r>
          </a:p>
          <a:p>
            <a:pPr algn="ctr"/>
            <a:r>
              <a:rPr lang="en-US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using the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Execute code blocks (scopes) conditionally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 </a:t>
            </a:r>
            <a:r>
              <a:rPr lang="en-US" sz="2400" dirty="0"/>
              <a:t>and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 else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/>
              <a:t>np.arange()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i="1" dirty="0">
                <a:solidFill>
                  <a:srgbClr val="FF0000"/>
                </a:solidFill>
              </a:rPr>
              <a:t>vectorized</a:t>
            </a:r>
            <a:r>
              <a:rPr lang="en-US" sz="2400" dirty="0"/>
              <a:t> operators to a NumPy array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</a:t>
            </a:r>
            <a:r>
              <a:rPr lang="en-US" sz="2400" u="sng" dirty="0"/>
              <a:t>underscore</a:t>
            </a:r>
            <a:r>
              <a:rPr lang="en-US" sz="2400" dirty="0"/>
              <a:t> character for thousands separator in numeric literals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02-01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065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Write a Python program called </a:t>
            </a:r>
            <a:r>
              <a:rPr lang="en-US" sz="2400" b="1" dirty="0"/>
              <a:t>lcm_gcd.py</a:t>
            </a:r>
            <a:r>
              <a:rPr lang="en-US" sz="2400" dirty="0"/>
              <a:t> to calculate the lowest common multiple (LCM) of two integers</a:t>
            </a:r>
          </a:p>
          <a:p>
            <a:r>
              <a:rPr lang="en-US" sz="2400" dirty="0"/>
              <a:t>You may only use basic arithmetic operators  - no looping constructs, such as a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 loop</a:t>
            </a:r>
          </a:p>
          <a:p>
            <a:r>
              <a:rPr lang="en-US" sz="2400" dirty="0"/>
              <a:t>You may also leverage the Numpy greatest common divisor (GCD) function</a:t>
            </a:r>
          </a:p>
          <a:p>
            <a:r>
              <a:rPr lang="en-US" sz="2400" dirty="0"/>
              <a:t>Calculate and display the LCM of </a:t>
            </a:r>
            <a:r>
              <a:rPr lang="en-US" sz="2400" b="1" dirty="0"/>
              <a:t>447618</a:t>
            </a:r>
            <a:r>
              <a:rPr lang="en-US" sz="2400" dirty="0"/>
              <a:t> and </a:t>
            </a:r>
            <a:r>
              <a:rPr lang="en-US" sz="2400" b="1" dirty="0"/>
              <a:t>2011835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D895F0-4E37-B8DF-47C7-47CE2AEF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14" y="3484750"/>
            <a:ext cx="4568372" cy="24893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/>
              <a:t>double</a:t>
            </a:r>
            <a:r>
              <a:rPr lang="en-US" sz="2400" dirty="0"/>
              <a:t> </a:t>
            </a:r>
            <a:r>
              <a:rPr lang="en-US" sz="2400" b="1" dirty="0"/>
              <a:t>equals</a:t>
            </a:r>
            <a:r>
              <a:rPr lang="en-US" sz="2400" dirty="0"/>
              <a:t>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77915" y="4297100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544994-7140-FF52-2D49-B8086FA0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8" y="1577274"/>
            <a:ext cx="7262734" cy="491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909703" y="1963184"/>
            <a:ext cx="2600794" cy="1124263"/>
          </a:xfrm>
          <a:prstGeom prst="wedgeRoundRectCallout">
            <a:avLst>
              <a:gd name="adj1" fmla="val -84640"/>
              <a:gd name="adj2" fmla="val 5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1831391" y="51545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123696" y="429954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321540" y="4437684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3718433" y="4593184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3039877" y="2713294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3399631" y="2991677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3197381" y="313946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3201732" y="3428798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ADEFA-BEB8-ED55-AA39-4B04F01EED48}"/>
              </a:ext>
            </a:extLst>
          </p:cNvPr>
          <p:cNvGrpSpPr/>
          <p:nvPr/>
        </p:nvGrpSpPr>
        <p:grpSpPr>
          <a:xfrm>
            <a:off x="2645789" y="3709678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ADAEB-AC68-FC61-E1AE-694160391BF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A1877-E9B0-D43D-330B-A7C5AE52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A628D-7DB0-992A-4646-03443731DE49}"/>
              </a:ext>
            </a:extLst>
          </p:cNvPr>
          <p:cNvGrpSpPr/>
          <p:nvPr/>
        </p:nvGrpSpPr>
        <p:grpSpPr>
          <a:xfrm>
            <a:off x="4533721" y="4712113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5BBDC-3A34-FF59-DBAC-8269B50319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111943-2EB9-96CB-20A8-2F605DAF7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5562</TotalTime>
  <Words>1180</Words>
  <Application>Microsoft Office PowerPoint</Application>
  <PresentationFormat>On-screen Show (4:3)</PresentationFormat>
  <Paragraphs>206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02 – Goals</vt:lpstr>
      <vt:lpstr>Perfect Numbers</vt:lpstr>
      <vt:lpstr>Perfect Numbers</vt:lpstr>
      <vt:lpstr>def Statement</vt:lpstr>
      <vt:lpstr>if Statement</vt:lpstr>
      <vt:lpstr>if Statement</vt:lpstr>
      <vt:lpstr>The Modulus (%) Operator</vt:lpstr>
      <vt:lpstr>Edit perfect_numbers.py</vt:lpstr>
      <vt:lpstr>Run perfect_numbers.py</vt:lpstr>
      <vt:lpstr>Perfect Numbers</vt:lpstr>
      <vt:lpstr>The Harmonic Series</vt:lpstr>
      <vt:lpstr>Importing Packages</vt:lpstr>
      <vt:lpstr>Numpy Arrays</vt:lpstr>
      <vt:lpstr>Edit basel_series.py</vt:lpstr>
      <vt:lpstr>Run basel_series.py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 then Run basel_series.py</vt:lpstr>
      <vt:lpstr>Run basel_series.py</vt:lpstr>
      <vt:lpstr>Coprime Probability</vt:lpstr>
      <vt:lpstr>Greatest Common Divisor (GCD)</vt:lpstr>
      <vt:lpstr>Numpy Vectorized Operations</vt:lpstr>
      <vt:lpstr>Numpy Vectorized Operations</vt:lpstr>
      <vt:lpstr>Edit coprime_probability.py</vt:lpstr>
      <vt:lpstr>Run coprime_probability.py</vt:lpstr>
      <vt:lpstr>Python vs Java/C++</vt:lpstr>
      <vt:lpstr>Python vs Java/C++</vt:lpstr>
      <vt:lpstr>The Python Tutorial</vt:lpstr>
      <vt:lpstr>Session 02 – Now You Know…</vt:lpstr>
      <vt:lpstr>Task 02-01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891</cp:revision>
  <cp:lastPrinted>2015-06-01T00:45:11Z</cp:lastPrinted>
  <dcterms:created xsi:type="dcterms:W3CDTF">2014-09-21T17:58:26Z</dcterms:created>
  <dcterms:modified xsi:type="dcterms:W3CDTF">2022-11-07T04:12:12Z</dcterms:modified>
</cp:coreProperties>
</file>