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74" r:id="rId2"/>
    <p:sldId id="948" r:id="rId3"/>
    <p:sldId id="284" r:id="rId4"/>
    <p:sldId id="285" r:id="rId5"/>
    <p:sldId id="281" r:id="rId6"/>
    <p:sldId id="280" r:id="rId7"/>
    <p:sldId id="969" r:id="rId8"/>
    <p:sldId id="283" r:id="rId9"/>
    <p:sldId id="1028" r:id="rId10"/>
    <p:sldId id="985" r:id="rId11"/>
    <p:sldId id="289" r:id="rId12"/>
    <p:sldId id="987" r:id="rId13"/>
    <p:sldId id="1009" r:id="rId14"/>
    <p:sldId id="1022" r:id="rId15"/>
    <p:sldId id="1019" r:id="rId16"/>
    <p:sldId id="1020" r:id="rId17"/>
    <p:sldId id="991" r:id="rId18"/>
    <p:sldId id="375" r:id="rId19"/>
    <p:sldId id="1021" r:id="rId20"/>
    <p:sldId id="377" r:id="rId21"/>
    <p:sldId id="380" r:id="rId22"/>
    <p:sldId id="970" r:id="rId23"/>
    <p:sldId id="1027" r:id="rId24"/>
    <p:sldId id="1026" r:id="rId25"/>
    <p:sldId id="383" r:id="rId26"/>
    <p:sldId id="942" r:id="rId27"/>
    <p:sldId id="941" r:id="rId28"/>
    <p:sldId id="993" r:id="rId29"/>
    <p:sldId id="996" r:id="rId30"/>
    <p:sldId id="1005" r:id="rId3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059"/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6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4200716"/>
              <a:chOff x="6327188" y="926279"/>
              <a:chExt cx="2570511" cy="42007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02</a:t>
                </a:r>
              </a:p>
              <a:p>
                <a:pPr algn="ctr"/>
                <a:r>
                  <a:rPr lang="en-US" dirty="0"/>
                  <a:t>Arrays and Algorithms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A85D05-8220-027A-8C79-EA7B613E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856668"/>
            <a:ext cx="4066950" cy="18608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70036" y="2528100"/>
            <a:ext cx="2461137" cy="1253613"/>
          </a:xfrm>
          <a:prstGeom prst="wedgeRoundRectCallout">
            <a:avLst>
              <a:gd name="adj1" fmla="val -97379"/>
              <a:gd name="adj2" fmla="val -177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up to the first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infinite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Importing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606CC-E4D7-4FBF-AC24-1FA049C0AE8B}"/>
              </a:ext>
            </a:extLst>
          </p:cNvPr>
          <p:cNvSpPr txBox="1"/>
          <p:nvPr/>
        </p:nvSpPr>
        <p:spPr>
          <a:xfrm>
            <a:off x="3016968" y="1378974"/>
            <a:ext cx="31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https://numpy.org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CCCAB-E5DD-CADA-5052-963C7D166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60" y="2119419"/>
            <a:ext cx="7558680" cy="4296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42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DE1939-BA36-AE0E-378F-C3A3BB9C3B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646" y="1621322"/>
            <a:ext cx="5778708" cy="172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E773F1-6C23-CA3C-49A4-6C55006AC5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916" b="32806"/>
          <a:stretch/>
        </p:blipFill>
        <p:spPr>
          <a:xfrm>
            <a:off x="2447144" y="3822492"/>
            <a:ext cx="4249711" cy="884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CD47D-3FA3-61F4-E0C9-96CC74FD5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86" y="4842065"/>
            <a:ext cx="7371428" cy="15142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017102-2E6C-71F4-5DBD-FCA6DE793BE7}"/>
              </a:ext>
            </a:extLst>
          </p:cNvPr>
          <p:cNvCxnSpPr>
            <a:cxnSpLocks/>
          </p:cNvCxnSpPr>
          <p:nvPr/>
        </p:nvCxnSpPr>
        <p:spPr>
          <a:xfrm>
            <a:off x="6762749" y="2721380"/>
            <a:ext cx="457200" cy="48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073476-5822-5CEB-9DE4-8B4BCF575928}"/>
              </a:ext>
            </a:extLst>
          </p:cNvPr>
          <p:cNvCxnSpPr>
            <a:cxnSpLocks/>
          </p:cNvCxnSpPr>
          <p:nvPr/>
        </p:nvCxnSpPr>
        <p:spPr>
          <a:xfrm rot="5400000">
            <a:off x="6775845" y="2721380"/>
            <a:ext cx="457200" cy="48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76D96E1-7616-CCB2-CC0D-755E8A199980}"/>
              </a:ext>
            </a:extLst>
          </p:cNvPr>
          <p:cNvSpPr/>
          <p:nvPr/>
        </p:nvSpPr>
        <p:spPr>
          <a:xfrm>
            <a:off x="1682646" y="2570813"/>
            <a:ext cx="5939852" cy="858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7FC7D-7F4B-7C91-28BE-635026CF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8" y="1577273"/>
            <a:ext cx="7262734" cy="4915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5942226" y="4429593"/>
            <a:ext cx="2600794" cy="1124263"/>
          </a:xfrm>
          <a:prstGeom prst="wedgeRoundRectCallout">
            <a:avLst>
              <a:gd name="adj1" fmla="val -81470"/>
              <a:gd name="adj2" fmla="val -40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611555" y="257722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634041" y="286048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166185" y="3143746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2791439" y="3443990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770619" y="3732525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309069" y="3990843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833362-F538-E449-6989-19E20CBB1BA8}"/>
              </a:ext>
            </a:extLst>
          </p:cNvPr>
          <p:cNvGrpSpPr/>
          <p:nvPr/>
        </p:nvGrpSpPr>
        <p:grpSpPr>
          <a:xfrm>
            <a:off x="3997903" y="1874450"/>
            <a:ext cx="4809861" cy="937439"/>
            <a:chOff x="3997903" y="1874450"/>
            <a:chExt cx="4809861" cy="9374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53D4A6-8BAA-7C34-7AF5-B95CC99FFAC3}"/>
                </a:ext>
              </a:extLst>
            </p:cNvPr>
            <p:cNvSpPr/>
            <p:nvPr/>
          </p:nvSpPr>
          <p:spPr>
            <a:xfrm>
              <a:off x="3997903" y="1874450"/>
              <a:ext cx="4809861" cy="937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EBF8558-56FC-AF67-BF48-C87BCCD7E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9124" y="1957537"/>
              <a:ext cx="4607419" cy="771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3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0C17E8C-7338-667A-459E-82EC7BC5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8" y="1580974"/>
            <a:ext cx="7262735" cy="4915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8969ED-E80D-B1DC-1C1C-65930E1D3DBA}"/>
              </a:ext>
            </a:extLst>
          </p:cNvPr>
          <p:cNvGrpSpPr/>
          <p:nvPr/>
        </p:nvGrpSpPr>
        <p:grpSpPr>
          <a:xfrm>
            <a:off x="4162313" y="5612217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46BC5-60E4-C2BB-062E-F61F20EB2F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B93D373-AAFD-D374-24EE-CE3630B5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83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F3F63-A95A-5325-416D-9B9C043C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2148190" y="1468581"/>
            <a:ext cx="4847619" cy="236296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74" y="4170079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182947" y="5176597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395558" y="469385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314874" y="4679207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699155" y="4664886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5044463" y="4654965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327204" y="5193565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509495" y="5630792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272095" y="5203487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835286" y="5630791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162418" y="5171443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547308" y="5603178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627530" y="4069905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EC211-A974-330A-F5B8-D0CB74A81857}"/>
              </a:ext>
            </a:extLst>
          </p:cNvPr>
          <p:cNvSpPr txBox="1"/>
          <p:nvPr/>
        </p:nvSpPr>
        <p:spPr>
          <a:xfrm>
            <a:off x="2689285" y="6287617"/>
            <a:ext cx="3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Nicole Oresme (c. </a:t>
            </a:r>
            <a:r>
              <a:rPr lang="en-US" b="1" dirty="0"/>
              <a:t>1360</a:t>
            </a:r>
            <a:r>
              <a:rPr lang="en-US" dirty="0"/>
              <a:t>)</a:t>
            </a:r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6995809" y="3968755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0" grpId="0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25F16B-8533-9583-69B2-FBEFC20D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8" y="1577273"/>
            <a:ext cx="7262173" cy="4915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then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971316" y="3430148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3298079" y="567863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52C7A-52CF-0159-C17B-8E6CA74F5BB5}"/>
              </a:ext>
            </a:extLst>
          </p:cNvPr>
          <p:cNvSpPr/>
          <p:nvPr/>
        </p:nvSpPr>
        <p:spPr>
          <a:xfrm>
            <a:off x="1102414" y="5805489"/>
            <a:ext cx="2157517" cy="121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02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user defined functions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if</a:t>
            </a:r>
            <a:r>
              <a:rPr lang="en-US" sz="2400" dirty="0"/>
              <a:t> and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else</a:t>
            </a:r>
            <a:r>
              <a:rPr lang="en-US" sz="2400" dirty="0"/>
              <a:t> statements for conditional code execution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</a:t>
            </a:r>
            <a:r>
              <a:rPr lang="en-US" sz="2400" i="1" dirty="0"/>
              <a:t>modulus</a:t>
            </a:r>
            <a:r>
              <a:rPr lang="en-US" sz="2400" dirty="0"/>
              <a:t> operator and </a:t>
            </a:r>
            <a:r>
              <a:rPr lang="en-US" sz="2400" b="1" dirty="0">
                <a:solidFill>
                  <a:srgbClr val="0070C0"/>
                </a:solidFill>
              </a:rPr>
              <a:t>perfect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 in other packages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array of numbers using </a:t>
            </a:r>
            <a:r>
              <a:rPr lang="en-US" sz="2400" b="1" dirty="0">
                <a:solidFill>
                  <a:srgbClr val="00B050"/>
                </a:solidFill>
              </a:rPr>
              <a:t>Numpy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</a:t>
            </a:r>
            <a:r>
              <a:rPr lang="en-US" sz="2400" b="1" dirty="0"/>
              <a:t>vectorized</a:t>
            </a:r>
            <a:r>
              <a:rPr lang="en-US" sz="2400" dirty="0"/>
              <a:t> operators to an array of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FF0000"/>
                </a:solidFill>
              </a:rPr>
              <a:t>divergence</a:t>
            </a:r>
            <a:r>
              <a:rPr lang="en-US" sz="2400" dirty="0"/>
              <a:t> of the 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Euler's analytic solution to the </a:t>
            </a:r>
            <a:r>
              <a:rPr lang="en-US" sz="2400" b="1" dirty="0">
                <a:solidFill>
                  <a:srgbClr val="7030A0"/>
                </a:solidFill>
              </a:rPr>
              <a:t>Basel Problem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arrays of </a:t>
            </a:r>
            <a:r>
              <a:rPr lang="en-US" sz="2400" b="1" dirty="0">
                <a:solidFill>
                  <a:srgbClr val="0070C0"/>
                </a:solidFill>
              </a:rPr>
              <a:t>pseudo-random numbers </a:t>
            </a:r>
            <a:r>
              <a:rPr lang="en-US" sz="2400" dirty="0"/>
              <a:t>using a </a:t>
            </a:r>
            <a:r>
              <a:rPr lang="en-US" sz="2400" b="1" dirty="0">
                <a:solidFill>
                  <a:srgbClr val="00B050"/>
                </a:solidFill>
              </a:rPr>
              <a:t>seed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A431C4-5945-E0DD-4BFF-E715D575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8" y="1710192"/>
            <a:ext cx="5151207" cy="9231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457950" y="2009865"/>
            <a:ext cx="1866623" cy="718958"/>
          </a:xfrm>
          <a:prstGeom prst="wedgeRoundRectCallout">
            <a:avLst>
              <a:gd name="adj1" fmla="val -100862"/>
              <a:gd name="adj2" fmla="val -143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Basel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181" y="4004686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69256" y="2369344"/>
            <a:ext cx="1812207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average number of times (the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probability</a:t>
                </a:r>
                <a:r>
                  <a:rPr lang="en-US" sz="2400" dirty="0"/>
                  <a:t>) a </a:t>
                </a:r>
                <a:r>
                  <a:rPr lang="en-US" sz="2400" b="1" dirty="0"/>
                  <a:t>ten thousand</a:t>
                </a:r>
                <a:r>
                  <a:rPr lang="en-US" sz="2400" dirty="0"/>
                  <a:t> pairs of random integers (1 ≤ n &lt; 100,000) are coprime (their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GCD == 1</a:t>
                </a:r>
                <a:r>
                  <a:rPr lang="en-US" sz="24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does this experiment estimate to be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odds that two randomly chosen integers will share no common factors?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𝒑𝒓𝒐𝒃𝒂𝒃𝒊𝒍𝒊𝒕𝒚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3276147"/>
              </a:xfrm>
              <a:blipFill>
                <a:blip r:embed="rId3"/>
                <a:stretch>
                  <a:fillRect l="-1005" t="-2602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Numpy Vectorized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756A6-0F5C-A849-A5B8-6A444264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54"/>
          <a:stretch/>
        </p:blipFill>
        <p:spPr>
          <a:xfrm>
            <a:off x="1566472" y="2013970"/>
            <a:ext cx="6011056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43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F9CF70-4720-2793-7384-BA617D49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9" y="1576894"/>
            <a:ext cx="7262733" cy="4915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5914556" y="1920889"/>
            <a:ext cx="2600794" cy="1124263"/>
          </a:xfrm>
          <a:prstGeom prst="wedgeRoundRectCallout">
            <a:avLst>
              <a:gd name="adj1" fmla="val -93862"/>
              <a:gd name="adj2" fmla="val 65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611555" y="257722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714457" y="2860486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2639851" y="3193623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4603916" y="365651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2432152" y="4004904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232432" y="4146045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50DB7-D660-4F48-76A9-17380C86AE8A}"/>
              </a:ext>
            </a:extLst>
          </p:cNvPr>
          <p:cNvGrpSpPr/>
          <p:nvPr/>
        </p:nvGrpSpPr>
        <p:grpSpPr>
          <a:xfrm>
            <a:off x="3546628" y="4282402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88ECAF-E1B4-09CC-F13C-59C0996B906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A411690-2F97-98CA-986D-CA290A600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0D4089-B674-AD35-F0AA-32FC8C1DF043}"/>
              </a:ext>
            </a:extLst>
          </p:cNvPr>
          <p:cNvGrpSpPr/>
          <p:nvPr/>
        </p:nvGrpSpPr>
        <p:grpSpPr>
          <a:xfrm>
            <a:off x="4539776" y="4645260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2B1744-8CAB-5553-50D3-46447DB1FF3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3B557C-783D-1940-E891-9D3AF187D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132C7-7FEC-76B2-03CA-E1317F7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82" y="1718484"/>
            <a:ext cx="4447827" cy="9782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3307729" y="2452733"/>
            <a:ext cx="1902445" cy="183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19331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Leonhard Euler</a:t>
            </a:r>
          </a:p>
          <a:p>
            <a:pPr algn="ctr"/>
            <a:r>
              <a:rPr lang="en-US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02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using the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Execute code blocks (scopes) conditionally using 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if </a:t>
            </a:r>
            <a:r>
              <a:rPr lang="en-US" sz="2400" dirty="0"/>
              <a:t>and</a:t>
            </a:r>
            <a:r>
              <a:rPr lang="en-US" sz="2400" dirty="0">
                <a:ln>
                  <a:solidFill>
                    <a:srgbClr val="B21059"/>
                  </a:solidFill>
                </a:ln>
                <a:solidFill>
                  <a:srgbClr val="B21059"/>
                </a:solidFill>
              </a:rPr>
              <a:t> else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array of numbers using </a:t>
            </a:r>
            <a:r>
              <a:rPr lang="en-US" sz="2400" b="1" dirty="0"/>
              <a:t>np.arange()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vectorized operators to a NumPy array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arrays of </a:t>
            </a:r>
            <a:r>
              <a:rPr lang="en-US" sz="2400" b="1" dirty="0">
                <a:solidFill>
                  <a:srgbClr val="0070C0"/>
                </a:solidFill>
              </a:rPr>
              <a:t>pseudo-random numbers </a:t>
            </a:r>
            <a:r>
              <a:rPr lang="en-US" sz="2400" dirty="0"/>
              <a:t>using a </a:t>
            </a:r>
            <a:r>
              <a:rPr lang="en-US" sz="2400" b="1" dirty="0">
                <a:solidFill>
                  <a:srgbClr val="00B050"/>
                </a:solidFill>
              </a:rPr>
              <a:t>seed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</a:t>
            </a:r>
            <a:r>
              <a:rPr lang="en-US" sz="2400" u="sng" dirty="0"/>
              <a:t>underscore</a:t>
            </a:r>
            <a:r>
              <a:rPr lang="en-US" sz="2400" dirty="0"/>
              <a:t> character for thousands separator in numeric literals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02-01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0654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Write a Python program called </a:t>
            </a:r>
            <a:r>
              <a:rPr lang="en-US" sz="2400" b="1" dirty="0"/>
              <a:t>lcm_gcd.py</a:t>
            </a:r>
            <a:r>
              <a:rPr lang="en-US" sz="2400" dirty="0"/>
              <a:t> to calculate the lowest common multiple (LCM) of two integers</a:t>
            </a:r>
          </a:p>
          <a:p>
            <a:r>
              <a:rPr lang="en-US" sz="2400" dirty="0"/>
              <a:t>You may only use basic arithmetic operators  - no looping constructs, such as a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 loop</a:t>
            </a:r>
          </a:p>
          <a:p>
            <a:r>
              <a:rPr lang="en-US" sz="2400" dirty="0"/>
              <a:t>You may also leverage the Numpy greatest common divisor (GCD) function</a:t>
            </a:r>
          </a:p>
          <a:p>
            <a:r>
              <a:rPr lang="en-US" sz="2400" dirty="0"/>
              <a:t>Calculate and display the LCM of </a:t>
            </a:r>
            <a:r>
              <a:rPr lang="en-US" sz="2400" b="1" dirty="0"/>
              <a:t>447618</a:t>
            </a:r>
            <a:r>
              <a:rPr lang="en-US" sz="2400" dirty="0"/>
              <a:t> and </a:t>
            </a:r>
            <a:r>
              <a:rPr lang="en-US" sz="2400" b="1" dirty="0"/>
              <a:t>2011835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08584-5754-04AB-D839-2DE9E37D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08" y="2855313"/>
            <a:ext cx="4014806" cy="1740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937939" y="299221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6305812" y="363803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6878885" y="1808065"/>
            <a:ext cx="1852160" cy="934574"/>
          </a:xfrm>
          <a:prstGeom prst="wedgeRectCallout">
            <a:avLst>
              <a:gd name="adj1" fmla="val -67326"/>
              <a:gd name="adj2" fmla="val 14914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529094" y="1823704"/>
            <a:ext cx="1852160" cy="934574"/>
          </a:xfrm>
          <a:prstGeom prst="wedgeRectCallout">
            <a:avLst>
              <a:gd name="adj1" fmla="val 58330"/>
              <a:gd name="adj2" fmla="val 775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930444" y="4995213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529094" y="4204991"/>
            <a:ext cx="1852160" cy="934574"/>
          </a:xfrm>
          <a:prstGeom prst="wedgeRectCallout">
            <a:avLst>
              <a:gd name="adj1" fmla="val 79033"/>
              <a:gd name="adj2" fmla="val -1189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053818" y="1553256"/>
            <a:ext cx="1050834" cy="934574"/>
          </a:xfrm>
          <a:prstGeom prst="wedgeRectCallout">
            <a:avLst>
              <a:gd name="adj1" fmla="val -8512"/>
              <a:gd name="adj2" fmla="val 925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05801"/>
              <a:gd name="adj2" fmla="val 8699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19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D895F0-4E37-B8DF-47C7-47CE2AEF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14" y="3484750"/>
            <a:ext cx="4568372" cy="24893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b="1" dirty="0"/>
              <a:t>double</a:t>
            </a:r>
            <a:r>
              <a:rPr lang="en-US" sz="2400" dirty="0"/>
              <a:t> </a:t>
            </a:r>
            <a:r>
              <a:rPr lang="en-US" sz="2400" b="1" dirty="0"/>
              <a:t>equals</a:t>
            </a:r>
            <a:r>
              <a:rPr lang="en-US" sz="2400" dirty="0"/>
              <a:t>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77915" y="4297100"/>
            <a:ext cx="2518347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544994-7140-FF52-2D49-B8086FA0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8" y="1577274"/>
            <a:ext cx="7262734" cy="4915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5909703" y="1963184"/>
            <a:ext cx="2600794" cy="1124263"/>
          </a:xfrm>
          <a:prstGeom prst="wedgeRoundRectCallout">
            <a:avLst>
              <a:gd name="adj1" fmla="val -84640"/>
              <a:gd name="adj2" fmla="val 5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1831391" y="51545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123696" y="429954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321540" y="4437684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3718433" y="4593184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3039877" y="2713294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3399631" y="2991677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3197381" y="313946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3201732" y="3428798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CADEFA-BEB8-ED55-AA39-4B04F01EED48}"/>
              </a:ext>
            </a:extLst>
          </p:cNvPr>
          <p:cNvGrpSpPr/>
          <p:nvPr/>
        </p:nvGrpSpPr>
        <p:grpSpPr>
          <a:xfrm>
            <a:off x="2645789" y="3709678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3ADAEB-AC68-FC61-E1AE-694160391BF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8A1877-E9B0-D43D-330B-A7C5AE52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6A628D-7DB0-992A-4646-03443731DE49}"/>
              </a:ext>
            </a:extLst>
          </p:cNvPr>
          <p:cNvGrpSpPr/>
          <p:nvPr/>
        </p:nvGrpSpPr>
        <p:grpSpPr>
          <a:xfrm>
            <a:off x="4533721" y="4712113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35BBDC-3A34-FF59-DBAC-8269B50319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111943-2EB9-96CB-20A8-2F605DAF7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2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5417</TotalTime>
  <Words>1160</Words>
  <Application>Microsoft Office PowerPoint</Application>
  <PresentationFormat>On-screen Show (4:3)</PresentationFormat>
  <Paragraphs>195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02 – Goals</vt:lpstr>
      <vt:lpstr>Perfect Numbers</vt:lpstr>
      <vt:lpstr>Perfect Numbers</vt:lpstr>
      <vt:lpstr>def Statement</vt:lpstr>
      <vt:lpstr>if Statement</vt:lpstr>
      <vt:lpstr>if Statement</vt:lpstr>
      <vt:lpstr>The Modulus (%) Operator</vt:lpstr>
      <vt:lpstr>Edit perfect_numbers.py</vt:lpstr>
      <vt:lpstr>Run perfect_numbers.py</vt:lpstr>
      <vt:lpstr>Perfect Numbers</vt:lpstr>
      <vt:lpstr>The Harmonic Series</vt:lpstr>
      <vt:lpstr>Importing Packages</vt:lpstr>
      <vt:lpstr>Numpy Arrays</vt:lpstr>
      <vt:lpstr>Edit basel_series.py</vt:lpstr>
      <vt:lpstr>Run basel_series.py</vt:lpstr>
      <vt:lpstr>PowerPoint Presentation</vt:lpstr>
      <vt:lpstr>PowerPoint Presentation</vt:lpstr>
      <vt:lpstr>Edit then Run basel_series.py</vt:lpstr>
      <vt:lpstr>Run basel_series.py</vt:lpstr>
      <vt:lpstr>Coprime Probability</vt:lpstr>
      <vt:lpstr>Greatest Common Divisor (GCD)</vt:lpstr>
      <vt:lpstr>Numpy Vectorized Operations</vt:lpstr>
      <vt:lpstr>Edit coprime_probability.py</vt:lpstr>
      <vt:lpstr>Run coprime_probability.py</vt:lpstr>
      <vt:lpstr>Python vs Java/C++</vt:lpstr>
      <vt:lpstr>Python vs Java/C++</vt:lpstr>
      <vt:lpstr>The Python Tutorial</vt:lpstr>
      <vt:lpstr>Session 02 – Now You Know…</vt:lpstr>
      <vt:lpstr>Task 02-01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875</cp:revision>
  <cp:lastPrinted>2015-06-01T00:45:11Z</cp:lastPrinted>
  <dcterms:created xsi:type="dcterms:W3CDTF">2014-09-21T17:58:26Z</dcterms:created>
  <dcterms:modified xsi:type="dcterms:W3CDTF">2022-10-16T03:50:32Z</dcterms:modified>
</cp:coreProperties>
</file>