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74" r:id="rId2"/>
    <p:sldId id="972" r:id="rId3"/>
    <p:sldId id="1004" r:id="rId4"/>
    <p:sldId id="1005" r:id="rId5"/>
    <p:sldId id="1007" r:id="rId6"/>
    <p:sldId id="1009" r:id="rId7"/>
    <p:sldId id="1010" r:id="rId8"/>
    <p:sldId id="991" r:id="rId9"/>
    <p:sldId id="946" r:id="rId10"/>
    <p:sldId id="987" r:id="rId11"/>
    <p:sldId id="258" r:id="rId12"/>
    <p:sldId id="1051" r:id="rId13"/>
    <p:sldId id="965" r:id="rId14"/>
    <p:sldId id="1026" r:id="rId15"/>
    <p:sldId id="1027" r:id="rId16"/>
    <p:sldId id="1029" r:id="rId17"/>
    <p:sldId id="1028" r:id="rId18"/>
    <p:sldId id="275" r:id="rId19"/>
    <p:sldId id="276" r:id="rId20"/>
    <p:sldId id="277" r:id="rId21"/>
    <p:sldId id="1055" r:id="rId22"/>
    <p:sldId id="1052" r:id="rId23"/>
    <p:sldId id="977" r:id="rId24"/>
    <p:sldId id="266" r:id="rId25"/>
    <p:sldId id="267" r:id="rId26"/>
    <p:sldId id="265" r:id="rId27"/>
    <p:sldId id="285" r:id="rId28"/>
    <p:sldId id="286" r:id="rId29"/>
    <p:sldId id="288" r:id="rId30"/>
    <p:sldId id="1053" r:id="rId31"/>
    <p:sldId id="1054" r:id="rId32"/>
    <p:sldId id="1034" r:id="rId33"/>
    <p:sldId id="1035" r:id="rId34"/>
    <p:sldId id="1036" r:id="rId35"/>
    <p:sldId id="1037" r:id="rId36"/>
    <p:sldId id="287" r:id="rId37"/>
    <p:sldId id="306" r:id="rId38"/>
    <p:sldId id="1008" r:id="rId39"/>
    <p:sldId id="1050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tex-project.org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3923717"/>
              <a:chOff x="6327188" y="926279"/>
              <a:chExt cx="2570511" cy="392371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03</a:t>
                </a:r>
              </a:p>
              <a:p>
                <a:pPr algn="ctr"/>
                <a:r>
                  <a:rPr lang="en-US" dirty="0"/>
                  <a:t>2D Graphics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Conic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the </a:t>
                </a:r>
                <a:r>
                  <a:rPr lang="en-US" sz="2400" b="1" dirty="0"/>
                  <a:t>parabola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over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=[−4,5]</m:t>
                    </m:r>
                  </m:oMath>
                </a14:m>
                <a:r>
                  <a:rPr lang="en-US" sz="2400" dirty="0"/>
                  <a:t> and put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dot at the </a:t>
                </a:r>
                <a:r>
                  <a:rPr lang="en-US" sz="2400" u="sng" dirty="0"/>
                  <a:t>vertex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a dashed horizontal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tangent</a:t>
                </a:r>
                <a:r>
                  <a:rPr lang="en-US" sz="2400" dirty="0"/>
                  <a:t> line at the minimum value of the function within that interval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spanning the requested interval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b="1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  <a:blipFill>
                <a:blip r:embed="rId3"/>
                <a:stretch>
                  <a:fillRect l="-1005" t="-1783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A22DF-4071-FFFE-E68E-41B9E3F4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6" y="1454538"/>
            <a:ext cx="5503878" cy="508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696948" y="258044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332582" y="275012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232926" y="3079729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889951" y="326820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2158348" y="3421505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5881593" y="391245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2517278" y="4193430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2824719" y="480784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4570179" y="5621978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1923971" y="6097688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5439AB3-F971-C444-7577-DA0A33BB3F02}"/>
              </a:ext>
            </a:extLst>
          </p:cNvPr>
          <p:cNvSpPr/>
          <p:nvPr/>
        </p:nvSpPr>
        <p:spPr>
          <a:xfrm>
            <a:off x="532154" y="1798820"/>
            <a:ext cx="2758187" cy="432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/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5008FC-BCD8-76C9-602A-CBBE0FC9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385994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E7E36-9D11-4DC3-9B13-2DE700F60C7B}"/>
              </a:ext>
            </a:extLst>
          </p:cNvPr>
          <p:cNvSpPr/>
          <p:nvPr/>
        </p:nvSpPr>
        <p:spPr>
          <a:xfrm>
            <a:off x="4173794" y="3657600"/>
            <a:ext cx="235974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62FB9-6F41-4080-86BC-B8AE25CB4435}"/>
              </a:ext>
            </a:extLst>
          </p:cNvPr>
          <p:cNvSpPr/>
          <p:nvPr/>
        </p:nvSpPr>
        <p:spPr>
          <a:xfrm>
            <a:off x="3094704" y="2740742"/>
            <a:ext cx="776748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0AC3D-B208-F257-C245-238D52149DD2}"/>
              </a:ext>
            </a:extLst>
          </p:cNvPr>
          <p:cNvSpPr/>
          <p:nvPr/>
        </p:nvSpPr>
        <p:spPr>
          <a:xfrm>
            <a:off x="1753849" y="1424066"/>
            <a:ext cx="1469036" cy="244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6F31A-FADA-A5BF-6345-CCBEDFE4F146}"/>
              </a:ext>
            </a:extLst>
          </p:cNvPr>
          <p:cNvSpPr/>
          <p:nvPr/>
        </p:nvSpPr>
        <p:spPr>
          <a:xfrm>
            <a:off x="3740046" y="2264569"/>
            <a:ext cx="1828799" cy="272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47D6-BE96-4F8D-B65F-B69E563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7" y="566296"/>
            <a:ext cx="1888847" cy="74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21CB-14F9-492F-A128-AB82223C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58" y="2145178"/>
            <a:ext cx="7039683" cy="422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3" y="1444101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https://www.latex-project.org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2CA1-319B-569C-8E32-E618B1E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5" y="1384306"/>
            <a:ext cx="8143330" cy="39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https://www.overleaf.com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1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B0B60-45E0-C35B-C76D-983E2354C461}"/>
              </a:ext>
            </a:extLst>
          </p:cNvPr>
          <p:cNvSpPr txBox="1"/>
          <p:nvPr/>
        </p:nvSpPr>
        <p:spPr>
          <a:xfrm>
            <a:off x="1125954" y="766524"/>
            <a:ext cx="68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https://www.overleaf.com/learn/latex/Learn_LaTeX_in_30_minutes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E3D7-4057-B729-750E-A78D3B9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4" y="1381782"/>
            <a:ext cx="7614552" cy="4974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94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https://www.texstudio.org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EA8A-40F5-4DCA-B491-0729A8E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69" y="1557402"/>
            <a:ext cx="7538659" cy="4452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097CF9-50ED-4955-98E7-BC2C3ED39455}"/>
              </a:ext>
            </a:extLst>
          </p:cNvPr>
          <p:cNvSpPr/>
          <p:nvPr/>
        </p:nvSpPr>
        <p:spPr>
          <a:xfrm>
            <a:off x="5736612" y="4285173"/>
            <a:ext cx="2246462" cy="648164"/>
          </a:xfrm>
          <a:prstGeom prst="wedgeRectCallout">
            <a:avLst>
              <a:gd name="adj1" fmla="val 12743"/>
              <a:gd name="adj2" fmla="val -1632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 free – runs on 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1078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2-D equations using the Python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Relate the plot's </a:t>
            </a:r>
            <a:r>
              <a:rPr lang="en-US" sz="2400" b="1" dirty="0"/>
              <a:t>figure</a:t>
            </a:r>
            <a:r>
              <a:rPr lang="en-US" sz="2400" dirty="0"/>
              <a:t> object to its </a:t>
            </a:r>
            <a:r>
              <a:rPr lang="en-US" sz="2400" b="1" dirty="0"/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decorate plots with titles, labels, grids,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operations that implicitly operate on an entire NumPy </a:t>
            </a:r>
            <a:r>
              <a:rPr lang="en-US" sz="2400" b="1" dirty="0"/>
              <a:t>array</a:t>
            </a:r>
            <a:r>
              <a:rPr lang="en-US" sz="2400" dirty="0"/>
              <a:t> with just one algebraic expression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 conic section (a parabola)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another conic section (a circle)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parametric equations using </a:t>
            </a:r>
            <a:r>
              <a:rPr lang="en-US" sz="2400" dirty="0">
                <a:solidFill>
                  <a:srgbClr val="FF0000"/>
                </a:solidFill>
              </a:rPr>
              <a:t>polar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a </a:t>
                </a:r>
                <a:r>
                  <a:rPr lang="en-US" sz="2400" b="1" dirty="0"/>
                  <a:t>circle</a:t>
                </a:r>
                <a:r>
                  <a:rPr lang="en-US" sz="2400" dirty="0"/>
                  <a:t> of radius 250 centered at the 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horizontal and vertical lines to represent the x and y axis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that swings around a full circle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</a:t>
                </a:r>
                <a:r>
                  <a:rPr lang="en-US" sz="2000" u="sng" dirty="0"/>
                  <a:t>two</a:t>
                </a:r>
                <a:r>
                  <a:rPr lang="en-US" sz="2000" dirty="0"/>
                  <a:t> arrays of dependent variable values by invoking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/>
                  <a:t> across the entire array of independent angle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points (drawing straight line segments) to make a smooth plot appear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391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4D4429-796B-B158-C8BE-FEDFD669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69" y="1454538"/>
            <a:ext cx="4217172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743173" y="316533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750658" y="333540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737104" y="35833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721416" y="4048068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829469" y="439046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145888" y="4606155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954291" y="532284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502331" y="5791531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C1C87B-6A80-6DA2-604C-37280F1D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6369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B6B9792-3B23-48CA-A0C2-B4C9002068FF}"/>
              </a:ext>
            </a:extLst>
          </p:cNvPr>
          <p:cNvSpPr/>
          <p:nvPr/>
        </p:nvSpPr>
        <p:spPr>
          <a:xfrm>
            <a:off x="6470345" y="2168779"/>
            <a:ext cx="1619146" cy="788274"/>
          </a:xfrm>
          <a:prstGeom prst="wedgeRectCallout">
            <a:avLst>
              <a:gd name="adj1" fmla="val -70373"/>
              <a:gd name="adj2" fmla="val 4429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That looks like a circle!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28FC5-A372-4F59-AE26-BE3D9A1C289D}"/>
              </a:ext>
            </a:extLst>
          </p:cNvPr>
          <p:cNvSpPr txBox="1"/>
          <p:nvPr/>
        </p:nvSpPr>
        <p:spPr>
          <a:xfrm>
            <a:off x="7942006" y="5023527"/>
            <a:ext cx="78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Python Packages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four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green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/>
                  <a:t>black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69DAC-099D-DCC4-296F-96CF645B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2" y="1454538"/>
            <a:ext cx="5569403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874935" y="287060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353417" y="323316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149333" y="358966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306538" y="378454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454716" y="430982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301335" y="484537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4493783" y="5398343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FE89E-10E4-F8FD-71A6-F7CF311A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EF08333B-27B6-D45B-8AB0-D6CF9F3FD432}"/>
              </a:ext>
            </a:extLst>
          </p:cNvPr>
          <p:cNvSpPr/>
          <p:nvPr/>
        </p:nvSpPr>
        <p:spPr>
          <a:xfrm>
            <a:off x="7224697" y="333244"/>
            <a:ext cx="1686394" cy="1139254"/>
          </a:xfrm>
          <a:prstGeom prst="wedgeRoundRectCallout">
            <a:avLst>
              <a:gd name="adj1" fmla="val -58166"/>
              <a:gd name="adj2" fmla="val 7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Don't forget to close the plot window after each run!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/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4657BC-0A95-7CEB-DC1D-E5C5B967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AD28A-9C2D-C541-BADF-427002B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/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blipFill>
                <a:blip r:embed="rId5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EA07D9-B379-A826-9A5F-6ABAA561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Comment Out</a:t>
            </a:r>
            <a:r>
              <a:rPr lang="en-US" sz="3200" dirty="0">
                <a:latin typeface="+mn-lt"/>
              </a:rPr>
              <a:t> Lines 14, 17, 20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/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03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r>
              <a:rPr lang="en-US" sz="2400" dirty="0"/>
              <a:t>, and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collection of functions, use a hierarchy of </a:t>
            </a:r>
            <a:r>
              <a:rPr lang="en-US" sz="2400" b="1" dirty="0"/>
              <a:t>containers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get a reference to a </a:t>
            </a:r>
            <a:r>
              <a:rPr lang="en-US" sz="2400" b="1" dirty="0">
                <a:solidFill>
                  <a:srgbClr val="0070C0"/>
                </a:solidFill>
              </a:rPr>
              <a:t>figure</a:t>
            </a:r>
            <a:r>
              <a:rPr lang="en-US" sz="2400" dirty="0"/>
              <a:t> which contains an </a:t>
            </a:r>
            <a:r>
              <a:rPr lang="en-US" sz="2400" b="1" dirty="0">
                <a:solidFill>
                  <a:srgbClr val="0070C0"/>
                </a:solidFill>
              </a:rPr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pass </a:t>
            </a:r>
            <a:r>
              <a:rPr lang="en-US" sz="2400" dirty="0" err="1"/>
              <a:t>numpy</a:t>
            </a:r>
            <a:r>
              <a:rPr lang="en-US" sz="2400" dirty="0"/>
              <a:t> arrays to matplotlib – create them using </a:t>
            </a:r>
            <a:r>
              <a:rPr lang="en-US" sz="2400" b="1" dirty="0" err="1"/>
              <a:t>linspace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mathematical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Always size (domain and range) and decorate your plots with appropriate labels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more intervals you calculate the </a:t>
            </a:r>
            <a:r>
              <a:rPr lang="en-US" sz="2400" b="1" i="1" dirty="0">
                <a:solidFill>
                  <a:srgbClr val="00B050"/>
                </a:solidFill>
              </a:rPr>
              <a:t>smoother</a:t>
            </a:r>
            <a:r>
              <a:rPr lang="en-US" sz="2400" dirty="0"/>
              <a:t> the curve will look but the </a:t>
            </a:r>
            <a:r>
              <a:rPr lang="en-US" sz="2400" b="1" dirty="0">
                <a:solidFill>
                  <a:srgbClr val="FF0000"/>
                </a:solidFill>
              </a:rPr>
              <a:t>longer</a:t>
            </a:r>
            <a:r>
              <a:rPr lang="en-US" sz="2400" dirty="0"/>
              <a:t> it will take to draw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 mindful when drawing circles to maintain proper plot </a:t>
            </a:r>
            <a:r>
              <a:rPr lang="en-US" sz="2400" b="1" dirty="0"/>
              <a:t>aspect ratio </a:t>
            </a:r>
            <a:r>
              <a:rPr lang="en-US" sz="2400" dirty="0"/>
              <a:t>when rendering on a rectangular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</a:t>
            </a:r>
            <a:r>
              <a:rPr lang="en-US" sz="2400" b="1" dirty="0"/>
              <a:t>LaTeX</a:t>
            </a:r>
            <a:r>
              <a:rPr lang="en-US" sz="2400" dirty="0"/>
              <a:t> – all professional publishers expect science papers to be submitted using LaTeX, </a:t>
            </a:r>
            <a:r>
              <a:rPr lang="en-US" sz="2400" b="1" i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MS Word</a:t>
            </a:r>
            <a:endParaRPr lang="en-US" sz="2400" b="1" i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random_walk.py </a:t>
                </a:r>
                <a:r>
                  <a:rPr lang="en-US" sz="2400" dirty="0"/>
                  <a:t>that displays a 2D Cartesian plot of a meandering path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(uniform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its current position) a distance of 1 in that radial direction</a:t>
                </a:r>
              </a:p>
              <a:p>
                <a:r>
                  <a:rPr lang="en-US" sz="2400" dirty="0"/>
                  <a:t>Show the entire journey of 10,000 random steps in your plot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22F69-75EE-4B04-564B-12B63906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B6793-B17E-F3FC-DF43-64076CE3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Find the Package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on </a:t>
            </a:r>
            <a:r>
              <a:rPr lang="en-US" sz="3200" b="1" dirty="0">
                <a:latin typeface="+mn-lt"/>
              </a:rPr>
              <a:t>PyPI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601328" y="207867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9FDAD-556C-3882-1588-F876A654DAD3}"/>
              </a:ext>
            </a:extLst>
          </p:cNvPr>
          <p:cNvSpPr/>
          <p:nvPr/>
        </p:nvSpPr>
        <p:spPr>
          <a:xfrm>
            <a:off x="6243403" y="207867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DEB1678-BA48-AA5B-5612-ABC81B34245F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 flipH="1" flipV="1">
            <a:off x="4312764" y="-116829"/>
            <a:ext cx="1" cy="492557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6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53006-29D0-54D9-BC82-DC0ED514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Select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3317320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5155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30577-C9CC-60AC-8870-506C9C4D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3A523-1D6F-7ADB-FD4B-171DA3C7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0444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5312</TotalTime>
  <Words>1048</Words>
  <Application>Microsoft Office PowerPoint</Application>
  <PresentationFormat>On-screen Show (4:3)</PresentationFormat>
  <Paragraphs>192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03 – Goals</vt:lpstr>
      <vt:lpstr>Installing Python Packages into Thonny</vt:lpstr>
      <vt:lpstr>Find the Package PyQt5 on PyPI</vt:lpstr>
      <vt:lpstr>Select the PyQt5 Package Name</vt:lpstr>
      <vt:lpstr>Install the PyQt5 Package</vt:lpstr>
      <vt:lpstr>Verify the PyQt5 Package Installation</vt:lpstr>
      <vt:lpstr>PowerPoint Presentation</vt:lpstr>
      <vt:lpstr>Matplotlib Container Hierarchy</vt:lpstr>
      <vt:lpstr>Drawing a Conic Section</vt:lpstr>
      <vt:lpstr>Cartesian Coordinates</vt:lpstr>
      <vt:lpstr>Edit plot_parabola.py</vt:lpstr>
      <vt:lpstr>Run plot_parabola.py</vt:lpstr>
      <vt:lpstr>PowerPoint Presentation</vt:lpstr>
      <vt:lpstr>PowerPoint Presentation</vt:lpstr>
      <vt:lpstr>PowerPoint Presentation</vt:lpstr>
      <vt:lpstr>PowerPoint Presentation</vt:lpstr>
      <vt:lpstr>Polar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Various Colors in RGB Values</vt:lpstr>
      <vt:lpstr>Predefined Color “Names”</vt:lpstr>
      <vt:lpstr>Alpha Blending = Opacity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Uncomment Line 17</vt:lpstr>
      <vt:lpstr>Uncomment Line 20</vt:lpstr>
      <vt:lpstr>Comment Out Lines 14, 17, 20 Uncomment Line 23</vt:lpstr>
      <vt:lpstr>Parametric Curves</vt:lpstr>
      <vt:lpstr>Session 03 – Now You Know…</vt:lpstr>
      <vt:lpstr>Task 03-01</vt:lpstr>
      <vt:lpstr>Task 03-01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894</cp:revision>
  <cp:lastPrinted>2015-06-01T00:45:11Z</cp:lastPrinted>
  <dcterms:created xsi:type="dcterms:W3CDTF">2014-09-21T17:58:26Z</dcterms:created>
  <dcterms:modified xsi:type="dcterms:W3CDTF">2022-11-14T18:20:19Z</dcterms:modified>
</cp:coreProperties>
</file>