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74" r:id="rId2"/>
    <p:sldId id="972" r:id="rId3"/>
    <p:sldId id="1004" r:id="rId4"/>
    <p:sldId id="1005" r:id="rId5"/>
    <p:sldId id="1007" r:id="rId6"/>
    <p:sldId id="1009" r:id="rId7"/>
    <p:sldId id="1010" r:id="rId8"/>
    <p:sldId id="991" r:id="rId9"/>
    <p:sldId id="946" r:id="rId10"/>
    <p:sldId id="987" r:id="rId11"/>
    <p:sldId id="258" r:id="rId12"/>
    <p:sldId id="1051" r:id="rId13"/>
    <p:sldId id="965" r:id="rId14"/>
    <p:sldId id="1026" r:id="rId15"/>
    <p:sldId id="1027" r:id="rId16"/>
    <p:sldId id="1029" r:id="rId17"/>
    <p:sldId id="1028" r:id="rId18"/>
    <p:sldId id="275" r:id="rId19"/>
    <p:sldId id="276" r:id="rId20"/>
    <p:sldId id="277" r:id="rId21"/>
    <p:sldId id="1055" r:id="rId22"/>
    <p:sldId id="1052" r:id="rId23"/>
    <p:sldId id="977" r:id="rId24"/>
    <p:sldId id="266" r:id="rId25"/>
    <p:sldId id="267" r:id="rId26"/>
    <p:sldId id="265" r:id="rId27"/>
    <p:sldId id="285" r:id="rId28"/>
    <p:sldId id="286" r:id="rId29"/>
    <p:sldId id="288" r:id="rId30"/>
    <p:sldId id="1053" r:id="rId31"/>
    <p:sldId id="1054" r:id="rId32"/>
    <p:sldId id="1034" r:id="rId33"/>
    <p:sldId id="1035" r:id="rId34"/>
    <p:sldId id="1036" r:id="rId35"/>
    <p:sldId id="1037" r:id="rId36"/>
    <p:sldId id="287" r:id="rId37"/>
    <p:sldId id="306" r:id="rId38"/>
    <p:sldId id="1008" r:id="rId39"/>
    <p:sldId id="1050" r:id="rId4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58A"/>
    <a:srgbClr val="D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7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22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6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tex-project.org/" TargetMode="Externa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verleaf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studi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A2233-1F1E-B1B2-70F5-121505011DF5}"/>
              </a:ext>
            </a:extLst>
          </p:cNvPr>
          <p:cNvGrpSpPr/>
          <p:nvPr/>
        </p:nvGrpSpPr>
        <p:grpSpPr>
          <a:xfrm>
            <a:off x="339118" y="1006862"/>
            <a:ext cx="8465765" cy="4844277"/>
            <a:chOff x="306140" y="1006861"/>
            <a:chExt cx="8465765" cy="4844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2959335-6501-DC20-53FF-D2C58CED719E}"/>
                </a:ext>
              </a:extLst>
            </p:cNvPr>
            <p:cNvGrpSpPr/>
            <p:nvPr/>
          </p:nvGrpSpPr>
          <p:grpSpPr>
            <a:xfrm>
              <a:off x="6201394" y="1070569"/>
              <a:ext cx="2570511" cy="3923717"/>
              <a:chOff x="6327188" y="926279"/>
              <a:chExt cx="2570511" cy="392371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91277" y="2420313"/>
                <a:ext cx="2042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Dave Biersach</a:t>
                </a:r>
              </a:p>
              <a:p>
                <a:pPr algn="ctr"/>
                <a:r>
                  <a:rPr lang="en-US" dirty="0">
                    <a:hlinkClick r:id="rId2"/>
                  </a:rPr>
                  <a:t>dbiersach@bnl.gov</a:t>
                </a:r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BD1FE5-8CB5-4983-AA2B-0B6C1209F452}"/>
                  </a:ext>
                </a:extLst>
              </p:cNvPr>
              <p:cNvSpPr txBox="1"/>
              <p:nvPr/>
            </p:nvSpPr>
            <p:spPr>
              <a:xfrm>
                <a:off x="6327188" y="926279"/>
                <a:ext cx="25705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Foundations of</a:t>
                </a:r>
              </a:p>
              <a:p>
                <a:pPr algn="ctr"/>
                <a:r>
                  <a:rPr lang="en-US" sz="2000" b="1" dirty="0"/>
                  <a:t>Scientific Computing</a:t>
                </a:r>
                <a:endParaRPr 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F49F3-90CB-4580-B6E1-688074D23599}"/>
                  </a:ext>
                </a:extLst>
              </p:cNvPr>
              <p:cNvSpPr txBox="1"/>
              <p:nvPr/>
            </p:nvSpPr>
            <p:spPr>
              <a:xfrm>
                <a:off x="6541483" y="4203665"/>
                <a:ext cx="2141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Session 03</a:t>
                </a:r>
              </a:p>
              <a:p>
                <a:pPr algn="ctr"/>
                <a:r>
                  <a:rPr lang="en-US" dirty="0"/>
                  <a:t>2D Graphics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EC620-26B3-DF03-081D-3402F52345F6}"/>
                </a:ext>
              </a:extLst>
            </p:cNvPr>
            <p:cNvGrpSpPr/>
            <p:nvPr/>
          </p:nvGrpSpPr>
          <p:grpSpPr>
            <a:xfrm>
              <a:off x="306140" y="1006861"/>
              <a:ext cx="5635719" cy="4844277"/>
              <a:chOff x="418566" y="754549"/>
              <a:chExt cx="5635719" cy="48442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2A7DBD-F029-4698-9BC7-351B592322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50236" y="754549"/>
                <a:ext cx="3572378" cy="871883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CCD3142-EDAA-8E9E-DF9C-D35BB409C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566" y="2428734"/>
                <a:ext cx="5635719" cy="31700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Drawing a Conic 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78719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the </a:t>
                </a:r>
                <a:r>
                  <a:rPr lang="en-US" sz="2400" b="1" dirty="0"/>
                  <a:t>parabola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over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=[−4,5]</m:t>
                    </m:r>
                  </m:oMath>
                </a14:m>
                <a:r>
                  <a:rPr lang="en-US" sz="2400" dirty="0"/>
                  <a:t> and put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dot at the </a:t>
                </a:r>
                <a:r>
                  <a:rPr lang="en-US" sz="2400" u="sng" dirty="0"/>
                  <a:t>vertex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should also draw a dashed horizontal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tangent</a:t>
                </a:r>
                <a:r>
                  <a:rPr lang="en-US" sz="2400" dirty="0"/>
                  <a:t> line at the minimum value of the function within that interval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many equally spaced independent variable values spanning the requested interval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an array of dependent variable values by invoking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operators across the array of independent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000" dirty="0"/>
                  <a:t> "connect the dots" between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points (drawing straight line segments between them) to make the plot appear </a:t>
                </a:r>
                <a:r>
                  <a:rPr lang="en-US" sz="2000" b="1" i="1" dirty="0"/>
                  <a:t>smooth</a:t>
                </a:r>
                <a:r>
                  <a:rPr lang="en-US" sz="2000" dirty="0"/>
                  <a:t> to the unaided human eye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787193"/>
              </a:xfrm>
              <a:blipFill>
                <a:blip r:embed="rId3"/>
                <a:stretch>
                  <a:fillRect l="-1005" t="-1783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8" y="1985691"/>
            <a:ext cx="4249862" cy="43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41E1752-525C-F7B9-010F-66756730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5" y="1462057"/>
            <a:ext cx="5115333" cy="5083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plot_parabola.py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547830" y="249676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2214092" y="2665124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051154" y="2971838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2651377" y="3150671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2044850" y="3284316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022473" y="3938038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2651377" y="4597285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4249138" y="5293755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CADEFA-BEB8-ED55-AA39-4B04F01EED48}"/>
              </a:ext>
            </a:extLst>
          </p:cNvPr>
          <p:cNvGrpSpPr/>
          <p:nvPr/>
        </p:nvGrpSpPr>
        <p:grpSpPr>
          <a:xfrm>
            <a:off x="1847414" y="579587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3ADAEB-AC68-FC61-E1AE-694160391BF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8A1877-E9B0-D43D-330B-A7C5AE52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6A628D-7DB0-992A-4646-03443731DE49}"/>
              </a:ext>
            </a:extLst>
          </p:cNvPr>
          <p:cNvGrpSpPr/>
          <p:nvPr/>
        </p:nvGrpSpPr>
        <p:grpSpPr>
          <a:xfrm>
            <a:off x="1280442" y="6263238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35BBDC-3A34-FF59-DBAC-8269B50319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111943-2EB9-96CB-20A8-2F605DAF7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5439AB3-F971-C444-7577-DA0A33BB3F02}"/>
              </a:ext>
            </a:extLst>
          </p:cNvPr>
          <p:cNvSpPr/>
          <p:nvPr/>
        </p:nvSpPr>
        <p:spPr>
          <a:xfrm>
            <a:off x="779254" y="1776354"/>
            <a:ext cx="2346195" cy="397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6645F6-EE1E-33FB-A3BA-812B55D1FCD9}"/>
                  </a:ext>
                </a:extLst>
              </p:cNvPr>
              <p:cNvSpPr txBox="1"/>
              <p:nvPr/>
            </p:nvSpPr>
            <p:spPr>
              <a:xfrm>
                <a:off x="4540377" y="3303066"/>
                <a:ext cx="113543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36645F6-EE1E-33FB-A3BA-812B55D1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77" y="3303066"/>
                <a:ext cx="11354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25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5008FC-BCD8-76C9-602A-CBBE0FC9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385994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plot_parabola.py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6E7E36-9D11-4DC3-9B13-2DE700F60C7B}"/>
              </a:ext>
            </a:extLst>
          </p:cNvPr>
          <p:cNvSpPr/>
          <p:nvPr/>
        </p:nvSpPr>
        <p:spPr>
          <a:xfrm>
            <a:off x="4173794" y="3657600"/>
            <a:ext cx="235974" cy="21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D62FB9-6F41-4080-86BC-B8AE25CB4435}"/>
              </a:ext>
            </a:extLst>
          </p:cNvPr>
          <p:cNvSpPr/>
          <p:nvPr/>
        </p:nvSpPr>
        <p:spPr>
          <a:xfrm>
            <a:off x="3094704" y="2740742"/>
            <a:ext cx="776748" cy="213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0AC3D-B208-F257-C245-238D52149DD2}"/>
              </a:ext>
            </a:extLst>
          </p:cNvPr>
          <p:cNvSpPr/>
          <p:nvPr/>
        </p:nvSpPr>
        <p:spPr>
          <a:xfrm>
            <a:off x="1753849" y="1424066"/>
            <a:ext cx="1469036" cy="244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F6F31A-FADA-A5BF-6345-CCBEDFE4F146}"/>
              </a:ext>
            </a:extLst>
          </p:cNvPr>
          <p:cNvSpPr/>
          <p:nvPr/>
        </p:nvSpPr>
        <p:spPr>
          <a:xfrm>
            <a:off x="3740046" y="2264569"/>
            <a:ext cx="1828799" cy="272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347D6-BE96-4F8D-B65F-B69E5631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77" y="566296"/>
            <a:ext cx="1888847" cy="74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D21CB-14F9-492F-A128-AB82223C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58" y="2145178"/>
            <a:ext cx="7039683" cy="422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3" y="1444101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https://www.latex-project.org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B2CA1-319B-569C-8E32-E618B1E2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5" y="1384306"/>
            <a:ext cx="8143330" cy="3922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https://www.overleaf.com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115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BB0B60-45E0-C35B-C76D-983E2354C461}"/>
              </a:ext>
            </a:extLst>
          </p:cNvPr>
          <p:cNvSpPr txBox="1"/>
          <p:nvPr/>
        </p:nvSpPr>
        <p:spPr>
          <a:xfrm>
            <a:off x="1125954" y="766524"/>
            <a:ext cx="68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https://www.overleaf.com/learn/latex/Learn_LaTeX_in_30_minutes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7E3D7-4057-B729-750E-A78D3B94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4" y="1381782"/>
            <a:ext cx="7614552" cy="4974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94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https://www.texstudio.org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7EA8A-40F5-4DCA-B491-0729A8E90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69" y="1557402"/>
            <a:ext cx="7538659" cy="4452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097CF9-50ED-4955-98E7-BC2C3ED39455}"/>
              </a:ext>
            </a:extLst>
          </p:cNvPr>
          <p:cNvSpPr/>
          <p:nvPr/>
        </p:nvSpPr>
        <p:spPr>
          <a:xfrm>
            <a:off x="5736612" y="4285173"/>
            <a:ext cx="2246462" cy="648164"/>
          </a:xfrm>
          <a:prstGeom prst="wedgeRectCallout">
            <a:avLst>
              <a:gd name="adj1" fmla="val 12743"/>
              <a:gd name="adj2" fmla="val -16326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100% free – runs on Windows, Mac, Linux</a:t>
            </a:r>
          </a:p>
        </p:txBody>
      </p:sp>
    </p:spTree>
    <p:extLst>
      <p:ext uri="{BB962C8B-B14F-4D97-AF65-F5344CB8AC3E}">
        <p14:creationId xmlns:p14="http://schemas.microsoft.com/office/powerpoint/2010/main" val="10785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586" y="2240245"/>
            <a:ext cx="3797817" cy="3797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9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2-D equations using the Python package </a:t>
            </a:r>
            <a:r>
              <a:rPr lang="en-US" sz="2400" b="1" dirty="0">
                <a:solidFill>
                  <a:srgbClr val="00B050"/>
                </a:solidFill>
              </a:rPr>
              <a:t>matplotlib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Relate the plot's </a:t>
            </a:r>
            <a:r>
              <a:rPr lang="en-US" sz="2400" b="1" dirty="0"/>
              <a:t>figure</a:t>
            </a:r>
            <a:r>
              <a:rPr lang="en-US" sz="2400" dirty="0"/>
              <a:t> object to its </a:t>
            </a:r>
            <a:r>
              <a:rPr lang="en-US" sz="2400" b="1" dirty="0"/>
              <a:t>axes</a:t>
            </a:r>
            <a:r>
              <a:rPr lang="en-US" sz="2400" dirty="0"/>
              <a:t> object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decorate plots with titles, labels, grids,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</a:t>
            </a:r>
            <a:r>
              <a:rPr lang="en-US" sz="2400" b="1" dirty="0">
                <a:solidFill>
                  <a:srgbClr val="7030A0"/>
                </a:solidFill>
              </a:rPr>
              <a:t>vectorized</a:t>
            </a:r>
            <a:r>
              <a:rPr lang="en-US" sz="2400" dirty="0"/>
              <a:t> operations that implicitly operate on an entire NumPy </a:t>
            </a:r>
            <a:r>
              <a:rPr lang="en-US" sz="2400" b="1" dirty="0"/>
              <a:t>array</a:t>
            </a:r>
            <a:r>
              <a:rPr lang="en-US" sz="2400" dirty="0"/>
              <a:t> with just one algebraic expression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a conic section (a parabola)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another conic section (a circle) using polar to Cartesian coordinate conversion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parametric equations using </a:t>
            </a:r>
            <a:r>
              <a:rPr lang="en-US" sz="2400" dirty="0">
                <a:solidFill>
                  <a:srgbClr val="FF0000"/>
                </a:solidFill>
              </a:rPr>
              <a:t>polar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to Cartesian Coordinate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a </a:t>
                </a:r>
                <a:r>
                  <a:rPr lang="en-US" sz="2400" b="1" dirty="0"/>
                  <a:t>circle</a:t>
                </a:r>
                <a:r>
                  <a:rPr lang="en-US" sz="2400" dirty="0"/>
                  <a:t> of radius 250 centered at the 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should also draw horizontal and vertical lines to represent the x and y axis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many equally spaced independent variable values that swings around a full circle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</a:t>
                </a:r>
                <a:r>
                  <a:rPr lang="en-US" sz="2000" u="sng" dirty="0"/>
                  <a:t>two</a:t>
                </a:r>
                <a:r>
                  <a:rPr lang="en-US" sz="2000" dirty="0"/>
                  <a:t> arrays of dependent variable values by invoking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/>
                  <a:t> across the entire array of independent angle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000" dirty="0"/>
                  <a:t> "connect the dots" between successive points (drawing straight line segments) to make a smooth plot appear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391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4D4429-796B-B158-C8BE-FEDFD669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69" y="1454538"/>
            <a:ext cx="4217172" cy="5127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2743173" y="316533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750658" y="333540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3737104" y="358338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2721416" y="4048068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829469" y="4390468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3145888" y="4606155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3954291" y="532284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433009-CFC5-21E8-EE20-1BCC46289B85}"/>
              </a:ext>
            </a:extLst>
          </p:cNvPr>
          <p:cNvGrpSpPr/>
          <p:nvPr/>
        </p:nvGrpSpPr>
        <p:grpSpPr>
          <a:xfrm>
            <a:off x="3502331" y="5791531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018219-E327-9A5F-DB78-E2028EB722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781DEC-B6C0-EBAF-2DCB-58F5CAC7A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C1C87B-6A80-6DA2-604C-37280F1D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6369"/>
            <a:ext cx="6114286" cy="5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B6B9792-3B23-48CA-A0C2-B4C9002068FF}"/>
              </a:ext>
            </a:extLst>
          </p:cNvPr>
          <p:cNvSpPr/>
          <p:nvPr/>
        </p:nvSpPr>
        <p:spPr>
          <a:xfrm>
            <a:off x="6470345" y="2168779"/>
            <a:ext cx="1619146" cy="788274"/>
          </a:xfrm>
          <a:prstGeom prst="wedgeRectCallout">
            <a:avLst>
              <a:gd name="adj1" fmla="val -70373"/>
              <a:gd name="adj2" fmla="val 4429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That looks like a circle!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28FC5-A372-4F59-AE26-BE3D9A1C289D}"/>
              </a:ext>
            </a:extLst>
          </p:cNvPr>
          <p:cNvSpPr txBox="1"/>
          <p:nvPr/>
        </p:nvSpPr>
        <p:spPr>
          <a:xfrm>
            <a:off x="7942006" y="5023527"/>
            <a:ext cx="7816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4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Various Colors in </a:t>
            </a:r>
            <a:r>
              <a:rPr lang="en-US" sz="3200" b="1" dirty="0">
                <a:latin typeface="+mn-lt"/>
              </a:rPr>
              <a:t>RGB</a:t>
            </a:r>
            <a:r>
              <a:rPr lang="en-US" sz="3200" dirty="0">
                <a:latin typeface="+mn-lt"/>
              </a:rPr>
              <a:t>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Predefined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Color “Names”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90" y="1280609"/>
            <a:ext cx="7758620" cy="533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769" y="365126"/>
            <a:ext cx="8124581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Alpha Blending = Opacity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97" y="1820985"/>
            <a:ext cx="5875407" cy="2379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5938" y="4552929"/>
            <a:ext cx="627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Alpha = 0 means fully transparent (see through)</a:t>
            </a:r>
          </a:p>
          <a:p>
            <a:r>
              <a:rPr lang="en-US" sz="2400" dirty="0"/>
              <a:t>Alpha = 255 means fully opaque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637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Python Packages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 Using Polar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</a:t>
                </a:r>
                <a:r>
                  <a:rPr lang="en-US" sz="2400" u="sng" dirty="0"/>
                  <a:t>four</a:t>
                </a:r>
                <a:r>
                  <a:rPr lang="en-US" sz="2400" dirty="0"/>
                  <a:t> </a:t>
                </a:r>
                <a:r>
                  <a:rPr lang="en-US" sz="2400" b="1" dirty="0"/>
                  <a:t>parametric curves</a:t>
                </a:r>
                <a:r>
                  <a:rPr lang="en-US" sz="2400" dirty="0"/>
                  <a:t> using the built-in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 graph </a:t>
                </a:r>
                <a:r>
                  <a:rPr lang="en-US" sz="2400" dirty="0"/>
                  <a:t>capability of matplotlib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=4+4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blue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green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/>
                  <a:t>black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Before the computer shows the plots, can you predict ahead of time what each curve will look like?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Developing a </a:t>
                </a:r>
                <a:r>
                  <a:rPr lang="en-US" sz="2400" b="1" dirty="0"/>
                  <a:t>visual intuition</a:t>
                </a:r>
                <a:r>
                  <a:rPr lang="en-US" sz="2400" dirty="0"/>
                  <a:t> for how functions behave is a very valuable skill that will aid you in future math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69DAC-099D-DCC4-296F-96CF645B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2" y="1454538"/>
            <a:ext cx="5569403" cy="5127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8035A85-BF13-4BBA-1A37-1DC5E25CF7B5}"/>
              </a:ext>
            </a:extLst>
          </p:cNvPr>
          <p:cNvSpPr/>
          <p:nvPr/>
        </p:nvSpPr>
        <p:spPr>
          <a:xfrm>
            <a:off x="6200504" y="4916290"/>
            <a:ext cx="2600794" cy="1124263"/>
          </a:xfrm>
          <a:prstGeom prst="wedgeRoundRectCallout">
            <a:avLst>
              <a:gd name="adj1" fmla="val -72824"/>
              <a:gd name="adj2" fmla="val -48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this code into your Thonny IDE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DC84A2-AAF3-6620-D03A-7F8132F5A1D2}"/>
              </a:ext>
            </a:extLst>
          </p:cNvPr>
          <p:cNvGrpSpPr/>
          <p:nvPr/>
        </p:nvGrpSpPr>
        <p:grpSpPr>
          <a:xfrm>
            <a:off x="3874935" y="2870602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307839-3119-1EC0-8DEA-954CEB15F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E3C48-5166-6494-2364-AD7B731CCB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60648-9145-39B7-73CD-C597EC48CC4C}"/>
              </a:ext>
            </a:extLst>
          </p:cNvPr>
          <p:cNvGrpSpPr/>
          <p:nvPr/>
        </p:nvGrpSpPr>
        <p:grpSpPr>
          <a:xfrm>
            <a:off x="4353417" y="3233168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8D91E-B9C2-7D81-34A7-0791C25FB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8B584-1D33-9093-4C31-2BE0B79F5F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2ED1C-A05D-62B3-9789-D8BC0765D57E}"/>
              </a:ext>
            </a:extLst>
          </p:cNvPr>
          <p:cNvGrpSpPr/>
          <p:nvPr/>
        </p:nvGrpSpPr>
        <p:grpSpPr>
          <a:xfrm>
            <a:off x="4149333" y="358966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55757-7D18-8553-A3D2-DE2FC037A3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6FFDC2-D934-AF2F-B300-A1FCA6CAB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2443B-9A11-A920-952F-59EB5D315C02}"/>
              </a:ext>
            </a:extLst>
          </p:cNvPr>
          <p:cNvGrpSpPr/>
          <p:nvPr/>
        </p:nvGrpSpPr>
        <p:grpSpPr>
          <a:xfrm>
            <a:off x="4306538" y="3784545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0E0EAD-2CDA-AF3B-4727-7F1E558168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14EF74-F915-39AF-55A0-C4C23EE9E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CD4AB8-5356-BB85-F86B-552E4E2635E0}"/>
              </a:ext>
            </a:extLst>
          </p:cNvPr>
          <p:cNvGrpSpPr/>
          <p:nvPr/>
        </p:nvGrpSpPr>
        <p:grpSpPr>
          <a:xfrm>
            <a:off x="4454716" y="4309827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CAEADE-3B87-1F1F-5444-12EDD65A511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7540D4-7E46-A59B-D3BF-14A627D2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20E2AF-CF66-E2E5-FF39-CF1FA68D44C5}"/>
              </a:ext>
            </a:extLst>
          </p:cNvPr>
          <p:cNvGrpSpPr/>
          <p:nvPr/>
        </p:nvGrpSpPr>
        <p:grpSpPr>
          <a:xfrm>
            <a:off x="4301335" y="4845373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986C81-E439-FD16-B43B-43971A6672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FD95D4A-26DD-D462-15D7-D8D1DA429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880304-7375-DDB3-F404-2A4C694D847C}"/>
              </a:ext>
            </a:extLst>
          </p:cNvPr>
          <p:cNvGrpSpPr/>
          <p:nvPr/>
        </p:nvGrpSpPr>
        <p:grpSpPr>
          <a:xfrm>
            <a:off x="4493783" y="5398343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1CED833-4498-35B4-89F7-A856D7F8F3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62C638-A168-4C47-7F23-5A62FC189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DD31C6-389E-6162-ACFD-70A5CE401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"/>
          <a:stretch/>
        </p:blipFill>
        <p:spPr>
          <a:xfrm>
            <a:off x="6266229" y="1351163"/>
            <a:ext cx="2469345" cy="25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FE89E-10E4-F8FD-71A6-F7CF311A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EF08333B-27B6-D45B-8AB0-D6CF9F3FD432}"/>
              </a:ext>
            </a:extLst>
          </p:cNvPr>
          <p:cNvSpPr/>
          <p:nvPr/>
        </p:nvSpPr>
        <p:spPr>
          <a:xfrm>
            <a:off x="7224697" y="333244"/>
            <a:ext cx="1686394" cy="1139254"/>
          </a:xfrm>
          <a:prstGeom prst="wedgeRoundRectCallout">
            <a:avLst>
              <a:gd name="adj1" fmla="val -58166"/>
              <a:gd name="adj2" fmla="val 72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Don't forget to close the plot window after each run!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65A44C-6533-01D7-22C6-CE14A28FA60D}"/>
                  </a:ext>
                </a:extLst>
              </p:cNvPr>
              <p:cNvSpPr txBox="1"/>
              <p:nvPr/>
            </p:nvSpPr>
            <p:spPr>
              <a:xfrm>
                <a:off x="6457950" y="2302411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65A44C-6533-01D7-22C6-CE14A28FA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302411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6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4657BC-0A95-7CEB-DC1D-E5C5B967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17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C1136-D5A5-A6C7-EC04-B7E4D48940B4}"/>
                  </a:ext>
                </a:extLst>
              </p:cNvPr>
              <p:cNvSpPr txBox="1"/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8C1136-D5A5-A6C7-EC04-B7E4D489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A993D-D703-5553-0523-791172042251}"/>
                  </a:ext>
                </a:extLst>
              </p:cNvPr>
              <p:cNvSpPr txBox="1"/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7500"/>
                            </a:solidFill>
                          </a:ln>
                          <a:solidFill>
                            <a:srgbClr val="007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7500"/>
                    </a:solidFill>
                  </a:ln>
                  <a:solidFill>
                    <a:srgbClr val="0076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3A993D-D703-5553-0523-791172042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DAD28A-9C2D-C541-BADF-427002B2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20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E6B18-B334-DD3F-715D-066493AE03AE}"/>
                  </a:ext>
                </a:extLst>
              </p:cNvPr>
              <p:cNvSpPr txBox="1"/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00FF"/>
                            </a:solidFill>
                          </a:ln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00FF"/>
                                    </a:solidFill>
                                  </a:ln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00FF"/>
                                </a:solidFill>
                              </a:ln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00FF"/>
                    </a:solidFill>
                  </a:ln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E6B18-B334-DD3F-715D-066493AE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2295037"/>
                <a:ext cx="185069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944C1-EAE3-407F-471D-52FB15DE5C05}"/>
                  </a:ext>
                </a:extLst>
              </p:cNvPr>
              <p:cNvSpPr txBox="1"/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007500"/>
                            </a:solidFill>
                          </a:ln>
                          <a:solidFill>
                            <a:srgbClr val="007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rgbClr val="007500"/>
                                    </a:solidFill>
                                  </a:ln>
                                  <a:solidFill>
                                    <a:srgbClr val="0076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007500"/>
                                </a:solidFill>
                              </a:ln>
                              <a:solidFill>
                                <a:srgbClr val="0076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007500"/>
                    </a:solidFill>
                  </a:ln>
                  <a:solidFill>
                    <a:srgbClr val="0076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4944C1-EAE3-407F-471D-52FB15DE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2668663"/>
                <a:ext cx="227293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CACCFE-E2EA-422E-F73E-5BC0A7797D36}"/>
                  </a:ext>
                </a:extLst>
              </p:cNvPr>
              <p:cNvSpPr txBox="1"/>
              <p:nvPr/>
            </p:nvSpPr>
            <p:spPr>
              <a:xfrm>
                <a:off x="6457949" y="3035426"/>
                <a:ext cx="2006190" cy="6223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n>
                                    <a:solidFill>
                                      <a:srgbClr val="FF0000"/>
                                    </a:solidFill>
                                  </a:ln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CACCFE-E2EA-422E-F73E-5BC0A7797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3035426"/>
                <a:ext cx="2006190" cy="622350"/>
              </a:xfrm>
              <a:prstGeom prst="rect">
                <a:avLst/>
              </a:prstGeom>
              <a:blipFill>
                <a:blip r:embed="rId5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0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EA07D9-B379-A826-9A5F-6ABAA561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02" y="1596427"/>
            <a:ext cx="5305395" cy="4512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Comment Out</a:t>
            </a:r>
            <a:r>
              <a:rPr lang="en-US" sz="3200" dirty="0">
                <a:latin typeface="+mn-lt"/>
              </a:rPr>
              <a:t> Lines 14, 17, 20</a:t>
            </a:r>
            <a:br>
              <a:rPr lang="en-US" sz="3200" dirty="0">
                <a:latin typeface="+mn-lt"/>
              </a:rPr>
            </a:br>
            <a:r>
              <a:rPr lang="en-US" sz="3200" b="1" dirty="0">
                <a:solidFill>
                  <a:srgbClr val="00B050"/>
                </a:solidFill>
                <a:latin typeface="+mn-lt"/>
              </a:rPr>
              <a:t>Uncomment</a:t>
            </a:r>
            <a:r>
              <a:rPr lang="en-US" sz="3200" dirty="0">
                <a:latin typeface="+mn-lt"/>
              </a:rPr>
              <a:t> Line 23 then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865D9F-AE5E-EA9D-E42C-EF845FA54E16}"/>
                  </a:ext>
                </a:extLst>
              </p:cNvPr>
              <p:cNvSpPr txBox="1"/>
              <p:nvPr/>
            </p:nvSpPr>
            <p:spPr>
              <a:xfrm>
                <a:off x="5754338" y="2295037"/>
                <a:ext cx="276101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n-US" b="0" i="1" smtClean="0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865D9F-AE5E-EA9D-E42C-EF845FA54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38" y="2295037"/>
                <a:ext cx="276101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58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03 – Now You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665" y="1825625"/>
            <a:ext cx="4310673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package </a:t>
            </a:r>
            <a:r>
              <a:rPr lang="en-US" sz="2400" b="1" dirty="0">
                <a:solidFill>
                  <a:srgbClr val="00B050"/>
                </a:solidFill>
              </a:rPr>
              <a:t>matplotlib</a:t>
            </a:r>
            <a:r>
              <a:rPr lang="en-US" sz="2400" dirty="0"/>
              <a:t>, and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collection of functions, use a hierarchy of </a:t>
            </a:r>
            <a:r>
              <a:rPr lang="en-US" sz="2400" b="1" dirty="0"/>
              <a:t>containers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get a reference to a </a:t>
            </a:r>
            <a:r>
              <a:rPr lang="en-US" sz="2400" b="1" dirty="0">
                <a:solidFill>
                  <a:srgbClr val="0070C0"/>
                </a:solidFill>
              </a:rPr>
              <a:t>figure</a:t>
            </a:r>
            <a:r>
              <a:rPr lang="en-US" sz="2400" dirty="0"/>
              <a:t> which contains an </a:t>
            </a:r>
            <a:r>
              <a:rPr lang="en-US" sz="2400" b="1" dirty="0">
                <a:solidFill>
                  <a:srgbClr val="0070C0"/>
                </a:solidFill>
              </a:rPr>
              <a:t>axes</a:t>
            </a:r>
            <a:r>
              <a:rPr lang="en-US" sz="2400" dirty="0"/>
              <a:t> object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pass </a:t>
            </a:r>
            <a:r>
              <a:rPr lang="en-US" sz="2400" dirty="0" err="1"/>
              <a:t>numpy</a:t>
            </a:r>
            <a:r>
              <a:rPr lang="en-US" sz="2400" dirty="0"/>
              <a:t> arrays to matplotlib – create them using </a:t>
            </a:r>
            <a:r>
              <a:rPr lang="en-US" sz="2400" b="1" dirty="0" err="1"/>
              <a:t>linspace</a:t>
            </a:r>
            <a:r>
              <a:rPr lang="en-US" sz="2400" b="1" dirty="0"/>
              <a:t>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vectorized</a:t>
            </a:r>
            <a:r>
              <a:rPr lang="en-US" sz="2400" dirty="0"/>
              <a:t> mathematical operators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Always size (domain and range) and decorate your plots with appropriate labels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2035" y="1825625"/>
            <a:ext cx="353304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F31E13-C236-4A66-990D-FFBF820FF1EA}"/>
              </a:ext>
            </a:extLst>
          </p:cNvPr>
          <p:cNvSpPr txBox="1">
            <a:spLocks/>
          </p:cNvSpPr>
          <p:nvPr/>
        </p:nvSpPr>
        <p:spPr>
          <a:xfrm>
            <a:off x="4753219" y="1825625"/>
            <a:ext cx="43106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more intervals you calculate the </a:t>
            </a:r>
            <a:r>
              <a:rPr lang="en-US" sz="2400" b="1" i="1" dirty="0">
                <a:solidFill>
                  <a:srgbClr val="00B050"/>
                </a:solidFill>
              </a:rPr>
              <a:t>smoother</a:t>
            </a:r>
            <a:r>
              <a:rPr lang="en-US" sz="2400" dirty="0"/>
              <a:t> the curve will look but the </a:t>
            </a:r>
            <a:r>
              <a:rPr lang="en-US" sz="2400" b="1" dirty="0">
                <a:solidFill>
                  <a:srgbClr val="FF0000"/>
                </a:solidFill>
              </a:rPr>
              <a:t>longer</a:t>
            </a:r>
            <a:r>
              <a:rPr lang="en-US" sz="2400" dirty="0"/>
              <a:t> it will take to draw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Be mindful when drawing circles to maintain proper plot </a:t>
            </a:r>
            <a:r>
              <a:rPr lang="en-US" sz="2400" b="1" dirty="0"/>
              <a:t>aspect ratio </a:t>
            </a:r>
            <a:r>
              <a:rPr lang="en-US" sz="2400" dirty="0"/>
              <a:t>when rendering on a rectangular screen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</a:t>
            </a:r>
            <a:r>
              <a:rPr lang="en-US" sz="2400" b="1" dirty="0"/>
              <a:t>LaTeX</a:t>
            </a:r>
            <a:r>
              <a:rPr lang="en-US" sz="2400" dirty="0"/>
              <a:t> – all professional publishers expect science papers to be submitted using LaTeX, </a:t>
            </a:r>
            <a:r>
              <a:rPr lang="en-US" sz="2400" b="1" i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MS Word</a:t>
            </a:r>
            <a:endParaRPr lang="en-US" sz="2400" b="1" i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41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random_walk.py </a:t>
                </a:r>
                <a:r>
                  <a:rPr lang="en-US" sz="2400" dirty="0"/>
                  <a:t>that displays a 2D Cartesian plot of a meandering path</a:t>
                </a:r>
              </a:p>
              <a:p>
                <a:r>
                  <a:rPr lang="en-US" sz="2400" dirty="0"/>
                  <a:t>The walker starts at the (0,0) origin and takes one step at a time</a:t>
                </a:r>
              </a:p>
              <a:p>
                <a:r>
                  <a:rPr lang="en-US" sz="2400" dirty="0"/>
                  <a:t>At each step, the walker picks a random angle (uniform distribution) within the interval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moves (from its current position) a distance of 1 in that radial direction</a:t>
                </a:r>
              </a:p>
              <a:p>
                <a:r>
                  <a:rPr lang="en-US" sz="2400" dirty="0"/>
                  <a:t>Show the entire journey of 10,000 random steps in your plot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22F69-75EE-4B04-564B-12B63906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23520"/>
            <a:ext cx="6114286" cy="52000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DE3F398F-5944-60F0-F55C-5E442BD64DF5}"/>
              </a:ext>
            </a:extLst>
          </p:cNvPr>
          <p:cNvSpPr/>
          <p:nvPr/>
        </p:nvSpPr>
        <p:spPr>
          <a:xfrm>
            <a:off x="6520159" y="1839755"/>
            <a:ext cx="1686394" cy="1139254"/>
          </a:xfrm>
          <a:prstGeom prst="wedgeRoundRectCallout">
            <a:avLst>
              <a:gd name="adj1" fmla="val -58166"/>
              <a:gd name="adj2" fmla="val 72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just one example of the output</a:t>
            </a:r>
          </a:p>
        </p:txBody>
      </p:sp>
    </p:spTree>
    <p:extLst>
      <p:ext uri="{BB962C8B-B14F-4D97-AF65-F5344CB8AC3E}">
        <p14:creationId xmlns:p14="http://schemas.microsoft.com/office/powerpoint/2010/main" val="20531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4B6793-B17E-F3FC-DF43-64076CE3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2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Find the Package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</a:t>
            </a:r>
            <a:r>
              <a:rPr lang="en-US" sz="3200" dirty="0">
                <a:latin typeface="+mn-lt"/>
              </a:rPr>
              <a:t> on </a:t>
            </a:r>
            <a:r>
              <a:rPr lang="en-US" sz="3200" b="1" dirty="0">
                <a:latin typeface="+mn-lt"/>
              </a:rPr>
              <a:t>PyPI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601328" y="207867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19FDAD-556C-3882-1588-F876A654DAD3}"/>
              </a:ext>
            </a:extLst>
          </p:cNvPr>
          <p:cNvSpPr/>
          <p:nvPr/>
        </p:nvSpPr>
        <p:spPr>
          <a:xfrm>
            <a:off x="6243403" y="207867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DEB1678-BA48-AA5B-5612-ABC81B34245F}"/>
              </a:ext>
            </a:extLst>
          </p:cNvPr>
          <p:cNvCxnSpPr>
            <a:stCxn id="6" idx="2"/>
            <a:endCxn id="11" idx="2"/>
          </p:cNvCxnSpPr>
          <p:nvPr/>
        </p:nvCxnSpPr>
        <p:spPr>
          <a:xfrm rot="5400000" flipH="1" flipV="1">
            <a:off x="4312764" y="-116829"/>
            <a:ext cx="1" cy="492557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6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C53006-29D0-54D9-BC82-DC0ED514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2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Select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 </a:t>
            </a:r>
            <a:r>
              <a:rPr lang="en-US" sz="3200" dirty="0">
                <a:latin typeface="+mn-lt"/>
              </a:rPr>
              <a:t>Package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3317320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5155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6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430577-C9CC-60AC-8870-506C9C4DF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D3A523-1D6F-7ADB-FD4B-171DA3C7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+mn-lt"/>
              </a:rPr>
              <a:t>PyQt5 </a:t>
            </a:r>
            <a:r>
              <a:rPr lang="en-US" sz="3200" dirty="0">
                <a:latin typeface="+mn-lt"/>
              </a:rPr>
              <a:t>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7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0444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8AC1BF-07EC-4001-B09A-963CE289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"/>
          <a:stretch/>
        </p:blipFill>
        <p:spPr>
          <a:xfrm>
            <a:off x="2499335" y="1690689"/>
            <a:ext cx="4145330" cy="43295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07274B-43E7-683E-54F1-5F13703A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Matplotlib Container Hierarchy</a:t>
            </a:r>
          </a:p>
        </p:txBody>
      </p:sp>
    </p:spTree>
    <p:extLst>
      <p:ext uri="{BB962C8B-B14F-4D97-AF65-F5344CB8AC3E}">
        <p14:creationId xmlns:p14="http://schemas.microsoft.com/office/powerpoint/2010/main" val="8982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5320</TotalTime>
  <Words>1065</Words>
  <Application>Microsoft Office PowerPoint</Application>
  <PresentationFormat>On-screen Show (4:3)</PresentationFormat>
  <Paragraphs>193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03 – Goals</vt:lpstr>
      <vt:lpstr>Installing Python Packages into Thonny</vt:lpstr>
      <vt:lpstr>Find the Package PyQt5 on PyPI</vt:lpstr>
      <vt:lpstr>Select the PyQt5 Package Name</vt:lpstr>
      <vt:lpstr>Install the PyQt5 Package</vt:lpstr>
      <vt:lpstr>Verify the PyQt5 Package Installation</vt:lpstr>
      <vt:lpstr>PowerPoint Presentation</vt:lpstr>
      <vt:lpstr>Matplotlib Container Hierarchy</vt:lpstr>
      <vt:lpstr>Drawing a Conic Section</vt:lpstr>
      <vt:lpstr>Cartesian Coordinates</vt:lpstr>
      <vt:lpstr>Edit plot_parabola.py</vt:lpstr>
      <vt:lpstr>Run plot_parabola.py</vt:lpstr>
      <vt:lpstr>PowerPoint Presentation</vt:lpstr>
      <vt:lpstr>PowerPoint Presentation</vt:lpstr>
      <vt:lpstr>PowerPoint Presentation</vt:lpstr>
      <vt:lpstr>PowerPoint Presentation</vt:lpstr>
      <vt:lpstr>Polar Coordinates</vt:lpstr>
      <vt:lpstr>Polar Coordinates</vt:lpstr>
      <vt:lpstr>Polar Coordinates</vt:lpstr>
      <vt:lpstr>Polar to Cartesian Coordinate Conversion</vt:lpstr>
      <vt:lpstr>Edit plot_circle.py</vt:lpstr>
      <vt:lpstr>Run plot_circle.py</vt:lpstr>
      <vt:lpstr>Various Colors in RGB Values</vt:lpstr>
      <vt:lpstr>Predefined Color “Names”</vt:lpstr>
      <vt:lpstr>Alpha Blending = Opacity</vt:lpstr>
      <vt:lpstr>Parametric Curves</vt:lpstr>
      <vt:lpstr>Parametric Curves</vt:lpstr>
      <vt:lpstr>Parametric Curves</vt:lpstr>
      <vt:lpstr>Parametric Curves Using Polar Graphs</vt:lpstr>
      <vt:lpstr>Edit plot_rose_curves.py</vt:lpstr>
      <vt:lpstr>Run plot_rose_curves.py</vt:lpstr>
      <vt:lpstr>Uncomment Line 17 then Run again</vt:lpstr>
      <vt:lpstr>Uncomment Line 20 then Run again</vt:lpstr>
      <vt:lpstr>Comment Out Lines 14, 17, 20 Uncomment Line 23 then Run again</vt:lpstr>
      <vt:lpstr>Parametric Curves</vt:lpstr>
      <vt:lpstr>Session 03 – Now You Know…</vt:lpstr>
      <vt:lpstr>Task 03-01</vt:lpstr>
      <vt:lpstr>Task 03-01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897</cp:revision>
  <cp:lastPrinted>2015-06-01T00:45:11Z</cp:lastPrinted>
  <dcterms:created xsi:type="dcterms:W3CDTF">2014-09-21T17:58:26Z</dcterms:created>
  <dcterms:modified xsi:type="dcterms:W3CDTF">2022-11-22T01:16:42Z</dcterms:modified>
</cp:coreProperties>
</file>