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74" r:id="rId2"/>
    <p:sldId id="972" r:id="rId3"/>
    <p:sldId id="282" r:id="rId4"/>
    <p:sldId id="290" r:id="rId5"/>
    <p:sldId id="256" r:id="rId6"/>
    <p:sldId id="1019" r:id="rId7"/>
    <p:sldId id="1020" r:id="rId8"/>
    <p:sldId id="1021" r:id="rId9"/>
    <p:sldId id="1033" r:id="rId10"/>
    <p:sldId id="1023" r:id="rId11"/>
    <p:sldId id="1024" r:id="rId12"/>
    <p:sldId id="1022" r:id="rId13"/>
    <p:sldId id="1025" r:id="rId14"/>
    <p:sldId id="945" r:id="rId15"/>
    <p:sldId id="946" r:id="rId16"/>
    <p:sldId id="1034" r:id="rId17"/>
    <p:sldId id="949" r:id="rId18"/>
    <p:sldId id="398" r:id="rId19"/>
    <p:sldId id="400" r:id="rId20"/>
    <p:sldId id="1056" r:id="rId21"/>
    <p:sldId id="403" r:id="rId22"/>
    <p:sldId id="453" r:id="rId23"/>
    <p:sldId id="1139" r:id="rId24"/>
    <p:sldId id="405" r:id="rId25"/>
    <p:sldId id="1140" r:id="rId26"/>
    <p:sldId id="1111" r:id="rId27"/>
    <p:sldId id="1055" r:id="rId28"/>
    <p:sldId id="408" r:id="rId29"/>
    <p:sldId id="1141" r:id="rId30"/>
    <p:sldId id="1005" r:id="rId3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6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NULL"/><Relationship Id="rId10" Type="http://schemas.openxmlformats.org/officeDocument/2006/relationships/image" Target="../media/image12.png"/><Relationship Id="rId4" Type="http://schemas.openxmlformats.org/officeDocument/2006/relationships/image" Target="NUL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4200716"/>
              <a:chOff x="6327188" y="926279"/>
              <a:chExt cx="2570511" cy="42007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04</a:t>
                </a:r>
              </a:p>
              <a:p>
                <a:pPr algn="ctr"/>
                <a:r>
                  <a:rPr lang="en-US" dirty="0"/>
                  <a:t>Computational</a:t>
                </a:r>
              </a:p>
              <a:p>
                <a:pPr algn="ctr"/>
                <a:r>
                  <a:rPr lang="en-US" dirty="0"/>
                  <a:t>Mathematics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6CF339-17C6-3508-6C85-04B3D58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8" y="956170"/>
            <a:ext cx="8215003" cy="51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F3C63-7665-A2B8-433E-F144914F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3" y="956170"/>
            <a:ext cx="8183754" cy="5114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3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B610874-98B5-7443-BF94-B03202F64FC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96" y="1569287"/>
            <a:ext cx="4109447" cy="4877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leibniz_formula.py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7042308" y="1738195"/>
            <a:ext cx="1383780" cy="1124263"/>
          </a:xfrm>
          <a:prstGeom prst="wedgeRoundRectCallout">
            <a:avLst>
              <a:gd name="adj1" fmla="val -76283"/>
              <a:gd name="adj2" fmla="val 4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964403" y="2847593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5106804" y="327756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586765" y="3492137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4848543" y="3727678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6545443" y="4151671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003401" y="4662434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9828D-2673-02FE-3B71-342EC22DD8A7}"/>
              </a:ext>
            </a:extLst>
          </p:cNvPr>
          <p:cNvGrpSpPr/>
          <p:nvPr/>
        </p:nvGrpSpPr>
        <p:grpSpPr>
          <a:xfrm>
            <a:off x="6094366" y="5221615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88688E-C566-1861-90D0-E364E7C20C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AD5BC6-236B-1076-7697-115E1BD7B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5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leibniz_formula.py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25B59-3850-83CF-0938-CBAE8C5F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32" y="1804456"/>
            <a:ext cx="5985935" cy="2160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DB86B5-2F18-F6AB-7A62-5A7AABEF298C}"/>
              </a:ext>
            </a:extLst>
          </p:cNvPr>
          <p:cNvSpPr/>
          <p:nvPr/>
        </p:nvSpPr>
        <p:spPr>
          <a:xfrm>
            <a:off x="1843790" y="3215390"/>
            <a:ext cx="2218544" cy="2923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7CDF3D-1894-CD9A-DBD4-4B6C501427C0}"/>
                  </a:ext>
                </a:extLst>
              </p:cNvPr>
              <p:cNvSpPr txBox="1"/>
              <p:nvPr/>
            </p:nvSpPr>
            <p:spPr>
              <a:xfrm>
                <a:off x="5591226" y="3643288"/>
                <a:ext cx="2870721" cy="84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7CDF3D-1894-CD9A-DBD4-4B6C50142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26" y="3643288"/>
                <a:ext cx="2870721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7820C02-64A1-D5A3-21AD-75F86E8C8A16}"/>
              </a:ext>
            </a:extLst>
          </p:cNvPr>
          <p:cNvSpPr/>
          <p:nvPr/>
        </p:nvSpPr>
        <p:spPr>
          <a:xfrm>
            <a:off x="1843790" y="2758191"/>
            <a:ext cx="5126636" cy="23027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56F79-64CC-4D07-7A4E-062F650679A0}"/>
              </a:ext>
            </a:extLst>
          </p:cNvPr>
          <p:cNvSpPr/>
          <p:nvPr/>
        </p:nvSpPr>
        <p:spPr>
          <a:xfrm>
            <a:off x="6902107" y="3770676"/>
            <a:ext cx="760278" cy="26316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0E7A39A-6039-E246-17E5-755563372EF4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>
            <a:off x="6970426" y="2873330"/>
            <a:ext cx="311820" cy="897346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5324D19-01CA-F6CC-51FE-6F83EBF562A4}"/>
              </a:ext>
            </a:extLst>
          </p:cNvPr>
          <p:cNvSpPr/>
          <p:nvPr/>
        </p:nvSpPr>
        <p:spPr>
          <a:xfrm>
            <a:off x="1843790" y="2999684"/>
            <a:ext cx="5126636" cy="23027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117FA5-9A4A-FE45-8956-76C45E1A79FC}"/>
              </a:ext>
            </a:extLst>
          </p:cNvPr>
          <p:cNvSpPr/>
          <p:nvPr/>
        </p:nvSpPr>
        <p:spPr>
          <a:xfrm>
            <a:off x="6835776" y="4099725"/>
            <a:ext cx="873125" cy="2631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03AE14B-2D29-583D-CBB1-1F83B1A5BC35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>
            <a:off x="6970426" y="3114823"/>
            <a:ext cx="738475" cy="1116484"/>
          </a:xfrm>
          <a:prstGeom prst="bentConnector3">
            <a:avLst>
              <a:gd name="adj1" fmla="val 13095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463942-A867-E81F-2C95-5DAEBAD99CB2}"/>
              </a:ext>
            </a:extLst>
          </p:cNvPr>
          <p:cNvGrpSpPr/>
          <p:nvPr/>
        </p:nvGrpSpPr>
        <p:grpSpPr>
          <a:xfrm>
            <a:off x="1917535" y="4714458"/>
            <a:ext cx="5308931" cy="1641893"/>
            <a:chOff x="2353454" y="4714458"/>
            <a:chExt cx="5308931" cy="164189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A67A917-69F2-2C7D-8EBE-4AEA9482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53454" y="4714458"/>
              <a:ext cx="2300990" cy="164189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AB119-1E20-5110-361E-6A6DC6EFFD67}"/>
                </a:ext>
              </a:extLst>
            </p:cNvPr>
            <p:cNvSpPr txBox="1"/>
            <p:nvPr/>
          </p:nvSpPr>
          <p:spPr>
            <a:xfrm>
              <a:off x="4892743" y="5212239"/>
              <a:ext cx="2769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Gottfried Wilhelm </a:t>
              </a:r>
              <a:r>
                <a:rPr lang="en-US" b="1" dirty="0"/>
                <a:t>Leibniz</a:t>
              </a:r>
            </a:p>
            <a:p>
              <a:pPr algn="ctr"/>
              <a:r>
                <a:rPr lang="en-US" dirty="0"/>
                <a:t>(1646 – 1716)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28DFE10-547F-059B-A6F7-CAE0063E04DA}"/>
              </a:ext>
            </a:extLst>
          </p:cNvPr>
          <p:cNvSpPr/>
          <p:nvPr/>
        </p:nvSpPr>
        <p:spPr>
          <a:xfrm>
            <a:off x="7753350" y="3983831"/>
            <a:ext cx="468755" cy="216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7" grpId="0" animBg="1"/>
      <p:bldP spid="37" grpId="1" animBg="1"/>
      <p:bldP spid="38" grpId="0" animBg="1"/>
      <p:bldP spid="38" grpId="1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&lt;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&lt;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&gt; 1, across </a:t>
            </a:r>
            <a:r>
              <a:rPr lang="en-US" sz="2400" i="1" dirty="0"/>
              <a:t>all</a:t>
            </a:r>
            <a:r>
              <a:rPr lang="en-US" sz="2400" dirty="0"/>
              <a:t> ten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D9CD-4E1C-C9F5-1300-454AEE91A7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10" y="1541516"/>
            <a:ext cx="5440380" cy="4951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601243" y="3338059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764284" y="3737439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301237" y="4549540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5488924" y="496384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606471" y="5173301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121593" y="170350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9828D-2673-02FE-3B71-342EC22DD8A7}"/>
              </a:ext>
            </a:extLst>
          </p:cNvPr>
          <p:cNvGrpSpPr/>
          <p:nvPr/>
        </p:nvGrpSpPr>
        <p:grpSpPr>
          <a:xfrm>
            <a:off x="5703074" y="210347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88688E-C566-1861-90D0-E364E7C20C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AD5BC6-236B-1076-7697-115E1BD7B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A24B4A-F6CA-A228-D016-8C93E7704006}"/>
              </a:ext>
            </a:extLst>
          </p:cNvPr>
          <p:cNvGrpSpPr/>
          <p:nvPr/>
        </p:nvGrpSpPr>
        <p:grpSpPr>
          <a:xfrm>
            <a:off x="4519901" y="230460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B30EF6-0E64-EC51-BE06-AD0BBED97E6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288C7DB-51D7-DEBD-6E54-927FD1536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65E72D-AFA8-F1C3-816E-21EF553A97D1}"/>
              </a:ext>
            </a:extLst>
          </p:cNvPr>
          <p:cNvGrpSpPr/>
          <p:nvPr/>
        </p:nvGrpSpPr>
        <p:grpSpPr>
          <a:xfrm>
            <a:off x="5763720" y="5565005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F4A0E3-7AFD-DC24-754F-3195086A36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B70E6F1-F885-D990-63BB-6B6CFAF068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2BBB32-2561-3F25-D69E-68433F3647B4}"/>
              </a:ext>
            </a:extLst>
          </p:cNvPr>
          <p:cNvGrpSpPr/>
          <p:nvPr/>
        </p:nvGrpSpPr>
        <p:grpSpPr>
          <a:xfrm>
            <a:off x="7170998" y="6053177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F00EA6-E8F5-03AF-4379-635BCFC28C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187FB0-A724-8633-6B3A-DE40FF698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5D669C-705B-03B0-C211-EF5E737BC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76" y="1391554"/>
            <a:ext cx="5145648" cy="2277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06616" y="2575845"/>
            <a:ext cx="1084709" cy="495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D62F0D-B89B-42EA-AFFA-6202FE6EDC26}"/>
              </a:ext>
            </a:extLst>
          </p:cNvPr>
          <p:cNvSpPr/>
          <p:nvPr/>
        </p:nvSpPr>
        <p:spPr>
          <a:xfrm>
            <a:off x="6961239" y="442210"/>
            <a:ext cx="1554111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take about 60 secs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6C0E12-6F74-997B-6E52-B4BC9EDACE20}"/>
              </a:ext>
            </a:extLst>
          </p:cNvPr>
          <p:cNvGrpSpPr/>
          <p:nvPr/>
        </p:nvGrpSpPr>
        <p:grpSpPr>
          <a:xfrm>
            <a:off x="5819630" y="4327543"/>
            <a:ext cx="2111248" cy="2271914"/>
            <a:chOff x="5819630" y="4327543"/>
            <a:chExt cx="2111248" cy="2271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8509" y="4327543"/>
              <a:ext cx="1993491" cy="16137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D0F8EA-941D-5E14-6D38-AF333DEFE0AC}"/>
                </a:ext>
              </a:extLst>
            </p:cNvPr>
            <p:cNvSpPr txBox="1"/>
            <p:nvPr/>
          </p:nvSpPr>
          <p:spPr>
            <a:xfrm>
              <a:off x="5819630" y="5953126"/>
              <a:ext cx="2111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Leonhard</a:t>
              </a:r>
              <a:r>
                <a:rPr lang="en-US" b="1" dirty="0"/>
                <a:t> Euler</a:t>
              </a:r>
            </a:p>
            <a:p>
              <a:pPr algn="ctr"/>
              <a:r>
                <a:rPr lang="en-US" dirty="0"/>
                <a:t>(1707 – 1783)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Learn about Python's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2400" dirty="0"/>
                  <a:t> loop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Implement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Heron's Method </a:t>
                </a:r>
                <a:r>
                  <a:rPr lang="en-US" sz="2400" dirty="0"/>
                  <a:t>to calculate </a:t>
                </a:r>
                <a:r>
                  <a:rPr lang="en-US" sz="2400" b="1" dirty="0"/>
                  <a:t>square roots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Review </a:t>
                </a:r>
                <a:r>
                  <a:rPr lang="en-US" sz="2400" i="1" dirty="0"/>
                  <a:t>vectorized operations </a:t>
                </a:r>
                <a:r>
                  <a:rPr lang="en-US" sz="2400" dirty="0"/>
                  <a:t>in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Numpy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Utilize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array slicing </a:t>
                </a:r>
                <a:r>
                  <a:rPr lang="en-US" sz="2400" dirty="0"/>
                  <a:t>in Python to avoid for loops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Estimate the value of the </a:t>
                </a:r>
                <a:r>
                  <a:rPr lang="en-US" sz="2400" b="1" dirty="0"/>
                  <a:t>Leibniz Formula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Perform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Euler's Random Straws experiment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Review the algebra of </a:t>
                </a:r>
                <a:r>
                  <a:rPr lang="en-US" sz="2400" i="1" dirty="0"/>
                  <a:t>complex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the unique construction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Explore the power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Euler's Identity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79924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Python</a:t>
                </a:r>
                <a:r>
                  <a:rPr lang="en-US" sz="2400" dirty="0">
                    <a:ea typeface="Cambria Math" panose="02040503050406030204" pitchFamily="18" charset="0"/>
                  </a:rPr>
                  <a:t> the size of an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integer</a:t>
                </a:r>
                <a:r>
                  <a:rPr lang="en-US" sz="2400" dirty="0">
                    <a:ea typeface="Cambria Math" panose="02040503050406030204" pitchFamily="18" charset="0"/>
                  </a:rPr>
                  <a:t> is not restricted to some maximum value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799244"/>
              </a:xfrm>
              <a:blipFill>
                <a:blip r:embed="rId3"/>
                <a:stretch>
                  <a:fillRect l="-1005" t="-1777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9E8C9BC-1A44-3886-01AF-4EF1F26BB1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128" y="5668253"/>
            <a:ext cx="4393744" cy="5872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78D22-B93D-BC94-79DB-6326105047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55" y="1625108"/>
            <a:ext cx="4936491" cy="3622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886056" y="2980651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636551" y="3180307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5000089" y="3580230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6893008" y="3792865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889681" y="4176606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5B180D0-4E10-416D-3456-744A4BB0AEF9}"/>
              </a:ext>
            </a:extLst>
          </p:cNvPr>
          <p:cNvSpPr/>
          <p:nvPr/>
        </p:nvSpPr>
        <p:spPr>
          <a:xfrm>
            <a:off x="6494999" y="1854911"/>
            <a:ext cx="1741856" cy="968087"/>
          </a:xfrm>
          <a:prstGeom prst="wedgeRoundRectCallout">
            <a:avLst>
              <a:gd name="adj1" fmla="val -76825"/>
              <a:gd name="adj2" fmla="val 33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</p:spTree>
    <p:extLst>
      <p:ext uri="{BB962C8B-B14F-4D97-AF65-F5344CB8AC3E}">
        <p14:creationId xmlns:p14="http://schemas.microsoft.com/office/powerpoint/2010/main" val="308079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AABE2-5C80-2331-48DD-ADECC293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61" y="1735733"/>
            <a:ext cx="6416879" cy="1588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77A44F-B5A3-5DD8-A351-FB0AE413BF64}"/>
                  </a:ext>
                </a:extLst>
              </p:cNvPr>
              <p:cNvSpPr txBox="1"/>
              <p:nvPr/>
            </p:nvSpPr>
            <p:spPr>
              <a:xfrm>
                <a:off x="2062726" y="3901187"/>
                <a:ext cx="2140394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77A44F-B5A3-5DD8-A351-FB0AE413B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26" y="3901187"/>
                <a:ext cx="2140394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840D7-342E-8089-2062-6AF897A38CCD}"/>
                  </a:ext>
                </a:extLst>
              </p:cNvPr>
              <p:cNvSpPr txBox="1"/>
              <p:nvPr/>
            </p:nvSpPr>
            <p:spPr>
              <a:xfrm>
                <a:off x="1806855" y="4934499"/>
                <a:ext cx="2652136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840D7-342E-8089-2062-6AF897A38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55" y="4934499"/>
                <a:ext cx="2652136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A7DBEC3-266F-E362-A24A-0F19C4C1F7EE}"/>
              </a:ext>
            </a:extLst>
          </p:cNvPr>
          <p:cNvGrpSpPr/>
          <p:nvPr/>
        </p:nvGrpSpPr>
        <p:grpSpPr>
          <a:xfrm>
            <a:off x="5225897" y="3954269"/>
            <a:ext cx="2111248" cy="2271914"/>
            <a:chOff x="5819630" y="4327543"/>
            <a:chExt cx="2111248" cy="22719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D3392D-7E41-9397-1A2F-C2597D99C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8509" y="4327543"/>
              <a:ext cx="1993491" cy="16137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FFBCD1-E777-A9C0-9BB3-CED9AB0048AA}"/>
                </a:ext>
              </a:extLst>
            </p:cNvPr>
            <p:cNvSpPr txBox="1"/>
            <p:nvPr/>
          </p:nvSpPr>
          <p:spPr>
            <a:xfrm>
              <a:off x="5819630" y="5953126"/>
              <a:ext cx="2111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Leonhard</a:t>
              </a:r>
              <a:r>
                <a:rPr lang="en-US" b="1" dirty="0"/>
                <a:t> Euler</a:t>
              </a:r>
            </a:p>
            <a:p>
              <a:pPr algn="ctr"/>
              <a:r>
                <a:rPr lang="en-US" dirty="0"/>
                <a:t>(1707 – 1783)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5BA06-3E8E-926E-CDDA-1048DA5BE5D0}"/>
              </a:ext>
            </a:extLst>
          </p:cNvPr>
          <p:cNvSpPr/>
          <p:nvPr/>
        </p:nvSpPr>
        <p:spPr>
          <a:xfrm>
            <a:off x="1881266" y="2593298"/>
            <a:ext cx="2690734" cy="25483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D1E1C-50C5-1027-ACA7-637B36C598A9}"/>
              </a:ext>
            </a:extLst>
          </p:cNvPr>
          <p:cNvSpPr/>
          <p:nvPr/>
        </p:nvSpPr>
        <p:spPr>
          <a:xfrm>
            <a:off x="2407444" y="3924299"/>
            <a:ext cx="411956" cy="3405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BDA042-596C-944F-9E26-525291499DF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2398428" y="3072982"/>
            <a:ext cx="1053056" cy="603354"/>
          </a:xfrm>
          <a:prstGeom prst="bentConnector3">
            <a:avLst>
              <a:gd name="adj1" fmla="val 621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F039F-6DE6-CBC3-4DF3-E9735D04CE24}"/>
              </a:ext>
            </a:extLst>
          </p:cNvPr>
          <p:cNvSpPr/>
          <p:nvPr/>
        </p:nvSpPr>
        <p:spPr>
          <a:xfrm>
            <a:off x="4916718" y="2593298"/>
            <a:ext cx="2690734" cy="2548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8D0DB-C684-E0E9-46F8-977D8E075A74}"/>
              </a:ext>
            </a:extLst>
          </p:cNvPr>
          <p:cNvSpPr/>
          <p:nvPr/>
        </p:nvSpPr>
        <p:spPr>
          <a:xfrm>
            <a:off x="3439206" y="4011374"/>
            <a:ext cx="763913" cy="5253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B7CFC0B-332C-DA25-BCDC-60EDE5DA01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4460003" y="2209291"/>
            <a:ext cx="1163243" cy="24409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2F0117-7CF0-CBEE-9928-F852F029FA5A}"/>
              </a:ext>
            </a:extLst>
          </p:cNvPr>
          <p:cNvSpPr/>
          <p:nvPr/>
        </p:nvSpPr>
        <p:spPr>
          <a:xfrm>
            <a:off x="1716374" y="4912014"/>
            <a:ext cx="2855626" cy="716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EF0015-618E-4E5C-B05C-C24AC3DC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06" y="1172052"/>
            <a:ext cx="5550188" cy="15000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Python's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2400" dirty="0"/>
                  <a:t> loop runs while the conditional is True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Heron's Method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based upon successive error reduction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Python's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array slicing </a:t>
                </a:r>
                <a:r>
                  <a:rPr lang="en-US" sz="2400" dirty="0"/>
                  <a:t>allows us to create specific subsets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When a magic number appears after a long calculation, it forces us to go back and rethink our theory – that number is not likely to surface due to pure coincidence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makes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special is because its instantaneous rate of change (first derivative) is equal to itself – no other function in Nature posses this unique property</a:t>
                </a:r>
                <a:endParaRPr lang="en-US" sz="2400" i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five fundamental constants of Math are related together via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Euler's Identity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314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Write a Python program called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 to the first million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Send me your solution by copying your code into the message body of an email</a:t>
                </a:r>
              </a:p>
              <a:p>
                <a:r>
                  <a:rPr lang="en-US" sz="2400" dirty="0"/>
                  <a:t>Students who complete the sessions tasks will earn a letter of recommendation from me when applying to college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Heron solved this </a:t>
                </a:r>
                <a:r>
                  <a:rPr lang="en-US" sz="2400" b="1" dirty="0"/>
                  <a:t>2,052</a:t>
                </a:r>
                <a:r>
                  <a:rPr lang="en-US" sz="2400" dirty="0"/>
                  <a:t> years ago!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103932" y="3863421"/>
                <a:ext cx="1705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2" y="3863421"/>
                <a:ext cx="17050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959389" y="5887135"/>
                <a:ext cx="2232919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89" y="5887135"/>
                <a:ext cx="2232919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3127802" y="4305001"/>
                <a:ext cx="4044890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802" y="4305001"/>
                <a:ext cx="4044890" cy="7173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702093" y="5094561"/>
                <a:ext cx="337598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93" y="5094561"/>
                <a:ext cx="337598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844492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C4C323F3-C0A9-4247-9F76-CC337F349F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65126"/>
                <a:ext cx="7886700" cy="1103455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200" dirty="0">
                    <a:latin typeface="+mn-lt"/>
                  </a:rPr>
                  <a:t>Estimating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sz="3200" dirty="0">
                    <a:latin typeface="+mn-lt"/>
                  </a:rPr>
                  <a:t> using Heron's Method</a:t>
                </a: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C4C323F3-C0A9-4247-9F76-CC337F34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6"/>
                <a:ext cx="7886700" cy="1103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278" y="1773184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27A273-7A32-02A1-4C97-AF22F1468801}"/>
              </a:ext>
            </a:extLst>
          </p:cNvPr>
          <p:cNvSpPr/>
          <p:nvPr/>
        </p:nvSpPr>
        <p:spPr>
          <a:xfrm>
            <a:off x="4369634" y="3047683"/>
            <a:ext cx="1220246" cy="64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8E023-CBE6-3592-2409-78962AC8E267}"/>
              </a:ext>
            </a:extLst>
          </p:cNvPr>
          <p:cNvSpPr/>
          <p:nvPr/>
        </p:nvSpPr>
        <p:spPr>
          <a:xfrm>
            <a:off x="4377128" y="3922498"/>
            <a:ext cx="312209" cy="310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2A524-9372-E3C7-D063-4E984206B500}"/>
              </a:ext>
            </a:extLst>
          </p:cNvPr>
          <p:cNvSpPr/>
          <p:nvPr/>
        </p:nvSpPr>
        <p:spPr>
          <a:xfrm>
            <a:off x="4440513" y="4331588"/>
            <a:ext cx="678628" cy="64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662370-F31F-AC22-BFB3-1983F1CE45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642784" y="3585524"/>
            <a:ext cx="227423" cy="44652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05C9B2-4F16-6B73-C96B-B37DEC52014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689337" y="4077625"/>
            <a:ext cx="90490" cy="25396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D528CE-E42F-91C2-3423-31BD59B47BA9}"/>
                  </a:ext>
                </a:extLst>
              </p:cNvPr>
              <p:cNvSpPr txBox="1"/>
              <p:nvPr/>
            </p:nvSpPr>
            <p:spPr>
              <a:xfrm>
                <a:off x="432380" y="1851502"/>
                <a:ext cx="1469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is the </a:t>
                </a:r>
                <a:r>
                  <a:rPr lang="en-US" sz="1600" i="1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unknown</a:t>
                </a:r>
                <a:r>
                  <a:rPr lang="en-US" sz="16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error in your guess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D528CE-E42F-91C2-3423-31BD59B4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" y="1851502"/>
                <a:ext cx="1469273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CC2B38-60F5-9309-A842-792BEC96782A}"/>
                  </a:ext>
                </a:extLst>
              </p:cNvPr>
              <p:cNvSpPr txBox="1"/>
              <p:nvPr/>
            </p:nvSpPr>
            <p:spPr>
              <a:xfrm>
                <a:off x="496573" y="3013501"/>
                <a:ext cx="1469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is now reduced to lower the error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CC2B38-60F5-9309-A842-792BEC967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" y="3013501"/>
                <a:ext cx="1469273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D56EA94-FE6F-F291-38B5-DADCA1F6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25" y="1504357"/>
            <a:ext cx="4284304" cy="4849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7042308" y="1738195"/>
            <a:ext cx="1383780" cy="1124263"/>
          </a:xfrm>
          <a:prstGeom prst="wedgeRoundRectCallout">
            <a:avLst>
              <a:gd name="adj1" fmla="val -76283"/>
              <a:gd name="adj2" fmla="val 4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011946" y="249312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5122361" y="266504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5188685" y="3008617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5488770" y="3194094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026204" y="3519577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631336" y="3823253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9828D-2673-02FE-3B71-342EC22DD8A7}"/>
              </a:ext>
            </a:extLst>
          </p:cNvPr>
          <p:cNvGrpSpPr/>
          <p:nvPr/>
        </p:nvGrpSpPr>
        <p:grpSpPr>
          <a:xfrm>
            <a:off x="3972189" y="4206619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88688E-C566-1861-90D0-E364E7C20C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AD5BC6-236B-1076-7697-115E1BD7B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C81683-3CAA-8992-72B2-2C61C2D0EE51}"/>
              </a:ext>
            </a:extLst>
          </p:cNvPr>
          <p:cNvGrpSpPr/>
          <p:nvPr/>
        </p:nvGrpSpPr>
        <p:grpSpPr>
          <a:xfrm>
            <a:off x="4511097" y="4884876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782041-4DD1-FEE5-0B0F-681435257F9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537432-3D6D-AA29-2004-07AEA9C89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F624DC-015A-3A1E-2725-275DC8B32498}"/>
              </a:ext>
            </a:extLst>
          </p:cNvPr>
          <p:cNvGrpSpPr/>
          <p:nvPr/>
        </p:nvGrpSpPr>
        <p:grpSpPr>
          <a:xfrm>
            <a:off x="4734487" y="5055560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0D832-BEF5-A464-3986-D1F90C8616C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43AD82C-6E6E-212B-F8B6-DF05A38C7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51695C-867F-468E-2C64-FF68B00BF915}"/>
              </a:ext>
            </a:extLst>
          </p:cNvPr>
          <p:cNvGrpSpPr/>
          <p:nvPr/>
        </p:nvGrpSpPr>
        <p:grpSpPr>
          <a:xfrm>
            <a:off x="6562207" y="5505094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C8076-D505-462B-03FB-7A4D3DC3F7D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3E775E-F501-5A16-266C-94BA30BAA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3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9FAAE-0139-B0DF-8DC0-F83ED83E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7" y="2075098"/>
            <a:ext cx="7085166" cy="19484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D3D9E-827E-F055-D6F1-C2F816AF8616}"/>
              </a:ext>
            </a:extLst>
          </p:cNvPr>
          <p:cNvSpPr/>
          <p:nvPr/>
        </p:nvSpPr>
        <p:spPr>
          <a:xfrm>
            <a:off x="5074170" y="2901482"/>
            <a:ext cx="2076138" cy="20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9D11F-754D-59E5-426A-242EA91AEFA6}"/>
              </a:ext>
            </a:extLst>
          </p:cNvPr>
          <p:cNvSpPr/>
          <p:nvPr/>
        </p:nvSpPr>
        <p:spPr>
          <a:xfrm>
            <a:off x="2740545" y="3117538"/>
            <a:ext cx="2076138" cy="20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50A039C-50C4-89A7-8629-C3184F898F96}"/>
              </a:ext>
            </a:extLst>
          </p:cNvPr>
          <p:cNvCxnSpPr>
            <a:stCxn id="11" idx="3"/>
            <a:endCxn id="23" idx="2"/>
          </p:cNvCxnSpPr>
          <p:nvPr/>
        </p:nvCxnSpPr>
        <p:spPr>
          <a:xfrm flipH="1">
            <a:off x="3778614" y="3006413"/>
            <a:ext cx="3371694" cy="320987"/>
          </a:xfrm>
          <a:prstGeom prst="bentConnector4">
            <a:avLst>
              <a:gd name="adj1" fmla="val -6780"/>
              <a:gd name="adj2" fmla="val 1712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952235-FEEA-D78D-877C-5D13E4106D74}"/>
              </a:ext>
            </a:extLst>
          </p:cNvPr>
          <p:cNvGrpSpPr/>
          <p:nvPr/>
        </p:nvGrpSpPr>
        <p:grpSpPr>
          <a:xfrm>
            <a:off x="2575358" y="4369840"/>
            <a:ext cx="3993284" cy="1871754"/>
            <a:chOff x="2118955" y="4369840"/>
            <a:chExt cx="3993284" cy="187175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3EAE23-1A84-169A-B9EE-8B3BD75F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955" y="4369840"/>
              <a:ext cx="1243180" cy="187175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AD7B481-69F2-420B-EBC0-63ECBAB6FB57}"/>
                    </a:ext>
                  </a:extLst>
                </p:cNvPr>
                <p:cNvSpPr/>
                <p:nvPr/>
              </p:nvSpPr>
              <p:spPr>
                <a:xfrm>
                  <a:off x="3879320" y="4849903"/>
                  <a:ext cx="2232919" cy="5666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𝑒𝑎𝑛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AD7B481-69F2-420B-EBC0-63ECBAB6F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320" y="4849903"/>
                  <a:ext cx="2232919" cy="5666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9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65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Another Surprising Series…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has asked you to sum this series: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It is 4 </a:t>
                </a:r>
                <a:r>
                  <a:rPr lang="en-US" sz="2400" i="1" dirty="0"/>
                  <a:t>times</a:t>
                </a:r>
                <a:r>
                  <a:rPr lang="en-US" sz="2400" dirty="0"/>
                  <a:t> the sum the reciprocals of the </a:t>
                </a:r>
                <a:r>
                  <a:rPr lang="en-US" sz="2400" u="sng" dirty="0"/>
                  <a:t>odd</a:t>
                </a:r>
                <a:r>
                  <a:rPr lang="en-US" sz="2400" dirty="0"/>
                  <a:t> natural numbers, but the </a:t>
                </a:r>
                <a:r>
                  <a:rPr lang="en-US" sz="2400" b="1" dirty="0"/>
                  <a:t>sign</a:t>
                </a:r>
                <a:r>
                  <a:rPr lang="en-US" sz="2400" dirty="0"/>
                  <a:t> of each term alternates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What is this sum using the first one </a:t>
                </a:r>
                <a:r>
                  <a:rPr lang="en-US" sz="2400" b="1" dirty="0"/>
                  <a:t>million</a:t>
                </a:r>
                <a:r>
                  <a:rPr lang="en-US" sz="2400" dirty="0"/>
                  <a:t> terms?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Vectorized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56A6-0F5C-A849-A5B8-6A444264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4"/>
          <a:stretch/>
        </p:blipFill>
        <p:spPr>
          <a:xfrm>
            <a:off x="1566472" y="2013970"/>
            <a:ext cx="6011056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9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5559</TotalTime>
  <Words>1193</Words>
  <Application>Microsoft Office PowerPoint</Application>
  <PresentationFormat>On-screen Show (4:3)</PresentationFormat>
  <Paragraphs>267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04 – Goals</vt:lpstr>
      <vt:lpstr>while Loop</vt:lpstr>
      <vt:lpstr>Old School Square Roots</vt:lpstr>
      <vt:lpstr>PowerPoint Presentation</vt:lpstr>
      <vt:lpstr>Edit herons_method.py</vt:lpstr>
      <vt:lpstr>Run herons_method.py</vt:lpstr>
      <vt:lpstr>Another Surprising Series…</vt:lpstr>
      <vt:lpstr>Numpy Vectorized Operations</vt:lpstr>
      <vt:lpstr>PowerPoint Presentation</vt:lpstr>
      <vt:lpstr>PowerPoint Presentation</vt:lpstr>
      <vt:lpstr>Edit leibniz_formula.py</vt:lpstr>
      <vt:lpstr>Run leibniz_formula.py</vt:lpstr>
      <vt:lpstr>Random Straws</vt:lpstr>
      <vt:lpstr>Random Straws</vt:lpstr>
      <vt:lpstr>Open random_straws.py</vt:lpstr>
      <vt:lpstr>Run random_straws.py</vt:lpstr>
      <vt:lpstr>Complex Numbers</vt:lpstr>
      <vt:lpstr>Complex Algebra</vt:lpstr>
      <vt:lpstr>Complex Algebra</vt:lpstr>
      <vt:lpstr>Why is e so special?</vt:lpstr>
      <vt:lpstr>Why is e so special?</vt:lpstr>
      <vt:lpstr>Why is e so special?</vt:lpstr>
      <vt:lpstr>Euler’s Identity</vt:lpstr>
      <vt:lpstr>Edit euler_identity.py</vt:lpstr>
      <vt:lpstr>Run euler_identity.py</vt:lpstr>
      <vt:lpstr>Euler’s Identity</vt:lpstr>
      <vt:lpstr>PowerPoint Presentation</vt:lpstr>
      <vt:lpstr>Session 04 – Now You Know…</vt:lpstr>
      <vt:lpstr>Task 04-01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914</cp:revision>
  <cp:lastPrinted>2015-06-01T00:45:11Z</cp:lastPrinted>
  <dcterms:created xsi:type="dcterms:W3CDTF">2014-09-21T17:58:26Z</dcterms:created>
  <dcterms:modified xsi:type="dcterms:W3CDTF">2022-11-11T21:09:51Z</dcterms:modified>
</cp:coreProperties>
</file>