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74" r:id="rId2"/>
    <p:sldId id="972" r:id="rId3"/>
    <p:sldId id="282" r:id="rId4"/>
    <p:sldId id="290" r:id="rId5"/>
    <p:sldId id="256" r:id="rId6"/>
    <p:sldId id="1019" r:id="rId7"/>
    <p:sldId id="1144" r:id="rId8"/>
    <p:sldId id="1020" r:id="rId9"/>
    <p:sldId id="1021" r:id="rId10"/>
    <p:sldId id="1033" r:id="rId11"/>
    <p:sldId id="1023" r:id="rId12"/>
    <p:sldId id="1024" r:id="rId13"/>
    <p:sldId id="1022" r:id="rId14"/>
    <p:sldId id="1142" r:id="rId15"/>
    <p:sldId id="1025" r:id="rId16"/>
    <p:sldId id="945" r:id="rId17"/>
    <p:sldId id="946" r:id="rId18"/>
    <p:sldId id="1034" r:id="rId19"/>
    <p:sldId id="949" r:id="rId20"/>
    <p:sldId id="398" r:id="rId21"/>
    <p:sldId id="400" r:id="rId22"/>
    <p:sldId id="1056" r:id="rId23"/>
    <p:sldId id="403" r:id="rId24"/>
    <p:sldId id="453" r:id="rId25"/>
    <p:sldId id="1139" r:id="rId26"/>
    <p:sldId id="405" r:id="rId27"/>
    <p:sldId id="1140" r:id="rId28"/>
    <p:sldId id="1143" r:id="rId29"/>
    <p:sldId id="1111" r:id="rId30"/>
    <p:sldId id="1055" r:id="rId31"/>
    <p:sldId id="408" r:id="rId32"/>
    <p:sldId id="1141" r:id="rId33"/>
    <p:sldId id="1005" r:id="rId3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NULL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04</a:t>
                </a:r>
              </a:p>
              <a:p>
                <a:pPr algn="ctr"/>
                <a:r>
                  <a:rPr lang="en-US" dirty="0"/>
                  <a:t>Computational</a:t>
                </a:r>
              </a:p>
              <a:p>
                <a:pPr algn="ctr"/>
                <a:r>
                  <a:rPr lang="en-US" dirty="0"/>
                  <a:t>Mathematics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CF339-17C6-3508-6C85-04B3D5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8" y="956170"/>
            <a:ext cx="8215003" cy="5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F3C63-7665-A2B8-433E-F144914F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3" y="956170"/>
            <a:ext cx="8183754" cy="5114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610874-98B5-7443-BF94-B03202F64F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6" y="1569287"/>
            <a:ext cx="4109447" cy="4877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964403" y="284759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06804" y="327756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586765" y="349213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848543" y="372767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6545443" y="415167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003401" y="4662434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6094366" y="5221615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3AD2E-95F8-6FE6-D705-7BF685B10657}"/>
                  </a:ext>
                </a:extLst>
              </p:cNvPr>
              <p:cNvSpPr txBox="1"/>
              <p:nvPr/>
            </p:nvSpPr>
            <p:spPr>
              <a:xfrm>
                <a:off x="329978" y="3170972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3AD2E-95F8-6FE6-D705-7BF685B1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3170972"/>
                <a:ext cx="1914845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01D915-3CF7-D42A-B31B-4FB0AB72E94A}"/>
                  </a:ext>
                </a:extLst>
              </p:cNvPr>
              <p:cNvSpPr txBox="1"/>
              <p:nvPr/>
            </p:nvSpPr>
            <p:spPr>
              <a:xfrm>
                <a:off x="329978" y="4161823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01D915-3CF7-D42A-B31B-4FB0AB72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4161823"/>
                <a:ext cx="1914845" cy="87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7453DC-A24A-D280-EF14-DF70A9CD3A58}"/>
                  </a:ext>
                </a:extLst>
              </p:cNvPr>
              <p:cNvSpPr txBox="1"/>
              <p:nvPr/>
            </p:nvSpPr>
            <p:spPr>
              <a:xfrm>
                <a:off x="329978" y="5152674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7453DC-A24A-D280-EF14-DF70A9CD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5152674"/>
                <a:ext cx="191484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6A19DC-FEF1-1CE2-B333-2962BFB178E5}"/>
                  </a:ext>
                </a:extLst>
              </p:cNvPr>
              <p:cNvSpPr txBox="1"/>
              <p:nvPr/>
            </p:nvSpPr>
            <p:spPr>
              <a:xfrm>
                <a:off x="360082" y="5642105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6A19DC-FEF1-1CE2-B333-2962BFB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5642105"/>
                <a:ext cx="19148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CA0002-A2D3-5DD8-A4D3-A022AE947B8E}"/>
                  </a:ext>
                </a:extLst>
              </p:cNvPr>
              <p:cNvSpPr txBox="1"/>
              <p:nvPr/>
            </p:nvSpPr>
            <p:spPr>
              <a:xfrm>
                <a:off x="360082" y="1690689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CA0002-A2D3-5DD8-A4D3-A022AE94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1690689"/>
                <a:ext cx="1914845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57783-ADD0-1580-7E1F-5E4896EB4A60}"/>
                  </a:ext>
                </a:extLst>
              </p:cNvPr>
              <p:cNvSpPr txBox="1"/>
              <p:nvPr/>
            </p:nvSpPr>
            <p:spPr>
              <a:xfrm>
                <a:off x="360082" y="2681540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=1,000,000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57783-ADD0-1580-7E1F-5E4896EB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2681540"/>
                <a:ext cx="19148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668010C-B056-1935-80F5-B2A7E16AA40E}"/>
              </a:ext>
            </a:extLst>
          </p:cNvPr>
          <p:cNvSpPr txBox="1"/>
          <p:nvPr/>
        </p:nvSpPr>
        <p:spPr>
          <a:xfrm>
            <a:off x="7600591" y="3135844"/>
            <a:ext cx="929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inclusive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F15D20-A06C-2B88-99D1-695EA05FA0A0}"/>
              </a:ext>
            </a:extLst>
          </p:cNvPr>
          <p:cNvSpPr txBox="1"/>
          <p:nvPr/>
        </p:nvSpPr>
        <p:spPr>
          <a:xfrm>
            <a:off x="7969956" y="4013613"/>
            <a:ext cx="92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exclusive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F42F613-3BB1-F598-534D-377089EA2E62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5400000" flipH="1" flipV="1">
            <a:off x="7279565" y="3331550"/>
            <a:ext cx="347454" cy="29459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576E63-FF1F-3645-1BC6-FE8952D159FF}"/>
              </a:ext>
            </a:extLst>
          </p:cNvPr>
          <p:cNvGrpSpPr/>
          <p:nvPr/>
        </p:nvGrpSpPr>
        <p:grpSpPr>
          <a:xfrm>
            <a:off x="6912549" y="3559340"/>
            <a:ext cx="1710674" cy="369332"/>
            <a:chOff x="6912549" y="3531710"/>
            <a:chExt cx="171067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412E1-C08A-239B-A092-5FF8C0E24DF5}"/>
                </a:ext>
              </a:extLst>
            </p:cNvPr>
            <p:cNvSpPr txBox="1"/>
            <p:nvPr/>
          </p:nvSpPr>
          <p:spPr>
            <a:xfrm>
              <a:off x="6912549" y="3531710"/>
              <a:ext cx="171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rPr>
                <a:t>[start:stop:step]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687D0C-02F4-2209-1AD5-277393A7F141}"/>
                </a:ext>
              </a:extLst>
            </p:cNvPr>
            <p:cNvSpPr/>
            <p:nvPr/>
          </p:nvSpPr>
          <p:spPr>
            <a:xfrm>
              <a:off x="7097020" y="3624945"/>
              <a:ext cx="417947" cy="20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C72DD0-0235-B129-E72F-02C7287B9FA9}"/>
                </a:ext>
              </a:extLst>
            </p:cNvPr>
            <p:cNvSpPr/>
            <p:nvPr/>
          </p:nvSpPr>
          <p:spPr>
            <a:xfrm>
              <a:off x="7592306" y="3624945"/>
              <a:ext cx="401729" cy="20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FF5F1C9-5117-125D-7EE7-F0D41B90392E}"/>
              </a:ext>
            </a:extLst>
          </p:cNvPr>
          <p:cNvCxnSpPr>
            <a:cxnSpLocks/>
            <a:stCxn id="48" idx="2"/>
            <a:endCxn id="42" idx="1"/>
          </p:cNvCxnSpPr>
          <p:nvPr/>
        </p:nvCxnSpPr>
        <p:spPr>
          <a:xfrm rot="16200000" flipH="1">
            <a:off x="7717451" y="3930385"/>
            <a:ext cx="328224" cy="17678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4E2EAF-1536-3F82-5B16-7EB2B135D69D}"/>
              </a:ext>
            </a:extLst>
          </p:cNvPr>
          <p:cNvSpPr/>
          <p:nvPr/>
        </p:nvSpPr>
        <p:spPr>
          <a:xfrm>
            <a:off x="592931" y="2776538"/>
            <a:ext cx="156577" cy="191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E8BC30-D016-02D2-D892-BEBB9714DE3F}"/>
              </a:ext>
            </a:extLst>
          </p:cNvPr>
          <p:cNvSpPr/>
          <p:nvPr/>
        </p:nvSpPr>
        <p:spPr>
          <a:xfrm>
            <a:off x="781049" y="3222167"/>
            <a:ext cx="295276" cy="191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630260-55D5-8133-53C8-33E7E4BAEDA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rot="16200000" flipH="1">
            <a:off x="672793" y="2966272"/>
            <a:ext cx="254321" cy="25746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49623-70FC-CA7C-5267-BEA9F33E8660}"/>
                  </a:ext>
                </a:extLst>
              </p:cNvPr>
              <p:cNvSpPr txBox="1"/>
              <p:nvPr/>
            </p:nvSpPr>
            <p:spPr>
              <a:xfrm>
                <a:off x="7313276" y="4605502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49623-70FC-CA7C-5267-BEA9F33E8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4605502"/>
                <a:ext cx="1082797" cy="276999"/>
              </a:xfrm>
              <a:prstGeom prst="rect">
                <a:avLst/>
              </a:prstGeom>
              <a:blipFill>
                <a:blip r:embed="rId9"/>
                <a:stretch>
                  <a:fillRect r="-50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8B1FA6-F16C-4EEB-B37C-4439E1B65637}"/>
                  </a:ext>
                </a:extLst>
              </p:cNvPr>
              <p:cNvSpPr txBox="1"/>
              <p:nvPr/>
            </p:nvSpPr>
            <p:spPr>
              <a:xfrm>
                <a:off x="7313276" y="4951706"/>
                <a:ext cx="12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8B1FA6-F16C-4EEB-B37C-4439E1B6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4951706"/>
                <a:ext cx="1250983" cy="276999"/>
              </a:xfrm>
              <a:prstGeom prst="rect">
                <a:avLst/>
              </a:prstGeom>
              <a:blipFill>
                <a:blip r:embed="rId10"/>
                <a:stretch>
                  <a:fillRect r="-39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0FB72-D062-5223-8133-B2AF699B62A7}"/>
                  </a:ext>
                </a:extLst>
              </p:cNvPr>
              <p:cNvSpPr txBox="1"/>
              <p:nvPr/>
            </p:nvSpPr>
            <p:spPr>
              <a:xfrm>
                <a:off x="7313276" y="5297910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0FB72-D062-5223-8133-B2AF699B6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297910"/>
                <a:ext cx="1082797" cy="276999"/>
              </a:xfrm>
              <a:prstGeom prst="rect">
                <a:avLst/>
              </a:prstGeom>
              <a:blipFill>
                <a:blip r:embed="rId11"/>
                <a:stretch>
                  <a:fillRect r="-50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A450D2-E32E-A781-CB63-0EBBABFC1B40}"/>
                  </a:ext>
                </a:extLst>
              </p:cNvPr>
              <p:cNvSpPr txBox="1"/>
              <p:nvPr/>
            </p:nvSpPr>
            <p:spPr>
              <a:xfrm>
                <a:off x="7313276" y="5644114"/>
                <a:ext cx="1255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A450D2-E32E-A781-CB63-0EBBABFC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644114"/>
                <a:ext cx="1255921" cy="276999"/>
              </a:xfrm>
              <a:prstGeom prst="rect">
                <a:avLst/>
              </a:prstGeom>
              <a:blipFill>
                <a:blip r:embed="rId12"/>
                <a:stretch>
                  <a:fillRect r="-38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C5446E-67B5-973D-39B4-B15D9B9F7B96}"/>
                  </a:ext>
                </a:extLst>
              </p:cNvPr>
              <p:cNvSpPr txBox="1"/>
              <p:nvPr/>
            </p:nvSpPr>
            <p:spPr>
              <a:xfrm>
                <a:off x="7313276" y="5990317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C5446E-67B5-973D-39B4-B15D9B9F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990317"/>
                <a:ext cx="1082797" cy="276999"/>
              </a:xfrm>
              <a:prstGeom prst="rect">
                <a:avLst/>
              </a:prstGeom>
              <a:blipFill>
                <a:blip r:embed="rId13"/>
                <a:stretch>
                  <a:fillRect r="-50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5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  <p:bldP spid="40" grpId="0"/>
      <p:bldP spid="41" grpId="0"/>
      <p:bldP spid="42" grpId="0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610874-98B5-7443-BF94-B03202F64F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6" y="1569287"/>
            <a:ext cx="4109447" cy="4877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9169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25B59-3850-83CF-0938-CBAE8C5F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1804456"/>
            <a:ext cx="5985935" cy="2160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DB86B5-2F18-F6AB-7A62-5A7AABEF298C}"/>
              </a:ext>
            </a:extLst>
          </p:cNvPr>
          <p:cNvSpPr/>
          <p:nvPr/>
        </p:nvSpPr>
        <p:spPr>
          <a:xfrm>
            <a:off x="1843790" y="3215390"/>
            <a:ext cx="2218544" cy="292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/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7820C02-64A1-D5A3-21AD-75F86E8C8A16}"/>
              </a:ext>
            </a:extLst>
          </p:cNvPr>
          <p:cNvSpPr/>
          <p:nvPr/>
        </p:nvSpPr>
        <p:spPr>
          <a:xfrm>
            <a:off x="1843790" y="2758191"/>
            <a:ext cx="5126636" cy="2302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56F79-64CC-4D07-7A4E-062F650679A0}"/>
              </a:ext>
            </a:extLst>
          </p:cNvPr>
          <p:cNvSpPr/>
          <p:nvPr/>
        </p:nvSpPr>
        <p:spPr>
          <a:xfrm>
            <a:off x="6902107" y="3770676"/>
            <a:ext cx="760278" cy="2631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E7A39A-6039-E246-17E5-755563372EF4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6970426" y="2873330"/>
            <a:ext cx="311820" cy="89734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24D19-01CA-F6CC-51FE-6F83EBF562A4}"/>
              </a:ext>
            </a:extLst>
          </p:cNvPr>
          <p:cNvSpPr/>
          <p:nvPr/>
        </p:nvSpPr>
        <p:spPr>
          <a:xfrm>
            <a:off x="1843790" y="2999684"/>
            <a:ext cx="5126636" cy="23027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117FA5-9A4A-FE45-8956-76C45E1A79FC}"/>
              </a:ext>
            </a:extLst>
          </p:cNvPr>
          <p:cNvSpPr/>
          <p:nvPr/>
        </p:nvSpPr>
        <p:spPr>
          <a:xfrm>
            <a:off x="6835776" y="4099725"/>
            <a:ext cx="873125" cy="2631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3AE14B-2D29-583D-CBB1-1F83B1A5BC35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6970426" y="3114823"/>
            <a:ext cx="738475" cy="1116484"/>
          </a:xfrm>
          <a:prstGeom prst="bentConnector3">
            <a:avLst>
              <a:gd name="adj1" fmla="val 13095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63942-A867-E81F-2C95-5DAEBAD99CB2}"/>
              </a:ext>
            </a:extLst>
          </p:cNvPr>
          <p:cNvGrpSpPr/>
          <p:nvPr/>
        </p:nvGrpSpPr>
        <p:grpSpPr>
          <a:xfrm>
            <a:off x="1917535" y="4714458"/>
            <a:ext cx="5308931" cy="1641893"/>
            <a:chOff x="2353454" y="4714458"/>
            <a:chExt cx="5308931" cy="164189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A67A917-69F2-2C7D-8EBE-4AEA9482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3454" y="4714458"/>
              <a:ext cx="2300990" cy="164189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AB119-1E20-5110-361E-6A6DC6EFFD67}"/>
                </a:ext>
              </a:extLst>
            </p:cNvPr>
            <p:cNvSpPr txBox="1"/>
            <p:nvPr/>
          </p:nvSpPr>
          <p:spPr>
            <a:xfrm>
              <a:off x="4892743" y="5212239"/>
              <a:ext cx="2769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Gottfried Wilhelm </a:t>
              </a:r>
              <a:r>
                <a:rPr lang="en-US" b="1" dirty="0"/>
                <a:t>Leibniz</a:t>
              </a:r>
            </a:p>
            <a:p>
              <a:pPr algn="ctr"/>
              <a:r>
                <a:rPr lang="en-US" dirty="0"/>
                <a:t>(1646 – 1716)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28DFE10-547F-059B-A6F7-CAE0063E04DA}"/>
              </a:ext>
            </a:extLst>
          </p:cNvPr>
          <p:cNvSpPr/>
          <p:nvPr/>
        </p:nvSpPr>
        <p:spPr>
          <a:xfrm>
            <a:off x="7753350" y="3983831"/>
            <a:ext cx="468755" cy="216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7" grpId="0" animBg="1"/>
      <p:bldP spid="37" grpId="1" animBg="1"/>
      <p:bldP spid="38" grpId="0" animBg="1"/>
      <p:bldP spid="38" grpId="1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D9CD-4E1C-C9F5-1300-454AEE91A7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10" y="1541516"/>
            <a:ext cx="5440380" cy="4951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601243" y="333805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64284" y="373743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301237" y="454954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924" y="496384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606471" y="517330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121593" y="170350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5703074" y="210347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A24B4A-F6CA-A228-D016-8C93E7704006}"/>
              </a:ext>
            </a:extLst>
          </p:cNvPr>
          <p:cNvGrpSpPr/>
          <p:nvPr/>
        </p:nvGrpSpPr>
        <p:grpSpPr>
          <a:xfrm>
            <a:off x="4519901" y="230460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B30EF6-0E64-EC51-BE06-AD0BBED97E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88C7DB-51D7-DEBD-6E54-927FD153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65E72D-AFA8-F1C3-816E-21EF553A97D1}"/>
              </a:ext>
            </a:extLst>
          </p:cNvPr>
          <p:cNvGrpSpPr/>
          <p:nvPr/>
        </p:nvGrpSpPr>
        <p:grpSpPr>
          <a:xfrm>
            <a:off x="5763720" y="556500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F4A0E3-7AFD-DC24-754F-3195086A36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70E6F1-F885-D990-63BB-6B6CFAF068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2BBB32-2561-3F25-D69E-68433F3647B4}"/>
              </a:ext>
            </a:extLst>
          </p:cNvPr>
          <p:cNvGrpSpPr/>
          <p:nvPr/>
        </p:nvGrpSpPr>
        <p:grpSpPr>
          <a:xfrm>
            <a:off x="7170998" y="60531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F00EA6-E8F5-03AF-4379-635BCFC28C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187FB0-A724-8633-6B3A-DE40FF698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D669C-705B-03B0-C211-EF5E737B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76" y="1391554"/>
            <a:ext cx="5145648" cy="2277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06616" y="2575845"/>
            <a:ext cx="1084709" cy="495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62F0D-B89B-42EA-AFFA-6202FE6EDC26}"/>
              </a:ext>
            </a:extLst>
          </p:cNvPr>
          <p:cNvSpPr/>
          <p:nvPr/>
        </p:nvSpPr>
        <p:spPr>
          <a:xfrm>
            <a:off x="6961239" y="442210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take about 60 secs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6C0E12-6F74-997B-6E52-B4BC9EDACE20}"/>
              </a:ext>
            </a:extLst>
          </p:cNvPr>
          <p:cNvGrpSpPr/>
          <p:nvPr/>
        </p:nvGrpSpPr>
        <p:grpSpPr>
          <a:xfrm>
            <a:off x="5819630" y="4327543"/>
            <a:ext cx="2111248" cy="2271914"/>
            <a:chOff x="5819630" y="4327543"/>
            <a:chExt cx="2111248" cy="2271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D0F8EA-941D-5E14-6D38-AF333DEFE0AC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about 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Implement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Heron's Method </a:t>
                </a:r>
                <a:r>
                  <a:rPr lang="en-US" sz="2400" dirty="0"/>
                  <a:t>to calculate </a:t>
                </a:r>
                <a:r>
                  <a:rPr lang="en-US" sz="2400" b="1" dirty="0"/>
                  <a:t>square roots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</a:t>
                </a:r>
                <a:r>
                  <a:rPr lang="en-US" sz="2400" i="1" dirty="0"/>
                  <a:t>vectorized operations </a:t>
                </a:r>
                <a:r>
                  <a:rPr lang="en-US" sz="2400" dirty="0"/>
                  <a:t>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Numpy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Utilize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in Python to avoid for loops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Estimate the value of the </a:t>
                </a:r>
                <a:r>
                  <a:rPr lang="en-US" sz="2400" b="1" dirty="0"/>
                  <a:t>Leibniz Formula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Euler's Random Straws experiment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the algebra of </a:t>
                </a:r>
                <a:r>
                  <a:rPr lang="en-US" sz="2400" i="1" dirty="0"/>
                  <a:t>complex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unique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Explore the power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1035" t="-2347" b="-6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Python</a:t>
                </a:r>
                <a:r>
                  <a:rPr lang="en-US" sz="2400" dirty="0">
                    <a:ea typeface="Cambria Math" panose="02040503050406030204" pitchFamily="18" charset="0"/>
                  </a:rPr>
                  <a:t> the size of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is not restricted to some maximum value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  <a:blipFill>
                <a:blip r:embed="rId3"/>
                <a:stretch>
                  <a:fillRect l="-1005" t="-1777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E8C9BC-1A44-3886-01AF-4EF1F26BB1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28" y="5668253"/>
            <a:ext cx="4393744" cy="587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78D22-B93D-BC94-79DB-6326105047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1625108"/>
            <a:ext cx="4936491" cy="362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886056" y="2980651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636551" y="3180307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000089" y="358023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6893008" y="379286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889681" y="41766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7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E8C9BC-1A44-3886-01AF-4EF1F26BB1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28" y="5668253"/>
            <a:ext cx="4393744" cy="587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78D22-B93D-BC94-79DB-6326105047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1625108"/>
            <a:ext cx="4936491" cy="362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5B180D0-4E10-416D-3456-744A4BB0AEF9}"/>
              </a:ext>
            </a:extLst>
          </p:cNvPr>
          <p:cNvSpPr/>
          <p:nvPr/>
        </p:nvSpPr>
        <p:spPr>
          <a:xfrm>
            <a:off x="6494999" y="1854911"/>
            <a:ext cx="1741856" cy="968087"/>
          </a:xfrm>
          <a:prstGeom prst="wedgeRoundRectCallout">
            <a:avLst>
              <a:gd name="adj1" fmla="val -76825"/>
              <a:gd name="adj2" fmla="val 33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16038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AABE2-5C80-2331-48DD-ADECC29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61" y="1735733"/>
            <a:ext cx="6416879" cy="1588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/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/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A7DBEC3-266F-E362-A24A-0F19C4C1F7EE}"/>
              </a:ext>
            </a:extLst>
          </p:cNvPr>
          <p:cNvGrpSpPr/>
          <p:nvPr/>
        </p:nvGrpSpPr>
        <p:grpSpPr>
          <a:xfrm>
            <a:off x="5225897" y="3954269"/>
            <a:ext cx="2111248" cy="2271914"/>
            <a:chOff x="5819630" y="4327543"/>
            <a:chExt cx="2111248" cy="2271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D3392D-7E41-9397-1A2F-C2597D99C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FBCD1-E777-A9C0-9BB3-CED9AB0048AA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5BA06-3E8E-926E-CDDA-1048DA5BE5D0}"/>
              </a:ext>
            </a:extLst>
          </p:cNvPr>
          <p:cNvSpPr/>
          <p:nvPr/>
        </p:nvSpPr>
        <p:spPr>
          <a:xfrm>
            <a:off x="1881266" y="2593298"/>
            <a:ext cx="2690734" cy="2548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D1E1C-50C5-1027-ACA7-637B36C598A9}"/>
              </a:ext>
            </a:extLst>
          </p:cNvPr>
          <p:cNvSpPr/>
          <p:nvPr/>
        </p:nvSpPr>
        <p:spPr>
          <a:xfrm>
            <a:off x="2407444" y="3924299"/>
            <a:ext cx="411956" cy="3405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BDA042-596C-944F-9E26-525291499D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2398428" y="3072982"/>
            <a:ext cx="1053056" cy="603354"/>
          </a:xfrm>
          <a:prstGeom prst="bentConnector3">
            <a:avLst>
              <a:gd name="adj1" fmla="val 621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F039F-6DE6-CBC3-4DF3-E9735D04CE24}"/>
              </a:ext>
            </a:extLst>
          </p:cNvPr>
          <p:cNvSpPr/>
          <p:nvPr/>
        </p:nvSpPr>
        <p:spPr>
          <a:xfrm>
            <a:off x="4916718" y="2593298"/>
            <a:ext cx="2690734" cy="2548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8D0DB-C684-E0E9-46F8-977D8E075A74}"/>
              </a:ext>
            </a:extLst>
          </p:cNvPr>
          <p:cNvSpPr/>
          <p:nvPr/>
        </p:nvSpPr>
        <p:spPr>
          <a:xfrm>
            <a:off x="3439206" y="4011374"/>
            <a:ext cx="763913" cy="525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B7CFC0B-332C-DA25-BCDC-60EDE5DA01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4460003" y="2209291"/>
            <a:ext cx="1163243" cy="24409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2F0117-7CF0-CBEE-9928-F852F029FA5A}"/>
              </a:ext>
            </a:extLst>
          </p:cNvPr>
          <p:cNvSpPr/>
          <p:nvPr/>
        </p:nvSpPr>
        <p:spPr>
          <a:xfrm>
            <a:off x="1716374" y="4912014"/>
            <a:ext cx="2855626" cy="71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F0015-618E-4E5C-B05C-C24AC3DC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06" y="1172052"/>
            <a:ext cx="5550188" cy="150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runs while the conditional is True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Heron's Method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based upon successive error reduction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allows us to create specific subsets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a magic number appears after a long calculation, it forces us to go back and rethink our theory – that number is not likely to surface due to pure coincidence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special is because its instantaneous rate of change (first derivative) is equal to itself – no other function in Nature posses this unique property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five fundamental constants of Math are related together via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14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 to the first ten thousand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Send me your solution by copying your code into the message body of an email</a:t>
                </a:r>
              </a:p>
              <a:p>
                <a:r>
                  <a:rPr lang="en-US" sz="2400" dirty="0"/>
                  <a:t>Students who complete </a:t>
                </a:r>
                <a:r>
                  <a:rPr lang="en-US" sz="2400" u="sng" dirty="0"/>
                  <a:t>all</a:t>
                </a:r>
                <a:r>
                  <a:rPr lang="en-US" sz="2400" dirty="0"/>
                  <a:t> session tasks will earn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formal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letter of recommendation</a:t>
                </a:r>
                <a:r>
                  <a:rPr lang="en-US" sz="2400" dirty="0"/>
                  <a:t> from </a:t>
                </a:r>
                <a:r>
                  <a:rPr lang="en-US" sz="2400" b="1" dirty="0"/>
                  <a:t>Brookhaven National Laboratory</a:t>
                </a:r>
                <a:r>
                  <a:rPr lang="en-US" sz="2400" dirty="0"/>
                  <a:t> when applying to college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Heron solved this </a:t>
                </a:r>
                <a:r>
                  <a:rPr lang="en-US" sz="2400" b="1" dirty="0"/>
                  <a:t>2,052</a:t>
                </a:r>
                <a:r>
                  <a:rPr lang="en-US" sz="2400" dirty="0"/>
                  <a:t> years ago!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844492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200" dirty="0">
                    <a:latin typeface="+mn-lt"/>
                  </a:rPr>
                  <a:t>Estimating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using Heron's Method</a:t>
                </a: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278" y="1773184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27A273-7A32-02A1-4C97-AF22F1468801}"/>
              </a:ext>
            </a:extLst>
          </p:cNvPr>
          <p:cNvSpPr/>
          <p:nvPr/>
        </p:nvSpPr>
        <p:spPr>
          <a:xfrm>
            <a:off x="4369634" y="3047683"/>
            <a:ext cx="1220246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8E023-CBE6-3592-2409-78962AC8E267}"/>
              </a:ext>
            </a:extLst>
          </p:cNvPr>
          <p:cNvSpPr/>
          <p:nvPr/>
        </p:nvSpPr>
        <p:spPr>
          <a:xfrm>
            <a:off x="4377128" y="3922498"/>
            <a:ext cx="312209" cy="310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2A524-9372-E3C7-D063-4E984206B500}"/>
              </a:ext>
            </a:extLst>
          </p:cNvPr>
          <p:cNvSpPr/>
          <p:nvPr/>
        </p:nvSpPr>
        <p:spPr>
          <a:xfrm>
            <a:off x="4440513" y="4331588"/>
            <a:ext cx="678628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662370-F31F-AC22-BFB3-1983F1CE45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642784" y="3585524"/>
            <a:ext cx="227423" cy="44652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05C9B2-4F16-6B73-C96B-B37DEC52014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689337" y="4077625"/>
            <a:ext cx="90490" cy="2539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/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the </a:t>
                </a:r>
                <a:r>
                  <a:rPr lang="en-US" sz="1600" i="1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unknown</a:t>
                </a:r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error in your guess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/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now reduced to lower the error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D56EA94-FE6F-F291-38B5-DADCA1F6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1504357"/>
            <a:ext cx="4284304" cy="484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11946" y="249312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22361" y="266504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188685" y="300861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770" y="319409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026204" y="351957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631336" y="382325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3972189" y="4206619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C81683-3CAA-8992-72B2-2C61C2D0EE51}"/>
              </a:ext>
            </a:extLst>
          </p:cNvPr>
          <p:cNvGrpSpPr/>
          <p:nvPr/>
        </p:nvGrpSpPr>
        <p:grpSpPr>
          <a:xfrm>
            <a:off x="4511097" y="4884876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782041-4DD1-FEE5-0B0F-681435257F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37432-3D6D-AA29-2004-07AEA9C8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F624DC-015A-3A1E-2725-275DC8B32498}"/>
              </a:ext>
            </a:extLst>
          </p:cNvPr>
          <p:cNvGrpSpPr/>
          <p:nvPr/>
        </p:nvGrpSpPr>
        <p:grpSpPr>
          <a:xfrm>
            <a:off x="4734487" y="505556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0D832-BEF5-A464-3986-D1F90C8616C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3AD82C-6E6E-212B-F8B6-DF05A38C7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1695C-867F-468E-2C64-FF68B00BF915}"/>
              </a:ext>
            </a:extLst>
          </p:cNvPr>
          <p:cNvGrpSpPr/>
          <p:nvPr/>
        </p:nvGrpSpPr>
        <p:grpSpPr>
          <a:xfrm>
            <a:off x="6562207" y="5505094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C8076-D505-462B-03FB-7A4D3DC3F7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3E775E-F501-5A16-266C-94BA30BAA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D56EA94-FE6F-F291-38B5-DADCA1F6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1504357"/>
            <a:ext cx="4284304" cy="484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30794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9FAAE-0139-B0DF-8DC0-F83ED83E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7" y="2075098"/>
            <a:ext cx="7085166" cy="19484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D3D9E-827E-F055-D6F1-C2F816AF8616}"/>
              </a:ext>
            </a:extLst>
          </p:cNvPr>
          <p:cNvSpPr/>
          <p:nvPr/>
        </p:nvSpPr>
        <p:spPr>
          <a:xfrm>
            <a:off x="5074170" y="2901482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9D11F-754D-59E5-426A-242EA91AEFA6}"/>
              </a:ext>
            </a:extLst>
          </p:cNvPr>
          <p:cNvSpPr/>
          <p:nvPr/>
        </p:nvSpPr>
        <p:spPr>
          <a:xfrm>
            <a:off x="2740545" y="3117538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0A039C-50C4-89A7-8629-C3184F898F96}"/>
              </a:ext>
            </a:extLst>
          </p:cNvPr>
          <p:cNvCxnSpPr>
            <a:stCxn id="11" idx="3"/>
            <a:endCxn id="23" idx="2"/>
          </p:cNvCxnSpPr>
          <p:nvPr/>
        </p:nvCxnSpPr>
        <p:spPr>
          <a:xfrm flipH="1">
            <a:off x="3778614" y="3006413"/>
            <a:ext cx="3371694" cy="320987"/>
          </a:xfrm>
          <a:prstGeom prst="bentConnector4">
            <a:avLst>
              <a:gd name="adj1" fmla="val -6780"/>
              <a:gd name="adj2" fmla="val 17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952235-FEEA-D78D-877C-5D13E4106D74}"/>
              </a:ext>
            </a:extLst>
          </p:cNvPr>
          <p:cNvGrpSpPr/>
          <p:nvPr/>
        </p:nvGrpSpPr>
        <p:grpSpPr>
          <a:xfrm>
            <a:off x="2575358" y="4369840"/>
            <a:ext cx="3993284" cy="1871754"/>
            <a:chOff x="2118955" y="4369840"/>
            <a:chExt cx="3993284" cy="18717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3EAE23-1A84-169A-B9EE-8B3BD75F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955" y="4369840"/>
              <a:ext cx="1243180" cy="187175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/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9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65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Another Surprising Series…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sum this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4 </a:t>
                </a:r>
                <a:r>
                  <a:rPr lang="en-US" sz="2400" i="1" dirty="0"/>
                  <a:t>times</a:t>
                </a:r>
                <a:r>
                  <a:rPr lang="en-US" sz="2400" dirty="0"/>
                  <a:t> the sum the reciprocals of the </a:t>
                </a:r>
                <a:r>
                  <a:rPr lang="en-US" sz="2400" u="sng" dirty="0"/>
                  <a:t>odd</a:t>
                </a:r>
                <a:r>
                  <a:rPr lang="en-US" sz="2400" dirty="0"/>
                  <a:t> natural numbers, but the </a:t>
                </a:r>
                <a:r>
                  <a:rPr lang="en-US" sz="2400" b="1" dirty="0"/>
                  <a:t>sign</a:t>
                </a:r>
                <a:r>
                  <a:rPr lang="en-US" sz="2400" dirty="0"/>
                  <a:t> of each term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alternates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What is this sum using the first one </a:t>
                </a:r>
                <a:r>
                  <a:rPr lang="en-US" sz="2400" b="1" dirty="0"/>
                  <a:t>million</a:t>
                </a:r>
                <a:r>
                  <a:rPr lang="en-US" sz="2400" dirty="0"/>
                  <a:t> terms?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5614</TotalTime>
  <Words>1263</Words>
  <Application>Microsoft Office PowerPoint</Application>
  <PresentationFormat>On-screen Show (4:3)</PresentationFormat>
  <Paragraphs>287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while Loop</vt:lpstr>
      <vt:lpstr>Old School Square Roots</vt:lpstr>
      <vt:lpstr>PowerPoint Presentation</vt:lpstr>
      <vt:lpstr>Edit herons_method.py</vt:lpstr>
      <vt:lpstr>Edit herons_method.py</vt:lpstr>
      <vt:lpstr>Run herons_method.py</vt:lpstr>
      <vt:lpstr>Another Surprising Series…</vt:lpstr>
      <vt:lpstr>Numpy Vectorized Operations</vt:lpstr>
      <vt:lpstr>PowerPoint Presentation</vt:lpstr>
      <vt:lpstr>PowerPoint Presentation</vt:lpstr>
      <vt:lpstr>Edit leibniz_formula.py</vt:lpstr>
      <vt:lpstr>Edit leibniz_formula.py</vt:lpstr>
      <vt:lpstr>Run leibniz_formula.py</vt:lpstr>
      <vt:lpstr>Random Straws</vt:lpstr>
      <vt:lpstr>Random Straws</vt:lpstr>
      <vt:lpstr>Open random_straws.py</vt:lpstr>
      <vt:lpstr>Run random_straws.py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Edit euler_identity.py</vt:lpstr>
      <vt:lpstr>Run euler_identity.py</vt:lpstr>
      <vt:lpstr>Euler’s Identity</vt:lpstr>
      <vt:lpstr>PowerPoint Presentation</vt:lpstr>
      <vt:lpstr>Session 04 – 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925</cp:revision>
  <cp:lastPrinted>2015-06-01T00:45:11Z</cp:lastPrinted>
  <dcterms:created xsi:type="dcterms:W3CDTF">2014-09-21T17:58:26Z</dcterms:created>
  <dcterms:modified xsi:type="dcterms:W3CDTF">2022-12-14T04:33:00Z</dcterms:modified>
</cp:coreProperties>
</file>