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74" r:id="rId2"/>
    <p:sldId id="948" r:id="rId3"/>
    <p:sldId id="284" r:id="rId4"/>
    <p:sldId id="285" r:id="rId5"/>
    <p:sldId id="281" r:id="rId6"/>
    <p:sldId id="280" r:id="rId7"/>
    <p:sldId id="969" r:id="rId8"/>
    <p:sldId id="283" r:id="rId9"/>
    <p:sldId id="1028" r:id="rId10"/>
    <p:sldId id="985" r:id="rId11"/>
    <p:sldId id="289" r:id="rId12"/>
    <p:sldId id="987" r:id="rId13"/>
    <p:sldId id="1009" r:id="rId14"/>
    <p:sldId id="1022" r:id="rId15"/>
    <p:sldId id="1019" r:id="rId16"/>
    <p:sldId id="1020" r:id="rId17"/>
    <p:sldId id="991" r:id="rId18"/>
    <p:sldId id="1029" r:id="rId19"/>
    <p:sldId id="1030" r:id="rId20"/>
    <p:sldId id="375" r:id="rId21"/>
    <p:sldId id="1021" r:id="rId22"/>
    <p:sldId id="377" r:id="rId23"/>
    <p:sldId id="380" r:id="rId24"/>
    <p:sldId id="970" r:id="rId25"/>
    <p:sldId id="1027" r:id="rId26"/>
    <p:sldId id="1026" r:id="rId27"/>
    <p:sldId id="383" r:id="rId28"/>
    <p:sldId id="942" r:id="rId29"/>
    <p:sldId id="941" r:id="rId30"/>
    <p:sldId id="993" r:id="rId31"/>
    <p:sldId id="996" r:id="rId32"/>
    <p:sldId id="1005" r:id="rId3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02</a:t>
                </a:r>
              </a:p>
              <a:p>
                <a:pPr algn="ctr"/>
                <a:r>
                  <a:rPr lang="en-US" dirty="0"/>
                  <a:t>Arrays and Algorithms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A85D05-8220-027A-8C79-EA7B613E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856668"/>
            <a:ext cx="4066950" cy="1860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70036" y="2528100"/>
            <a:ext cx="2461137" cy="1253613"/>
          </a:xfrm>
          <a:prstGeom prst="wedgeRoundRectCallout">
            <a:avLst>
              <a:gd name="adj1" fmla="val -97379"/>
              <a:gd name="adj2" fmla="val -17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the first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infinite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https://numpy.org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CCCAB-E5DD-CADA-5052-963C7D1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0" y="2119419"/>
            <a:ext cx="7558680" cy="4296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DE1939-BA36-AE0E-378F-C3A3BB9C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646" y="1621322"/>
            <a:ext cx="5778708" cy="172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773F1-6C23-CA3C-49A4-6C55006AC5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916" b="32806"/>
          <a:stretch/>
        </p:blipFill>
        <p:spPr>
          <a:xfrm>
            <a:off x="2447144" y="3822492"/>
            <a:ext cx="4249711" cy="88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D47D-3FA3-61F4-E0C9-96CC74FD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" y="4842065"/>
            <a:ext cx="7371428" cy="15142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017102-2E6C-71F4-5DBD-FCA6DE793BE7}"/>
              </a:ext>
            </a:extLst>
          </p:cNvPr>
          <p:cNvCxnSpPr>
            <a:cxnSpLocks/>
          </p:cNvCxnSpPr>
          <p:nvPr/>
        </p:nvCxnSpPr>
        <p:spPr>
          <a:xfrm>
            <a:off x="6762749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3476-5822-5CEB-9DE4-8B4BCF575928}"/>
              </a:ext>
            </a:extLst>
          </p:cNvPr>
          <p:cNvCxnSpPr>
            <a:cxnSpLocks/>
          </p:cNvCxnSpPr>
          <p:nvPr/>
        </p:nvCxnSpPr>
        <p:spPr>
          <a:xfrm rot="5400000">
            <a:off x="6775845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6D96E1-7616-CCB2-CC0D-755E8A199980}"/>
              </a:ext>
            </a:extLst>
          </p:cNvPr>
          <p:cNvSpPr/>
          <p:nvPr/>
        </p:nvSpPr>
        <p:spPr>
          <a:xfrm>
            <a:off x="1682646" y="2570813"/>
            <a:ext cx="5939852" cy="85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9054EA-0B8B-634E-AA8C-BB068E6C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1546055"/>
            <a:ext cx="7099722" cy="4978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4885856" y="4766286"/>
            <a:ext cx="2600794" cy="1124263"/>
          </a:xfrm>
          <a:prstGeom prst="wedgeRoundRectCallout">
            <a:avLst>
              <a:gd name="adj1" fmla="val -77435"/>
              <a:gd name="adj2" fmla="val -6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99611" y="265702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813924" y="296541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698335" y="3278657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023789" y="360138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190344" y="3904911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676327" y="4208199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833362-F538-E449-6989-19E20CBB1BA8}"/>
              </a:ext>
            </a:extLst>
          </p:cNvPr>
          <p:cNvGrpSpPr/>
          <p:nvPr/>
        </p:nvGrpSpPr>
        <p:grpSpPr>
          <a:xfrm>
            <a:off x="4110329" y="1797246"/>
            <a:ext cx="4809861" cy="937439"/>
            <a:chOff x="3997903" y="1874450"/>
            <a:chExt cx="4809861" cy="937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53D4A6-8BAA-7C34-7AF5-B95CC99FFAC3}"/>
                </a:ext>
              </a:extLst>
            </p:cNvPr>
            <p:cNvSpPr/>
            <p:nvPr/>
          </p:nvSpPr>
          <p:spPr>
            <a:xfrm>
              <a:off x="3997903" y="1874450"/>
              <a:ext cx="4809861" cy="93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EBF8558-56FC-AF67-BF48-C87BCCD7E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124" y="1957537"/>
              <a:ext cx="4607419" cy="77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3601F3-4F83-16C3-FB74-2739B1F8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1546055"/>
            <a:ext cx="7099722" cy="4978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969ED-E80D-B1DC-1C1C-65930E1D3DBA}"/>
              </a:ext>
            </a:extLst>
          </p:cNvPr>
          <p:cNvGrpSpPr/>
          <p:nvPr/>
        </p:nvGrpSpPr>
        <p:grpSpPr>
          <a:xfrm>
            <a:off x="4529572" y="5454821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46BC5-60E4-C2BB-062E-F61F20EB2F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93D373-AAFD-D374-24EE-CE3630B5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3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36F480-4088-87D5-EB3A-D8CCB6AE5F2A}"/>
              </a:ext>
            </a:extLst>
          </p:cNvPr>
          <p:cNvSpPr/>
          <p:nvPr/>
        </p:nvSpPr>
        <p:spPr>
          <a:xfrm>
            <a:off x="1896255" y="2863121"/>
            <a:ext cx="5149121" cy="565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531334" y="4884473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user defined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else</a:t>
            </a:r>
            <a:r>
              <a:rPr lang="en-US" sz="2400" dirty="0"/>
              <a:t> statements for 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i="1" dirty="0"/>
              <a:t>modulus</a:t>
            </a:r>
            <a:r>
              <a:rPr lang="en-US" sz="2400" dirty="0"/>
              <a:t> operator and </a:t>
            </a:r>
            <a:r>
              <a:rPr lang="en-US" sz="2400" b="1" dirty="0">
                <a:solidFill>
                  <a:srgbClr val="0070C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 in other packages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>
                <a:solidFill>
                  <a:srgbClr val="00B050"/>
                </a:solidFill>
              </a:rPr>
              <a:t>Numpy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/>
              <a:t>vectorized</a:t>
            </a:r>
            <a:r>
              <a:rPr lang="en-US" sz="2400" dirty="0"/>
              <a:t> operators to an array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divergence</a:t>
            </a:r>
            <a:r>
              <a:rPr lang="en-US" sz="2400" dirty="0"/>
              <a:t> of the 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Euler's analytic solution to the </a:t>
            </a:r>
            <a:r>
              <a:rPr lang="en-US" sz="2400" b="1" dirty="0">
                <a:solidFill>
                  <a:srgbClr val="7030A0"/>
                </a:solidFill>
              </a:rPr>
              <a:t>Basel Problem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4E4A8F-BD38-CB46-DBE9-1265D5A3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1546055"/>
            <a:ext cx="7099722" cy="4978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256130" y="3595037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500076" y="5597237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2C7A-52CF-0159-C17B-8E6CA74F5BB5}"/>
              </a:ext>
            </a:extLst>
          </p:cNvPr>
          <p:cNvSpPr/>
          <p:nvPr/>
        </p:nvSpPr>
        <p:spPr>
          <a:xfrm>
            <a:off x="1229829" y="5730876"/>
            <a:ext cx="2230921" cy="121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9A9751-E09C-8529-2231-DBD74D2D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7" y="1710192"/>
            <a:ext cx="5310911" cy="9231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457950" y="2009865"/>
            <a:ext cx="1866623" cy="718958"/>
          </a:xfrm>
          <a:prstGeom prst="wedgeRoundRectCallout">
            <a:avLst>
              <a:gd name="adj1" fmla="val -84400"/>
              <a:gd name="adj2" fmla="val -1638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Basel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49096" y="2383630"/>
            <a:ext cx="1812207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average number of times (the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) a </a:t>
                </a:r>
                <a:r>
                  <a:rPr lang="en-US" sz="2400" b="1" dirty="0"/>
                  <a:t>ten thousand</a:t>
                </a:r>
                <a:r>
                  <a:rPr lang="en-US" sz="2400" dirty="0"/>
                  <a:t> pairs of random integers (1 ≤ n &lt; 100,000) are coprime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no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𝒑𝒓𝒐𝒃𝒂𝒃𝒊𝒍𝒊𝒕𝒚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F9CF70-4720-2793-7384-BA617D49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9" y="1576894"/>
            <a:ext cx="7262733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14556" y="1920889"/>
            <a:ext cx="2600794" cy="1124263"/>
          </a:xfrm>
          <a:prstGeom prst="wedgeRoundRectCallout">
            <a:avLst>
              <a:gd name="adj1" fmla="val -93862"/>
              <a:gd name="adj2" fmla="val 65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611555" y="257722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714457" y="286048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2639851" y="3193623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603916" y="365651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432152" y="400490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232432" y="414604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50DB7-D660-4F48-76A9-17380C86AE8A}"/>
              </a:ext>
            </a:extLst>
          </p:cNvPr>
          <p:cNvGrpSpPr/>
          <p:nvPr/>
        </p:nvGrpSpPr>
        <p:grpSpPr>
          <a:xfrm>
            <a:off x="3546628" y="4282402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8ECAF-E1B4-09CC-F13C-59C0996B90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411690-2F97-98CA-986D-CA290A600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D4089-B674-AD35-F0AA-32FC8C1DF043}"/>
              </a:ext>
            </a:extLst>
          </p:cNvPr>
          <p:cNvGrpSpPr/>
          <p:nvPr/>
        </p:nvGrpSpPr>
        <p:grpSpPr>
          <a:xfrm>
            <a:off x="4539776" y="464526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2B1744-8CAB-5553-50D3-46447DB1FF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3B557C-783D-1940-E891-9D3AF187D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32C7-7FEC-76B2-03CA-E1317F7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2" y="1718484"/>
            <a:ext cx="4447827" cy="978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307729" y="2452733"/>
            <a:ext cx="1902445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using the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Execute code blocks (scopes) conditionally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 </a:t>
            </a:r>
            <a:r>
              <a:rPr lang="en-US" sz="2400" dirty="0"/>
              <a:t>and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 else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/>
              <a:t>np.arange()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vectorized operators to a NumPy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</a:t>
            </a:r>
            <a:r>
              <a:rPr lang="en-US" sz="2400" u="sng" dirty="0"/>
              <a:t>underscore</a:t>
            </a:r>
            <a:r>
              <a:rPr lang="en-US" sz="2400" dirty="0"/>
              <a:t> character for thousands separator in numeric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02-01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895F0-4E37-B8DF-47C7-47CE2AEF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4" y="3484750"/>
            <a:ext cx="4568372" cy="2489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double</a:t>
            </a:r>
            <a:r>
              <a:rPr lang="en-US" sz="2400" dirty="0"/>
              <a:t> </a:t>
            </a:r>
            <a:r>
              <a:rPr lang="en-US" sz="2400" b="1" dirty="0"/>
              <a:t>equals</a:t>
            </a:r>
            <a:r>
              <a:rPr lang="en-US" sz="2400" dirty="0"/>
              <a:t>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7915" y="4297100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544994-7140-FF52-2D49-B8086FA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4"/>
            <a:ext cx="7262734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09703" y="1963184"/>
            <a:ext cx="2600794" cy="1124263"/>
          </a:xfrm>
          <a:prstGeom prst="wedgeRoundRectCallout">
            <a:avLst>
              <a:gd name="adj1" fmla="val -84640"/>
              <a:gd name="adj2" fmla="val 5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1831391" y="5154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123696" y="429954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321540" y="4437684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718433" y="459318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3039877" y="271329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399631" y="2991677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197381" y="313946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201732" y="342879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2645789" y="37096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4533721" y="4712113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5476</TotalTime>
  <Words>1170</Words>
  <Application>Microsoft Office PowerPoint</Application>
  <PresentationFormat>On-screen Show (4:3)</PresentationFormat>
  <Paragraphs>199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02 – Goals</vt:lpstr>
      <vt:lpstr>Perfect Numbers</vt:lpstr>
      <vt:lpstr>Perfect Numbers</vt:lpstr>
      <vt:lpstr>def Statement</vt:lpstr>
      <vt:lpstr>if Statement</vt:lpstr>
      <vt:lpstr>if Statement</vt:lpstr>
      <vt:lpstr>The Modulus (%) Operator</vt:lpstr>
      <vt:lpstr>Edit perfect_numbers.py</vt:lpstr>
      <vt:lpstr>Run perfect_numbers.py</vt:lpstr>
      <vt:lpstr>Perfect Numbers</vt:lpstr>
      <vt:lpstr>The Harmonic Series</vt:lpstr>
      <vt:lpstr>Importing Packages</vt:lpstr>
      <vt:lpstr>Numpy Arrays</vt:lpstr>
      <vt:lpstr>Edit basel_series.py</vt:lpstr>
      <vt:lpstr>Run basel_series.py</vt:lpstr>
      <vt:lpstr>PowerPoint Presentation</vt:lpstr>
      <vt:lpstr>PowerPoint Presentation</vt:lpstr>
      <vt:lpstr>PowerPoint Presentation</vt:lpstr>
      <vt:lpstr>PowerPoint Presentation</vt:lpstr>
      <vt:lpstr>Edit then Run basel_series.py</vt:lpstr>
      <vt:lpstr>Run basel_series.py</vt:lpstr>
      <vt:lpstr>Coprime Probability</vt:lpstr>
      <vt:lpstr>Greatest Common Divisor (GCD)</vt:lpstr>
      <vt:lpstr>Numpy Vectorized Operations</vt:lpstr>
      <vt:lpstr>Edit coprime_probability.py</vt:lpstr>
      <vt:lpstr>Run coprime_probability.py</vt:lpstr>
      <vt:lpstr>Python vs Java/C++</vt:lpstr>
      <vt:lpstr>Python vs Java/C++</vt:lpstr>
      <vt:lpstr>The Python Tutorial</vt:lpstr>
      <vt:lpstr>Session 02 – Now You Know…</vt:lpstr>
      <vt:lpstr>Task 02-01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881</cp:revision>
  <cp:lastPrinted>2015-06-01T00:45:11Z</cp:lastPrinted>
  <dcterms:created xsi:type="dcterms:W3CDTF">2014-09-21T17:58:26Z</dcterms:created>
  <dcterms:modified xsi:type="dcterms:W3CDTF">2022-10-18T03:44:32Z</dcterms:modified>
</cp:coreProperties>
</file>