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74" r:id="rId2"/>
    <p:sldId id="972" r:id="rId3"/>
    <p:sldId id="1004" r:id="rId4"/>
    <p:sldId id="1005" r:id="rId5"/>
    <p:sldId id="1007" r:id="rId6"/>
    <p:sldId id="1009" r:id="rId7"/>
    <p:sldId id="1010" r:id="rId8"/>
    <p:sldId id="991" r:id="rId9"/>
    <p:sldId id="946" r:id="rId10"/>
    <p:sldId id="987" r:id="rId11"/>
    <p:sldId id="258" r:id="rId12"/>
    <p:sldId id="1051" r:id="rId13"/>
    <p:sldId id="965" r:id="rId14"/>
    <p:sldId id="1026" r:id="rId15"/>
    <p:sldId id="1027" r:id="rId16"/>
    <p:sldId id="1029" r:id="rId17"/>
    <p:sldId id="1028" r:id="rId18"/>
    <p:sldId id="275" r:id="rId19"/>
    <p:sldId id="276" r:id="rId20"/>
    <p:sldId id="277" r:id="rId21"/>
    <p:sldId id="1055" r:id="rId22"/>
    <p:sldId id="1052" r:id="rId23"/>
    <p:sldId id="977" r:id="rId24"/>
    <p:sldId id="266" r:id="rId25"/>
    <p:sldId id="267" r:id="rId26"/>
    <p:sldId id="265" r:id="rId27"/>
    <p:sldId id="285" r:id="rId28"/>
    <p:sldId id="286" r:id="rId29"/>
    <p:sldId id="288" r:id="rId30"/>
    <p:sldId id="1053" r:id="rId31"/>
    <p:sldId id="1054" r:id="rId32"/>
    <p:sldId id="1034" r:id="rId33"/>
    <p:sldId id="1035" r:id="rId34"/>
    <p:sldId id="1036" r:id="rId35"/>
    <p:sldId id="1037" r:id="rId36"/>
    <p:sldId id="287" r:id="rId37"/>
    <p:sldId id="306" r:id="rId38"/>
    <p:sldId id="1008" r:id="rId39"/>
    <p:sldId id="1050" r:id="rId4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9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72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1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6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22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3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7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1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4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7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3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atex-project.org/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verleaf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Learn_LaTeX_in_30_minu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xstudio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1A2233-1F1E-B1B2-70F5-121505011DF5}"/>
              </a:ext>
            </a:extLst>
          </p:cNvPr>
          <p:cNvGrpSpPr/>
          <p:nvPr/>
        </p:nvGrpSpPr>
        <p:grpSpPr>
          <a:xfrm>
            <a:off x="339118" y="1006862"/>
            <a:ext cx="8465765" cy="4844277"/>
            <a:chOff x="306140" y="1006861"/>
            <a:chExt cx="8465765" cy="48442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959335-6501-DC20-53FF-D2C58CED719E}"/>
                </a:ext>
              </a:extLst>
            </p:cNvPr>
            <p:cNvGrpSpPr/>
            <p:nvPr/>
          </p:nvGrpSpPr>
          <p:grpSpPr>
            <a:xfrm>
              <a:off x="6201394" y="1070569"/>
              <a:ext cx="2570511" cy="3923717"/>
              <a:chOff x="6327188" y="926279"/>
              <a:chExt cx="2570511" cy="392371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91277" y="2420313"/>
                <a:ext cx="20423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Dave Biersach</a:t>
                </a:r>
              </a:p>
              <a:p>
                <a:pPr algn="ctr"/>
                <a:r>
                  <a:rPr lang="en-US" dirty="0">
                    <a:hlinkClick r:id="rId2"/>
                  </a:rPr>
                  <a:t>dbiersach@bnl.gov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BD1FE5-8CB5-4983-AA2B-0B6C1209F452}"/>
                  </a:ext>
                </a:extLst>
              </p:cNvPr>
              <p:cNvSpPr txBox="1"/>
              <p:nvPr/>
            </p:nvSpPr>
            <p:spPr>
              <a:xfrm>
                <a:off x="6327188" y="926279"/>
                <a:ext cx="25705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Foundations of</a:t>
                </a:r>
              </a:p>
              <a:p>
                <a:pPr algn="ctr"/>
                <a:r>
                  <a:rPr lang="en-US" sz="2000" b="1" dirty="0"/>
                  <a:t>Scientific Computing</a:t>
                </a:r>
                <a:endParaRPr lang="en-US" sz="20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F49F3-90CB-4580-B6E1-688074D23599}"/>
                  </a:ext>
                </a:extLst>
              </p:cNvPr>
              <p:cNvSpPr txBox="1"/>
              <p:nvPr/>
            </p:nvSpPr>
            <p:spPr>
              <a:xfrm>
                <a:off x="6541483" y="4203665"/>
                <a:ext cx="2141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Session 03</a:t>
                </a:r>
              </a:p>
              <a:p>
                <a:pPr algn="ctr"/>
                <a:r>
                  <a:rPr lang="en-US" dirty="0"/>
                  <a:t>2D Graphics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0EC620-26B3-DF03-081D-3402F52345F6}"/>
                </a:ext>
              </a:extLst>
            </p:cNvPr>
            <p:cNvGrpSpPr/>
            <p:nvPr/>
          </p:nvGrpSpPr>
          <p:grpSpPr>
            <a:xfrm>
              <a:off x="306140" y="1006861"/>
              <a:ext cx="5635719" cy="4844277"/>
              <a:chOff x="418566" y="754549"/>
              <a:chExt cx="5635719" cy="48442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02A7DBD-F029-4698-9BC7-351B592322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50236" y="754549"/>
                <a:ext cx="3572378" cy="871883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CCD3142-EDAA-8E9E-DF9C-D35BB409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8566" y="2428734"/>
                <a:ext cx="5635719" cy="31700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a Conic Section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787193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the </a:t>
                </a:r>
                <a:r>
                  <a:rPr lang="en-US" sz="2400" b="1" dirty="0"/>
                  <a:t>parabola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over the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=[−4,5]</m:t>
                    </m:r>
                  </m:oMath>
                </a14:m>
                <a:r>
                  <a:rPr lang="en-US" sz="2400" dirty="0"/>
                  <a:t> and put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dot at the </a:t>
                </a:r>
                <a:r>
                  <a:rPr lang="en-US" sz="2400" u="sng" dirty="0"/>
                  <a:t>vertex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should also draw a dashed horizontal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tangent</a:t>
                </a:r>
                <a:r>
                  <a:rPr lang="en-US" sz="2400" dirty="0"/>
                  <a:t> line at the minimum value of the function within that interval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Solution strategy: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</a:t>
                </a:r>
                <a:r>
                  <a:rPr lang="en-US" sz="2000" dirty="0"/>
                  <a:t> array of many equally spaced independent variable values spanning the requested interval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an array of dependent variable values by invoking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vectorized</a:t>
                </a:r>
                <a:r>
                  <a:rPr lang="en-US" sz="2000" dirty="0"/>
                  <a:t> mathematical operators across the array of independent values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Have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matplotlib</a:t>
                </a:r>
                <a:r>
                  <a:rPr lang="en-US" sz="2000" dirty="0"/>
                  <a:t> "connect the dots" between successive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Cartesian points (drawing straight line segments between them) to make the plot appear </a:t>
                </a:r>
                <a:r>
                  <a:rPr lang="en-US" sz="2000" b="1" i="1" dirty="0"/>
                  <a:t>smooth</a:t>
                </a:r>
                <a:r>
                  <a:rPr lang="en-US" sz="2000" dirty="0"/>
                  <a:t> to the unaided human eye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787193"/>
              </a:xfrm>
              <a:blipFill>
                <a:blip r:embed="rId3"/>
                <a:stretch>
                  <a:fillRect l="-1005" t="-1783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988" y="1821585"/>
            <a:ext cx="2184400" cy="1073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19" y="1825624"/>
            <a:ext cx="4242112" cy="4242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108" y="1985691"/>
            <a:ext cx="4249862" cy="43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A22DF-4071-FFFE-E68E-41B9E3F4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26" y="1454538"/>
            <a:ext cx="5503878" cy="5084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plot_parabola.py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6200504" y="4916290"/>
            <a:ext cx="2600794" cy="1124263"/>
          </a:xfrm>
          <a:prstGeom prst="wedgeRoundRectCallout">
            <a:avLst>
              <a:gd name="adj1" fmla="val -72824"/>
              <a:gd name="adj2" fmla="val -48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2696948" y="2580445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2332582" y="2750121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232926" y="3079729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2889951" y="3268202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2158348" y="3421505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5881593" y="3912452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0304-7375-DDB3-F404-2A4C694D847C}"/>
              </a:ext>
            </a:extLst>
          </p:cNvPr>
          <p:cNvGrpSpPr/>
          <p:nvPr/>
        </p:nvGrpSpPr>
        <p:grpSpPr>
          <a:xfrm>
            <a:off x="2517278" y="4193430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D833-4498-35B4-89F7-A856D7F8F3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62C638-A168-4C47-7F23-5A62FC189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433009-CFC5-21E8-EE20-1BCC46289B85}"/>
              </a:ext>
            </a:extLst>
          </p:cNvPr>
          <p:cNvGrpSpPr/>
          <p:nvPr/>
        </p:nvGrpSpPr>
        <p:grpSpPr>
          <a:xfrm>
            <a:off x="2824719" y="4807845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18219-E327-9A5F-DB78-E2028EB7221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781DEC-B6C0-EBAF-2DCB-58F5CAC7A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CADEFA-BEB8-ED55-AA39-4B04F01EED48}"/>
              </a:ext>
            </a:extLst>
          </p:cNvPr>
          <p:cNvGrpSpPr/>
          <p:nvPr/>
        </p:nvGrpSpPr>
        <p:grpSpPr>
          <a:xfrm>
            <a:off x="4570179" y="5621978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3ADAEB-AC68-FC61-E1AE-694160391BF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8A1877-E9B0-D43D-330B-A7C5AE523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6A628D-7DB0-992A-4646-03443731DE49}"/>
              </a:ext>
            </a:extLst>
          </p:cNvPr>
          <p:cNvGrpSpPr/>
          <p:nvPr/>
        </p:nvGrpSpPr>
        <p:grpSpPr>
          <a:xfrm>
            <a:off x="1923971" y="6097688"/>
            <a:ext cx="1076632" cy="369332"/>
            <a:chOff x="2157212" y="5356391"/>
            <a:chExt cx="1076632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35BBDC-3A34-FF59-DBAC-8269B503197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111943-2EB9-96CB-20A8-2F605DAF7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7DD31C6-389E-6162-ACFD-70A5CE401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"/>
          <a:stretch/>
        </p:blipFill>
        <p:spPr>
          <a:xfrm>
            <a:off x="6266229" y="1351163"/>
            <a:ext cx="2469345" cy="25790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5439AB3-F971-C444-7577-DA0A33BB3F02}"/>
              </a:ext>
            </a:extLst>
          </p:cNvPr>
          <p:cNvSpPr/>
          <p:nvPr/>
        </p:nvSpPr>
        <p:spPr>
          <a:xfrm>
            <a:off x="532154" y="1798820"/>
            <a:ext cx="2758187" cy="432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6645F6-EE1E-33FB-A3BA-812B55D1FCD9}"/>
                  </a:ext>
                </a:extLst>
              </p:cNvPr>
              <p:cNvSpPr txBox="1"/>
              <p:nvPr/>
            </p:nvSpPr>
            <p:spPr>
              <a:xfrm>
                <a:off x="4540377" y="3303066"/>
                <a:ext cx="1135439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6645F6-EE1E-33FB-A3BA-812B55D1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77" y="3303066"/>
                <a:ext cx="113543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25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7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4A885C-933C-B57E-48C7-187581E19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385994"/>
            <a:ext cx="6114286" cy="5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plot_parabola.py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E7E36-9D11-4DC3-9B13-2DE700F60C7B}"/>
              </a:ext>
            </a:extLst>
          </p:cNvPr>
          <p:cNvSpPr/>
          <p:nvPr/>
        </p:nvSpPr>
        <p:spPr>
          <a:xfrm>
            <a:off x="4173794" y="3657600"/>
            <a:ext cx="235974" cy="213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D62FB9-6F41-4080-86BC-B8AE25CB4435}"/>
              </a:ext>
            </a:extLst>
          </p:cNvPr>
          <p:cNvSpPr/>
          <p:nvPr/>
        </p:nvSpPr>
        <p:spPr>
          <a:xfrm>
            <a:off x="3094704" y="2740742"/>
            <a:ext cx="776748" cy="213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347D6-BE96-4F8D-B65F-B69E5631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77" y="566296"/>
            <a:ext cx="1888847" cy="743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D21CB-14F9-492F-A128-AB82223C7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58" y="2145178"/>
            <a:ext cx="7039683" cy="422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3" y="1444101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https://www.latex-project.org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B2CA1-319B-569C-8E32-E618B1E2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5" y="1384306"/>
            <a:ext cx="8143330" cy="3922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https://www.overleaf.com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11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BB0B60-45E0-C35B-C76D-983E2354C461}"/>
              </a:ext>
            </a:extLst>
          </p:cNvPr>
          <p:cNvSpPr txBox="1"/>
          <p:nvPr/>
        </p:nvSpPr>
        <p:spPr>
          <a:xfrm>
            <a:off x="1125954" y="766524"/>
            <a:ext cx="68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https://www.overleaf.com/learn/latex/Learn_LaTeX_in_30_minutes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7E3D7-4057-B729-750E-A78D3B946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24" y="1381782"/>
            <a:ext cx="7614552" cy="49745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894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https://www.texstudio.org</a:t>
            </a: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7EA8A-40F5-4DCA-B491-0729A8E90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69" y="1557402"/>
            <a:ext cx="7538659" cy="44523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0097CF9-50ED-4955-98E7-BC2C3ED39455}"/>
              </a:ext>
            </a:extLst>
          </p:cNvPr>
          <p:cNvSpPr/>
          <p:nvPr/>
        </p:nvSpPr>
        <p:spPr>
          <a:xfrm>
            <a:off x="5736612" y="4285173"/>
            <a:ext cx="2246462" cy="648164"/>
          </a:xfrm>
          <a:prstGeom prst="wedgeRectCallout">
            <a:avLst>
              <a:gd name="adj1" fmla="val 12743"/>
              <a:gd name="adj2" fmla="val -16326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100% free – runs on Windows, Mac, Linux</a:t>
            </a:r>
          </a:p>
        </p:txBody>
      </p:sp>
    </p:spTree>
    <p:extLst>
      <p:ext uri="{BB962C8B-B14F-4D97-AF65-F5344CB8AC3E}">
        <p14:creationId xmlns:p14="http://schemas.microsoft.com/office/powerpoint/2010/main" val="10785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85" y="3241813"/>
            <a:ext cx="3060362" cy="3029758"/>
          </a:xfrm>
          <a:prstGeom prst="rect">
            <a:avLst/>
          </a:prstGeom>
        </p:spPr>
      </p:pic>
      <p:sp>
        <p:nvSpPr>
          <p:cNvPr id="3" name="Oval 2"/>
          <p:cNvSpPr>
            <a:spLocks/>
          </p:cNvSpPr>
          <p:nvPr/>
        </p:nvSpPr>
        <p:spPr>
          <a:xfrm>
            <a:off x="7163426" y="4122326"/>
            <a:ext cx="242036" cy="240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unc>
                            <m:func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06179" y="1779301"/>
            <a:ext cx="416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radius and an angle (theta)</a:t>
            </a:r>
          </a:p>
          <a:p>
            <a:pPr algn="ctr"/>
            <a:r>
              <a:rPr lang="en-US" sz="2400" dirty="0"/>
              <a:t>make a 2D polar coordinate</a:t>
            </a:r>
          </a:p>
        </p:txBody>
      </p:sp>
    </p:spTree>
    <p:extLst>
      <p:ext uri="{BB962C8B-B14F-4D97-AF65-F5344CB8AC3E}">
        <p14:creationId xmlns:p14="http://schemas.microsoft.com/office/powerpoint/2010/main" val="11909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86" y="2240245"/>
            <a:ext cx="3797817" cy="379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2-D equations using the Python package </a:t>
            </a:r>
            <a:r>
              <a:rPr lang="en-US" sz="2400" b="1" dirty="0">
                <a:solidFill>
                  <a:srgbClr val="00B050"/>
                </a:solidFill>
              </a:rPr>
              <a:t>matplotlib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Relate the plot's </a:t>
            </a:r>
            <a:r>
              <a:rPr lang="en-US" sz="2400" b="1" dirty="0"/>
              <a:t>figure</a:t>
            </a:r>
            <a:r>
              <a:rPr lang="en-US" sz="2400" dirty="0"/>
              <a:t> object to its </a:t>
            </a:r>
            <a:r>
              <a:rPr lang="en-US" sz="2400" b="1" dirty="0"/>
              <a:t>axes</a:t>
            </a:r>
            <a:r>
              <a:rPr lang="en-US" sz="2400" dirty="0"/>
              <a:t> object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how to decorate plots with titles, labels, grids,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</a:t>
            </a:r>
            <a:r>
              <a:rPr lang="en-US" sz="2400" b="1" dirty="0">
                <a:solidFill>
                  <a:srgbClr val="7030A0"/>
                </a:solidFill>
              </a:rPr>
              <a:t>vectorized</a:t>
            </a:r>
            <a:r>
              <a:rPr lang="en-US" sz="2400" dirty="0"/>
              <a:t> operations that implicitly operate on an entire NumPy </a:t>
            </a:r>
            <a:r>
              <a:rPr lang="en-US" sz="2400" b="1" dirty="0"/>
              <a:t>array</a:t>
            </a:r>
            <a:r>
              <a:rPr lang="en-US" sz="2400" dirty="0"/>
              <a:t> with just one algebraic expression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a conic section (a parabola)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another conic section (a circle) using polar to Cartesian coordinate conversion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parametric equations using </a:t>
            </a:r>
            <a:r>
              <a:rPr lang="en-US" sz="2400" dirty="0">
                <a:solidFill>
                  <a:srgbClr val="FF0000"/>
                </a:solidFill>
              </a:rPr>
              <a:t>polar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65" y="1287069"/>
            <a:ext cx="5251844" cy="5251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6893" y="1213399"/>
            <a:ext cx="2312377" cy="2289253"/>
            <a:chOff x="2359625" y="4149292"/>
            <a:chExt cx="2312377" cy="2289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9625" y="4149292"/>
              <a:ext cx="2312377" cy="2289253"/>
            </a:xfrm>
            <a:prstGeom prst="rect">
              <a:avLst/>
            </a:prstGeom>
          </p:spPr>
        </p:pic>
        <p:sp>
          <p:nvSpPr>
            <p:cNvPr id="3" name="Oval 2"/>
            <p:cNvSpPr>
              <a:spLocks/>
            </p:cNvSpPr>
            <p:nvPr/>
          </p:nvSpPr>
          <p:spPr>
            <a:xfrm>
              <a:off x="4364445" y="483398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Angles are measured in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radians</a:t>
                </a:r>
              </a:p>
              <a:p>
                <a:pPr algn="ctr"/>
                <a:r>
                  <a:rPr lang="en-US" sz="2400" dirty="0"/>
                  <a:t>(0 ≤ </a:t>
                </a:r>
                <a:r>
                  <a:rPr lang="el-GR" sz="2400" dirty="0"/>
                  <a:t>θ</a:t>
                </a:r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blipFill rotWithShape="0">
                <a:blip r:embed="rId5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4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to Cartesian Coordinate Conversion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a </a:t>
                </a:r>
                <a:r>
                  <a:rPr lang="en-US" sz="2400" b="1" dirty="0"/>
                  <a:t>circle</a:t>
                </a:r>
                <a:r>
                  <a:rPr lang="en-US" sz="2400" dirty="0"/>
                  <a:t> of radius 250 centered at the origin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should also draw horizontal and vertical lines to represent the x and y axis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Solution strategy: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</a:t>
                </a:r>
                <a:r>
                  <a:rPr lang="en-US" sz="2000" dirty="0"/>
                  <a:t> array of many equally spaced independent variable values that swings around a full circle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</a:t>
                </a:r>
                <a:r>
                  <a:rPr lang="en-US" sz="2000" u="sng" dirty="0"/>
                  <a:t>two</a:t>
                </a:r>
                <a:r>
                  <a:rPr lang="en-US" sz="2000" dirty="0"/>
                  <a:t> arrays of dependent variable values by invoking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vectorized</a:t>
                </a:r>
                <a:r>
                  <a:rPr lang="en-US" sz="2000" dirty="0"/>
                  <a:t> mathematical operations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sz="20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0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sz="20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000" dirty="0"/>
                  <a:t> across the entire array of independent angle values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Have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matplotlib</a:t>
                </a:r>
                <a:r>
                  <a:rPr lang="en-US" sz="2000" dirty="0"/>
                  <a:t> "connect the dots" between successive points (drawing straight line segments) to make a smooth plot appear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 r="-1391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4D4429-796B-B158-C8BE-FEDFD669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69" y="1454538"/>
            <a:ext cx="4217172" cy="5127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6200504" y="4916290"/>
            <a:ext cx="2600794" cy="1124263"/>
          </a:xfrm>
          <a:prstGeom prst="wedgeRoundRectCallout">
            <a:avLst>
              <a:gd name="adj1" fmla="val -72824"/>
              <a:gd name="adj2" fmla="val -48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2743173" y="3165336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4750658" y="3335405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737104" y="3583381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2721416" y="4048068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4829469" y="4390468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3145888" y="4606155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0304-7375-DDB3-F404-2A4C694D847C}"/>
              </a:ext>
            </a:extLst>
          </p:cNvPr>
          <p:cNvGrpSpPr/>
          <p:nvPr/>
        </p:nvGrpSpPr>
        <p:grpSpPr>
          <a:xfrm>
            <a:off x="3954291" y="5322848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D833-4498-35B4-89F7-A856D7F8F3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62C638-A168-4C47-7F23-5A62FC189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433009-CFC5-21E8-EE20-1BCC46289B85}"/>
              </a:ext>
            </a:extLst>
          </p:cNvPr>
          <p:cNvGrpSpPr/>
          <p:nvPr/>
        </p:nvGrpSpPr>
        <p:grpSpPr>
          <a:xfrm>
            <a:off x="3502331" y="5791531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18219-E327-9A5F-DB78-E2028EB7221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781DEC-B6C0-EBAF-2DCB-58F5CAC7A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7DD31C6-389E-6162-ACFD-70A5CE401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"/>
          <a:stretch/>
        </p:blipFill>
        <p:spPr>
          <a:xfrm>
            <a:off x="6266229" y="1351163"/>
            <a:ext cx="2469345" cy="25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C1C87B-6A80-6DA2-604C-37280F1D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06369"/>
            <a:ext cx="6114286" cy="5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3B6B9792-3B23-48CA-A0C2-B4C9002068FF}"/>
              </a:ext>
            </a:extLst>
          </p:cNvPr>
          <p:cNvSpPr/>
          <p:nvPr/>
        </p:nvSpPr>
        <p:spPr>
          <a:xfrm>
            <a:off x="6470345" y="2168779"/>
            <a:ext cx="1619146" cy="788274"/>
          </a:xfrm>
          <a:prstGeom prst="wedgeRectCallout">
            <a:avLst>
              <a:gd name="adj1" fmla="val -70373"/>
              <a:gd name="adj2" fmla="val 4429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That looks like a circle!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28FC5-A372-4F59-AE26-BE3D9A1C289D}"/>
              </a:ext>
            </a:extLst>
          </p:cNvPr>
          <p:cNvSpPr txBox="1"/>
          <p:nvPr/>
        </p:nvSpPr>
        <p:spPr>
          <a:xfrm>
            <a:off x="7942006" y="5023527"/>
            <a:ext cx="781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4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2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Various Colors in </a:t>
            </a:r>
            <a:r>
              <a:rPr lang="en-US" sz="3200" b="1" dirty="0">
                <a:latin typeface="+mn-lt"/>
              </a:rPr>
              <a:t>RGB</a:t>
            </a:r>
            <a:r>
              <a:rPr lang="en-US" sz="3200" dirty="0">
                <a:latin typeface="+mn-lt"/>
              </a:rPr>
              <a:t> Values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2" y="1419227"/>
            <a:ext cx="7515393" cy="49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1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Predefined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Color “Names”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0" y="1280609"/>
            <a:ext cx="7758620" cy="53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5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Alpha Blending = Opacity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97" y="1820985"/>
            <a:ext cx="5875407" cy="2379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5938" y="4552929"/>
            <a:ext cx="6275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Alpha = 0 means fully transparent (see through)</a:t>
            </a:r>
          </a:p>
          <a:p>
            <a:r>
              <a:rPr lang="en-US" sz="2400" dirty="0"/>
              <a:t>Alpha = 255 means fully opaque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637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62" y="1364226"/>
            <a:ext cx="3464396" cy="384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937" y="1381391"/>
            <a:ext cx="2920868" cy="2343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421" y="4039722"/>
            <a:ext cx="2247900" cy="2105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583" y="1634853"/>
            <a:ext cx="4210835" cy="5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09" y="2123768"/>
            <a:ext cx="7771783" cy="305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two parameters </a:t>
                </a:r>
                <a:r>
                  <a:rPr lang="en-US" b="1" dirty="0">
                    <a:solidFill>
                      <a:schemeClr val="tx1"/>
                    </a:solidFill>
                  </a:rPr>
                  <a:t>a, n</a:t>
                </a:r>
                <a:r>
                  <a:rPr lang="en-US" dirty="0">
                    <a:solidFill>
                      <a:schemeClr val="tx1"/>
                    </a:solidFill>
                  </a:rPr>
                  <a:t> are used to calculate the current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blipFill rotWithShape="0">
                <a:blip r:embed="rId4"/>
                <a:stretch>
                  <a:fillRect r="-1327" b="-265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095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78" y="1700651"/>
            <a:ext cx="4762500" cy="44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0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Python Packages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 Using Polar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</a:t>
                </a:r>
                <a:r>
                  <a:rPr lang="en-US" sz="2400" u="sng" dirty="0"/>
                  <a:t>four</a:t>
                </a:r>
                <a:r>
                  <a:rPr lang="en-US" sz="2400" dirty="0"/>
                  <a:t> </a:t>
                </a:r>
                <a:r>
                  <a:rPr lang="en-US" sz="2400" b="1" dirty="0"/>
                  <a:t>parametric curves</a:t>
                </a:r>
                <a:r>
                  <a:rPr lang="en-US" sz="2400" dirty="0"/>
                  <a:t> using the built-in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polar graph </a:t>
                </a:r>
                <a:r>
                  <a:rPr lang="en-US" sz="2400" dirty="0"/>
                  <a:t>capability of matplotlib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=4+4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blue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green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7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/>
                  <a:t>black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Before the computer shows the plots, can you predict ahead of time what each curve will look like?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Developing a </a:t>
                </a:r>
                <a:r>
                  <a:rPr lang="en-US" sz="2400" b="1" dirty="0"/>
                  <a:t>visual intuition</a:t>
                </a:r>
                <a:r>
                  <a:rPr lang="en-US" sz="2400" dirty="0"/>
                  <a:t> for how functions behave is a very valuable skill that will aid you in future math classes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469DAC-099D-DCC4-296F-96CF645B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72" y="1454538"/>
            <a:ext cx="5569403" cy="5127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6200504" y="4916290"/>
            <a:ext cx="2600794" cy="1124263"/>
          </a:xfrm>
          <a:prstGeom prst="wedgeRoundRectCallout">
            <a:avLst>
              <a:gd name="adj1" fmla="val -72824"/>
              <a:gd name="adj2" fmla="val -48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3874935" y="2870602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4353417" y="3233168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4149333" y="3589661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4306538" y="3784545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4454716" y="4309827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4301335" y="4845373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0304-7375-DDB3-F404-2A4C694D847C}"/>
              </a:ext>
            </a:extLst>
          </p:cNvPr>
          <p:cNvGrpSpPr/>
          <p:nvPr/>
        </p:nvGrpSpPr>
        <p:grpSpPr>
          <a:xfrm>
            <a:off x="4493783" y="5398343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D833-4498-35B4-89F7-A856D7F8F3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62C638-A168-4C47-7F23-5A62FC189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7DD31C6-389E-6162-ACFD-70A5CE401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"/>
          <a:stretch/>
        </p:blipFill>
        <p:spPr>
          <a:xfrm>
            <a:off x="6266229" y="1351163"/>
            <a:ext cx="2469345" cy="25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4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FE89E-10E4-F8FD-71A6-F7CF311A9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02" y="1596427"/>
            <a:ext cx="5305395" cy="4512065"/>
          </a:xfrm>
          <a:prstGeom prst="rect">
            <a:avLst/>
          </a:prstGeom>
        </p:spPr>
      </p:pic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EF08333B-27B6-D45B-8AB0-D6CF9F3FD432}"/>
              </a:ext>
            </a:extLst>
          </p:cNvPr>
          <p:cNvSpPr/>
          <p:nvPr/>
        </p:nvSpPr>
        <p:spPr>
          <a:xfrm>
            <a:off x="7224697" y="333244"/>
            <a:ext cx="1686394" cy="1139254"/>
          </a:xfrm>
          <a:prstGeom prst="wedgeRoundRectCallout">
            <a:avLst>
              <a:gd name="adj1" fmla="val -58166"/>
              <a:gd name="adj2" fmla="val 72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Don't forget to close the plot window after each run!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65A44C-6533-01D7-22C6-CE14A28FA60D}"/>
                  </a:ext>
                </a:extLst>
              </p:cNvPr>
              <p:cNvSpPr txBox="1"/>
              <p:nvPr/>
            </p:nvSpPr>
            <p:spPr>
              <a:xfrm>
                <a:off x="6457950" y="2302411"/>
                <a:ext cx="18506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00FF"/>
                    </a:solidFill>
                  </a:ln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65A44C-6533-01D7-22C6-CE14A28FA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2302411"/>
                <a:ext cx="185069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67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4657BC-0A95-7CEB-DC1D-E5C5B967B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02" y="1596427"/>
            <a:ext cx="5305395" cy="4512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Uncomment</a:t>
            </a:r>
            <a:r>
              <a:rPr lang="en-US" sz="3200" dirty="0">
                <a:latin typeface="+mn-lt"/>
              </a:rPr>
              <a:t> Line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8C1136-D5A5-A6C7-EC04-B7E4D48940B4}"/>
                  </a:ext>
                </a:extLst>
              </p:cNvPr>
              <p:cNvSpPr txBox="1"/>
              <p:nvPr/>
            </p:nvSpPr>
            <p:spPr>
              <a:xfrm>
                <a:off x="6457950" y="2295037"/>
                <a:ext cx="18506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00FF"/>
                    </a:solidFill>
                  </a:ln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8C1136-D5A5-A6C7-EC04-B7E4D489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2295037"/>
                <a:ext cx="185069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A993D-D703-5553-0523-791172042251}"/>
                  </a:ext>
                </a:extLst>
              </p:cNvPr>
              <p:cNvSpPr txBox="1"/>
              <p:nvPr/>
            </p:nvSpPr>
            <p:spPr>
              <a:xfrm>
                <a:off x="6457949" y="2668663"/>
                <a:ext cx="227293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7500"/>
                            </a:solidFill>
                          </a:ln>
                          <a:solidFill>
                            <a:srgbClr val="007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7500"/>
                    </a:solidFill>
                  </a:ln>
                  <a:solidFill>
                    <a:srgbClr val="0076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A993D-D703-5553-0523-791172042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49" y="2668663"/>
                <a:ext cx="227293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6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DAD28A-9C2D-C541-BADF-427002B2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02" y="1596427"/>
            <a:ext cx="5305395" cy="4512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Uncomment</a:t>
            </a:r>
            <a:r>
              <a:rPr lang="en-US" sz="3200" dirty="0">
                <a:latin typeface="+mn-lt"/>
              </a:rPr>
              <a:t> Line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E6B18-B334-DD3F-715D-066493AE03AE}"/>
                  </a:ext>
                </a:extLst>
              </p:cNvPr>
              <p:cNvSpPr txBox="1"/>
              <p:nvPr/>
            </p:nvSpPr>
            <p:spPr>
              <a:xfrm>
                <a:off x="6457950" y="2295037"/>
                <a:ext cx="18506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00FF"/>
                    </a:solidFill>
                  </a:ln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E6B18-B334-DD3F-715D-066493AE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2295037"/>
                <a:ext cx="185069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4944C1-EAE3-407F-471D-52FB15DE5C05}"/>
                  </a:ext>
                </a:extLst>
              </p:cNvPr>
              <p:cNvSpPr txBox="1"/>
              <p:nvPr/>
            </p:nvSpPr>
            <p:spPr>
              <a:xfrm>
                <a:off x="6457949" y="2668663"/>
                <a:ext cx="227293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7500"/>
                            </a:solidFill>
                          </a:ln>
                          <a:solidFill>
                            <a:srgbClr val="007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7500"/>
                    </a:solidFill>
                  </a:ln>
                  <a:solidFill>
                    <a:srgbClr val="0076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4944C1-EAE3-407F-471D-52FB15DE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49" y="2668663"/>
                <a:ext cx="227293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CACCFE-E2EA-422E-F73E-5BC0A7797D36}"/>
                  </a:ext>
                </a:extLst>
              </p:cNvPr>
              <p:cNvSpPr txBox="1"/>
              <p:nvPr/>
            </p:nvSpPr>
            <p:spPr>
              <a:xfrm>
                <a:off x="6457949" y="3035426"/>
                <a:ext cx="2006190" cy="6223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CACCFE-E2EA-422E-F73E-5BC0A7797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49" y="3035426"/>
                <a:ext cx="2006190" cy="622350"/>
              </a:xfrm>
              <a:prstGeom prst="rect">
                <a:avLst/>
              </a:prstGeom>
              <a:blipFill>
                <a:blip r:embed="rId5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40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EA07D9-B379-A826-9A5F-6ABAA561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02" y="1596427"/>
            <a:ext cx="5305395" cy="4512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Comment Out</a:t>
            </a:r>
            <a:r>
              <a:rPr lang="en-US" sz="3200" dirty="0">
                <a:latin typeface="+mn-lt"/>
              </a:rPr>
              <a:t> Lines 14, 17, 20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solidFill>
                  <a:srgbClr val="00B050"/>
                </a:solidFill>
                <a:latin typeface="+mn-lt"/>
              </a:rPr>
              <a:t>Uncomment</a:t>
            </a:r>
            <a:r>
              <a:rPr lang="en-US" sz="3200" dirty="0">
                <a:latin typeface="+mn-lt"/>
              </a:rPr>
              <a:t> Line 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865D9F-AE5E-EA9D-E42C-EF845FA54E16}"/>
                  </a:ext>
                </a:extLst>
              </p:cNvPr>
              <p:cNvSpPr txBox="1"/>
              <p:nvPr/>
            </p:nvSpPr>
            <p:spPr>
              <a:xfrm>
                <a:off x="5754338" y="2295037"/>
                <a:ext cx="27610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en-US" b="0" i="1" smtClean="0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865D9F-AE5E-EA9D-E42C-EF845FA54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338" y="2295037"/>
                <a:ext cx="276101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674" y="1818182"/>
            <a:ext cx="4686652" cy="3350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390" y="1448850"/>
            <a:ext cx="59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Field Induced Polarization of Dirac Valleys in Bismuth</a:t>
            </a:r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9813" y="6169896"/>
            <a:ext cx="64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*Bismuth is the element with the </a:t>
            </a:r>
            <a:r>
              <a:rPr lang="en-US" b="1" dirty="0">
                <a:solidFill>
                  <a:srgbClr val="FF0000"/>
                </a:solidFill>
              </a:rPr>
              <a:t>highest</a:t>
            </a:r>
            <a:r>
              <a:rPr lang="en-US" dirty="0"/>
              <a:t> atomic mass that is </a:t>
            </a:r>
            <a:r>
              <a:rPr lang="en-US" b="1" dirty="0">
                <a:solidFill>
                  <a:srgbClr val="0070C0"/>
                </a:solidFill>
              </a:rPr>
              <a:t>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/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47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03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65" y="1825625"/>
            <a:ext cx="4310673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package </a:t>
            </a:r>
            <a:r>
              <a:rPr lang="en-US" sz="2400" b="1" dirty="0">
                <a:solidFill>
                  <a:srgbClr val="00B050"/>
                </a:solidFill>
              </a:rPr>
              <a:t>matplotlib</a:t>
            </a:r>
            <a:r>
              <a:rPr lang="en-US" sz="2400" dirty="0"/>
              <a:t>, and its </a:t>
            </a:r>
            <a:r>
              <a:rPr lang="en-US" sz="2400" b="1" dirty="0">
                <a:solidFill>
                  <a:srgbClr val="00B050"/>
                </a:solidFill>
              </a:rPr>
              <a:t>pyplot</a:t>
            </a:r>
            <a:r>
              <a:rPr lang="en-US" sz="2400" dirty="0"/>
              <a:t> collection of functions, use a hierarchy of </a:t>
            </a:r>
            <a:r>
              <a:rPr lang="en-US" sz="2400" b="1" dirty="0"/>
              <a:t>containers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get a reference to a </a:t>
            </a:r>
            <a:r>
              <a:rPr lang="en-US" sz="2400" b="1" dirty="0">
                <a:solidFill>
                  <a:srgbClr val="0070C0"/>
                </a:solidFill>
              </a:rPr>
              <a:t>figure</a:t>
            </a:r>
            <a:r>
              <a:rPr lang="en-US" sz="2400" dirty="0"/>
              <a:t> which contains an </a:t>
            </a:r>
            <a:r>
              <a:rPr lang="en-US" sz="2400" b="1" dirty="0">
                <a:solidFill>
                  <a:srgbClr val="0070C0"/>
                </a:solidFill>
              </a:rPr>
              <a:t>axes</a:t>
            </a:r>
            <a:r>
              <a:rPr lang="en-US" sz="2400" dirty="0"/>
              <a:t> object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pass </a:t>
            </a:r>
            <a:r>
              <a:rPr lang="en-US" sz="2400" dirty="0" err="1"/>
              <a:t>numpy</a:t>
            </a:r>
            <a:r>
              <a:rPr lang="en-US" sz="2400" dirty="0"/>
              <a:t> arrays to matplotlib – create them using </a:t>
            </a:r>
            <a:r>
              <a:rPr lang="en-US" sz="2400" b="1" dirty="0" err="1"/>
              <a:t>linspace</a:t>
            </a:r>
            <a:r>
              <a:rPr lang="en-US" sz="2400" b="1" dirty="0"/>
              <a:t>()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7030A0"/>
                </a:solidFill>
              </a:rPr>
              <a:t>vectorized</a:t>
            </a:r>
            <a:r>
              <a:rPr lang="en-US" sz="2400" dirty="0"/>
              <a:t> mathematical operators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Always size (domain and range) and decorate your plots with appropriate labels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2035" y="1825625"/>
            <a:ext cx="353304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F31E13-C236-4A66-990D-FFBF820FF1EA}"/>
              </a:ext>
            </a:extLst>
          </p:cNvPr>
          <p:cNvSpPr txBox="1">
            <a:spLocks/>
          </p:cNvSpPr>
          <p:nvPr/>
        </p:nvSpPr>
        <p:spPr>
          <a:xfrm>
            <a:off x="4753219" y="1825625"/>
            <a:ext cx="43106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more intervals you calculate the </a:t>
            </a:r>
            <a:r>
              <a:rPr lang="en-US" sz="2400" b="1" i="1" dirty="0">
                <a:solidFill>
                  <a:srgbClr val="00B050"/>
                </a:solidFill>
              </a:rPr>
              <a:t>smoother</a:t>
            </a:r>
            <a:r>
              <a:rPr lang="en-US" sz="2400" dirty="0"/>
              <a:t> the curve will look but the </a:t>
            </a:r>
            <a:r>
              <a:rPr lang="en-US" sz="2400" b="1" dirty="0">
                <a:solidFill>
                  <a:srgbClr val="FF0000"/>
                </a:solidFill>
              </a:rPr>
              <a:t>longer</a:t>
            </a:r>
            <a:r>
              <a:rPr lang="en-US" sz="2400" dirty="0"/>
              <a:t> it will take to draw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Be mindful when drawing circles to maintain proper plot </a:t>
            </a:r>
            <a:r>
              <a:rPr lang="en-US" sz="2400" b="1" dirty="0"/>
              <a:t>aspect ratio </a:t>
            </a:r>
            <a:r>
              <a:rPr lang="en-US" sz="2400" dirty="0"/>
              <a:t>when rendering on a rectangular screen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</a:t>
            </a:r>
            <a:r>
              <a:rPr lang="en-US" sz="2400" b="1" dirty="0"/>
              <a:t>LaTeX</a:t>
            </a:r>
            <a:r>
              <a:rPr lang="en-US" sz="2400" dirty="0"/>
              <a:t> – all professional publishers expect science papers to be submitted using LaTeX, </a:t>
            </a:r>
            <a:r>
              <a:rPr lang="en-US" sz="2400" b="1" i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MS Word</a:t>
            </a:r>
            <a:endParaRPr lang="en-US" sz="2400" b="1" i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41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03-01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Python program called </a:t>
                </a:r>
                <a:r>
                  <a:rPr lang="en-US" sz="2400" b="1" dirty="0"/>
                  <a:t>random_walk.py </a:t>
                </a:r>
                <a:r>
                  <a:rPr lang="en-US" sz="2400" dirty="0"/>
                  <a:t>that displays a 2D Cartesian plot of a meandering path</a:t>
                </a:r>
              </a:p>
              <a:p>
                <a:r>
                  <a:rPr lang="en-US" sz="2400" dirty="0"/>
                  <a:t>The walker starts at the (0,0) origin and takes one step at a time</a:t>
                </a:r>
              </a:p>
              <a:p>
                <a:r>
                  <a:rPr lang="en-US" sz="2400" dirty="0"/>
                  <a:t>At each step, the walker picks a random angle (uniform distribution) within the interval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moves (from its current position) a distance of 1 in that radial direction</a:t>
                </a:r>
              </a:p>
              <a:p>
                <a:r>
                  <a:rPr lang="en-US" sz="2400" dirty="0"/>
                  <a:t>Show the entire journey of 10,000 random steps in your plot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03-01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22F69-75EE-4B04-564B-12B63906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23520"/>
            <a:ext cx="6114286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0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B6793-B17E-F3FC-DF43-64076CE3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2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Find the Package </a:t>
            </a: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</a:rPr>
              <a:t>PyQt5</a:t>
            </a:r>
            <a:r>
              <a:rPr lang="en-US" sz="3200" dirty="0">
                <a:latin typeface="+mn-lt"/>
              </a:rPr>
              <a:t> on </a:t>
            </a:r>
            <a:r>
              <a:rPr lang="en-US" sz="3200" b="1" dirty="0">
                <a:latin typeface="+mn-lt"/>
              </a:rPr>
              <a:t>PyPI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601328" y="207867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19FDAD-556C-3882-1588-F876A654DAD3}"/>
              </a:ext>
            </a:extLst>
          </p:cNvPr>
          <p:cNvSpPr/>
          <p:nvPr/>
        </p:nvSpPr>
        <p:spPr>
          <a:xfrm>
            <a:off x="6243403" y="207867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DEB1678-BA48-AA5B-5612-ABC81B34245F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5400000" flipH="1" flipV="1">
            <a:off x="4312764" y="-116829"/>
            <a:ext cx="1" cy="492557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6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C53006-29D0-54D9-BC82-DC0ED514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2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Select the </a:t>
            </a: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</a:rPr>
              <a:t>PyQt5 </a:t>
            </a:r>
            <a:r>
              <a:rPr lang="en-US" sz="3200" dirty="0">
                <a:latin typeface="+mn-lt"/>
              </a:rPr>
              <a:t>Package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3317320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59175" y="35155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65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430577-C9CC-60AC-8870-506C9C4DF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</a:rPr>
              <a:t>PyQt5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4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D3A523-1D6F-7ADB-FD4B-171DA3C7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</a:rPr>
              <a:t>PyQt5 </a:t>
            </a:r>
            <a:r>
              <a:rPr lang="en-US" sz="3200" dirty="0">
                <a:latin typeface="+mn-lt"/>
              </a:rPr>
              <a:t>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7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3E1F1E-20BF-42B2-B9AE-F806AB3C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52" y="1270444"/>
            <a:ext cx="5658294" cy="5366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https://matplotlib.org</a:t>
            </a:r>
            <a:r>
              <a:rPr lang="en-US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6B530-5900-415F-8909-0D3FE4F41FDB}"/>
              </a:ext>
            </a:extLst>
          </p:cNvPr>
          <p:cNvSpPr/>
          <p:nvPr/>
        </p:nvSpPr>
        <p:spPr>
          <a:xfrm>
            <a:off x="1799303" y="3156156"/>
            <a:ext cx="4564626" cy="2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48AC1BF-07EC-4001-B09A-963CE289D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"/>
          <a:stretch/>
        </p:blipFill>
        <p:spPr>
          <a:xfrm>
            <a:off x="2499335" y="1690689"/>
            <a:ext cx="4145330" cy="43295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607274B-43E7-683E-54F1-5F13703A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Matplotlib Container Hierarchy</a:t>
            </a:r>
          </a:p>
        </p:txBody>
      </p:sp>
    </p:spTree>
    <p:extLst>
      <p:ext uri="{BB962C8B-B14F-4D97-AF65-F5344CB8AC3E}">
        <p14:creationId xmlns:p14="http://schemas.microsoft.com/office/powerpoint/2010/main" val="8982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5299</TotalTime>
  <Words>1048</Words>
  <Application>Microsoft Office PowerPoint</Application>
  <PresentationFormat>On-screen Show (4:3)</PresentationFormat>
  <Paragraphs>192</Paragraphs>
  <Slides>39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03 – Goals</vt:lpstr>
      <vt:lpstr>Installing Python Packages into Thonny</vt:lpstr>
      <vt:lpstr>Find the Package PyQt5 on PyPI</vt:lpstr>
      <vt:lpstr>Select the PyQt5 Package Name</vt:lpstr>
      <vt:lpstr>Install the PyQt5 Package</vt:lpstr>
      <vt:lpstr>Verify the PyQt5 Package Installation</vt:lpstr>
      <vt:lpstr>PowerPoint Presentation</vt:lpstr>
      <vt:lpstr>Matplotlib Container Hierarchy</vt:lpstr>
      <vt:lpstr>Drawing a Conic Section</vt:lpstr>
      <vt:lpstr>Cartesian Coordinates</vt:lpstr>
      <vt:lpstr>Edit plot_parabola.py</vt:lpstr>
      <vt:lpstr>Run plot_parabola.py</vt:lpstr>
      <vt:lpstr>PowerPoint Presentation</vt:lpstr>
      <vt:lpstr>PowerPoint Presentation</vt:lpstr>
      <vt:lpstr>PowerPoint Presentation</vt:lpstr>
      <vt:lpstr>PowerPoint Presentation</vt:lpstr>
      <vt:lpstr>Polar Coordinates</vt:lpstr>
      <vt:lpstr>Polar Coordinates</vt:lpstr>
      <vt:lpstr>Polar Coordinates</vt:lpstr>
      <vt:lpstr>Polar to Cartesian Coordinate Conversion</vt:lpstr>
      <vt:lpstr>Edit plot_circle.py</vt:lpstr>
      <vt:lpstr>Run plot_circle.py</vt:lpstr>
      <vt:lpstr>Various Colors in RGB Values</vt:lpstr>
      <vt:lpstr>Predefined Color “Names”</vt:lpstr>
      <vt:lpstr>Alpha Blending = Opacity</vt:lpstr>
      <vt:lpstr>Parametric Curves</vt:lpstr>
      <vt:lpstr>Parametric Curves</vt:lpstr>
      <vt:lpstr>Parametric Curves</vt:lpstr>
      <vt:lpstr>Parametric Curves Using Polar Graphs</vt:lpstr>
      <vt:lpstr>Edit plot_rose_curves.py</vt:lpstr>
      <vt:lpstr>Run plot_rose_curves.py</vt:lpstr>
      <vt:lpstr>Uncomment Line 17</vt:lpstr>
      <vt:lpstr>Uncomment Line 20</vt:lpstr>
      <vt:lpstr>Comment Out Lines 14, 17, 20 Uncomment Line 23</vt:lpstr>
      <vt:lpstr>Parametric Curves</vt:lpstr>
      <vt:lpstr>Session 03 – Now You Know…</vt:lpstr>
      <vt:lpstr>Task 03-01</vt:lpstr>
      <vt:lpstr>Task 03-01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891</cp:revision>
  <cp:lastPrinted>2015-06-01T00:45:11Z</cp:lastPrinted>
  <dcterms:created xsi:type="dcterms:W3CDTF">2014-09-21T17:58:26Z</dcterms:created>
  <dcterms:modified xsi:type="dcterms:W3CDTF">2022-10-31T05:59:36Z</dcterms:modified>
</cp:coreProperties>
</file>