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0"/>
  </p:notesMasterIdLst>
  <p:handoutMasterIdLst>
    <p:handoutMasterId r:id="rId51"/>
  </p:handoutMasterIdLst>
  <p:sldIdLst>
    <p:sldId id="1019" r:id="rId2"/>
    <p:sldId id="972" r:id="rId3"/>
    <p:sldId id="290" r:id="rId4"/>
    <p:sldId id="349" r:id="rId5"/>
    <p:sldId id="350" r:id="rId6"/>
    <p:sldId id="352" r:id="rId7"/>
    <p:sldId id="353" r:id="rId8"/>
    <p:sldId id="354" r:id="rId9"/>
    <p:sldId id="355" r:id="rId10"/>
    <p:sldId id="351" r:id="rId11"/>
    <p:sldId id="960" r:id="rId12"/>
    <p:sldId id="1142" r:id="rId13"/>
    <p:sldId id="1143" r:id="rId14"/>
    <p:sldId id="256" r:id="rId15"/>
    <p:sldId id="1144" r:id="rId16"/>
    <p:sldId id="482" r:id="rId17"/>
    <p:sldId id="483" r:id="rId18"/>
    <p:sldId id="484" r:id="rId19"/>
    <p:sldId id="485" r:id="rId20"/>
    <p:sldId id="322" r:id="rId21"/>
    <p:sldId id="1273" r:id="rId22"/>
    <p:sldId id="1020" r:id="rId23"/>
    <p:sldId id="323" r:id="rId24"/>
    <p:sldId id="324" r:id="rId25"/>
    <p:sldId id="325" r:id="rId26"/>
    <p:sldId id="469" r:id="rId27"/>
    <p:sldId id="334" r:id="rId28"/>
    <p:sldId id="1140" r:id="rId29"/>
    <p:sldId id="1141" r:id="rId30"/>
    <p:sldId id="1271" r:id="rId31"/>
    <p:sldId id="1004" r:id="rId32"/>
    <p:sldId id="1259" r:id="rId33"/>
    <p:sldId id="1260" r:id="rId34"/>
    <p:sldId id="1261" r:id="rId35"/>
    <p:sldId id="398" r:id="rId36"/>
    <p:sldId id="399" r:id="rId37"/>
    <p:sldId id="400" r:id="rId38"/>
    <p:sldId id="1056" r:id="rId39"/>
    <p:sldId id="403" r:id="rId40"/>
    <p:sldId id="453" r:id="rId41"/>
    <p:sldId id="1139" r:id="rId42"/>
    <p:sldId id="405" r:id="rId43"/>
    <p:sldId id="1272" r:id="rId44"/>
    <p:sldId id="1110" r:id="rId45"/>
    <p:sldId id="1055" r:id="rId46"/>
    <p:sldId id="408" r:id="rId47"/>
    <p:sldId id="973" r:id="rId48"/>
    <p:sldId id="1005" r:id="rId49"/>
  </p:sldIdLst>
  <p:sldSz cx="9144000" cy="6858000" type="screen4x3"/>
  <p:notesSz cx="7077075" cy="9363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31E7D9-E8FD-4908-95BB-3604F3CA9764}" v="1" dt="2020-05-29T19:25:52.3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9" d="100"/>
          <a:sy n="129" d="100"/>
        </p:scale>
        <p:origin x="108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413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microsoft.com/office/2015/10/relationships/revisionInfo" Target="revisionInfo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ersach, David" userId="14a9feb0-85a7-4da4-be8a-c1e22b637acc" providerId="ADAL" clId="{6231E7D9-E8FD-4908-95BB-3604F3CA9764}"/>
    <pc:docChg chg="custSel delSld modSld">
      <pc:chgData name="Biersach, David" userId="14a9feb0-85a7-4da4-be8a-c1e22b637acc" providerId="ADAL" clId="{6231E7D9-E8FD-4908-95BB-3604F3CA9764}" dt="2020-05-29T19:25:56.584" v="2" actId="2696"/>
      <pc:docMkLst>
        <pc:docMk/>
      </pc:docMkLst>
      <pc:sldChg chg="del">
        <pc:chgData name="Biersach, David" userId="14a9feb0-85a7-4da4-be8a-c1e22b637acc" providerId="ADAL" clId="{6231E7D9-E8FD-4908-95BB-3604F3CA9764}" dt="2020-05-29T19:25:56.584" v="2" actId="2696"/>
        <pc:sldMkLst>
          <pc:docMk/>
          <pc:sldMk cId="1150352350" sldId="278"/>
        </pc:sldMkLst>
      </pc:sldChg>
      <pc:sldChg chg="modSp">
        <pc:chgData name="Biersach, David" userId="14a9feb0-85a7-4da4-be8a-c1e22b637acc" providerId="ADAL" clId="{6231E7D9-E8FD-4908-95BB-3604F3CA9764}" dt="2020-05-29T19:25:52.552" v="0" actId="27636"/>
        <pc:sldMkLst>
          <pc:docMk/>
          <pc:sldMk cId="206124625" sldId="464"/>
        </pc:sldMkLst>
        <pc:spChg chg="mod">
          <ac:chgData name="Biersach, David" userId="14a9feb0-85a7-4da4-be8a-c1e22b637acc" providerId="ADAL" clId="{6231E7D9-E8FD-4908-95BB-3604F3CA9764}" dt="2020-05-29T19:25:52.552" v="0" actId="27636"/>
          <ac:spMkLst>
            <pc:docMk/>
            <pc:sldMk cId="206124625" sldId="464"/>
            <ac:spMk id="3" creationId="{00000000-0000-0000-0000-000000000000}"/>
          </ac:spMkLst>
        </pc:spChg>
      </pc:sldChg>
      <pc:sldChg chg="modSp">
        <pc:chgData name="Biersach, David" userId="14a9feb0-85a7-4da4-be8a-c1e22b637acc" providerId="ADAL" clId="{6231E7D9-E8FD-4908-95BB-3604F3CA9764}" dt="2020-05-29T19:25:52.649" v="1" actId="27636"/>
        <pc:sldMkLst>
          <pc:docMk/>
          <pc:sldMk cId="320308749" sldId="465"/>
        </pc:sldMkLst>
        <pc:spChg chg="mod">
          <ac:chgData name="Biersach, David" userId="14a9feb0-85a7-4da4-be8a-c1e22b637acc" providerId="ADAL" clId="{6231E7D9-E8FD-4908-95BB-3604F3CA9764}" dt="2020-05-29T19:25:52.649" v="1" actId="27636"/>
          <ac:spMkLst>
            <pc:docMk/>
            <pc:sldMk cId="320308749" sldId="465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705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r">
              <a:defRPr sz="1200"/>
            </a:lvl1pPr>
          </a:lstStyle>
          <a:p>
            <a:fld id="{A241AC98-512A-4A35-865E-757B6C1F07A2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705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r">
              <a:defRPr sz="1200"/>
            </a:lvl1pPr>
          </a:lstStyle>
          <a:p>
            <a:fld id="{825528D0-251A-41BC-8967-C65EDA3BF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1955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705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r">
              <a:defRPr sz="1200"/>
            </a:lvl1pPr>
          </a:lstStyle>
          <a:p>
            <a:fld id="{3854CEE7-15DE-41D9-8CA2-D1E137B1D850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31925" y="1169988"/>
            <a:ext cx="4213225" cy="3160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638" tIns="46319" rIns="92638" bIns="4631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7708" y="4505662"/>
            <a:ext cx="5661660" cy="3687031"/>
          </a:xfrm>
          <a:prstGeom prst="rect">
            <a:avLst/>
          </a:prstGeom>
        </p:spPr>
        <p:txBody>
          <a:bodyPr vert="horz" lIns="92638" tIns="46319" rIns="92638" bIns="4631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705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r">
              <a:defRPr sz="1200"/>
            </a:lvl1pPr>
          </a:lstStyle>
          <a:p>
            <a:fld id="{76317BBA-0BC6-419B-B826-088209688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192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2539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5088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2687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8534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609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5648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9312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0917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2623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4260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9285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5269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0843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8146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05503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223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92247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6052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1283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32221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99517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4259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73312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982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9889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606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3366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8142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9067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753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5EB2C-244D-4423-AD97-018ED6478B87}" type="datetime1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065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41D1F-7576-4C60-B4EB-5115BC56CF40}" type="datetime1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590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D1398-4D56-44F9-BA35-34ACF3159A64}" type="datetime1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932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F632E-48CB-4EEB-A6B6-DEC7AD7CC976}" type="datetime1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261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EE52C-3A57-458E-95F6-96B2FA9D1DD4}" type="datetime1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95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FC747-A48A-4FF2-8EE4-3E95ECD1C2A8}" type="datetime1">
              <a:rPr lang="en-US" smtClean="0"/>
              <a:t>10/31/2023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927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F5758-AB7F-463D-B638-E1729B95E126}" type="datetime1">
              <a:rPr lang="en-US" smtClean="0"/>
              <a:t>10/31/2023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53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18C77-7DD0-4738-BF52-D0EC9F78A76E}" type="datetime1">
              <a:rPr lang="en-US" smtClean="0"/>
              <a:t>10/31/2023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19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970CF-13D9-4E1D-A74F-2CFE4953FCDB}" type="datetime1">
              <a:rPr lang="en-US" smtClean="0"/>
              <a:t>10/31/2023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274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49B9-4E1C-4967-B9CF-0BF9FECBE837}" type="datetime1">
              <a:rPr lang="en-US" smtClean="0"/>
              <a:t>10/31/2023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694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38CBB-1F06-4333-9BBF-66628B15E581}" type="datetime1">
              <a:rPr lang="en-US" smtClean="0"/>
              <a:t>10/31/2023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983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EC883-F03C-4CA3-AF62-BEF30EEA4F65}" type="datetime1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969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dbiersach@bnl.gov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emf"/><Relationship Id="rId4" Type="http://schemas.openxmlformats.org/officeDocument/2006/relationships/image" Target="NUL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png"/><Relationship Id="rId3" Type="http://schemas.openxmlformats.org/officeDocument/2006/relationships/image" Target="../media/image130.png"/><Relationship Id="rId7" Type="http://schemas.openxmlformats.org/officeDocument/2006/relationships/image" Target="../media/image134.png"/><Relationship Id="rId2" Type="http://schemas.openxmlformats.org/officeDocument/2006/relationships/image" Target="../media/image129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3.png"/><Relationship Id="rId11" Type="http://schemas.openxmlformats.org/officeDocument/2006/relationships/image" Target="../media/image14.png"/><Relationship Id="rId5" Type="http://schemas.openxmlformats.org/officeDocument/2006/relationships/image" Target="../media/image132.png"/><Relationship Id="rId10" Type="http://schemas.openxmlformats.org/officeDocument/2006/relationships/image" Target="../media/image13.png"/><Relationship Id="rId4" Type="http://schemas.openxmlformats.org/officeDocument/2006/relationships/image" Target="../media/image131.png"/><Relationship Id="rId9" Type="http://schemas.openxmlformats.org/officeDocument/2006/relationships/image" Target="../media/image13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cipy.org/" TargetMode="External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9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53.png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../media/image55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0.png"/><Relationship Id="rId3" Type="http://schemas.openxmlformats.org/officeDocument/2006/relationships/image" Target="../media/image390.png"/><Relationship Id="rId7" Type="http://schemas.openxmlformats.org/officeDocument/2006/relationships/image" Target="../media/image45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1.png"/><Relationship Id="rId5" Type="http://schemas.openxmlformats.org/officeDocument/2006/relationships/image" Target="../media/image431.png"/><Relationship Id="rId4" Type="http://schemas.openxmlformats.org/officeDocument/2006/relationships/image" Target="../media/image420.png"/><Relationship Id="rId9" Type="http://schemas.openxmlformats.org/officeDocument/2006/relationships/image" Target="../media/image47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451.png"/><Relationship Id="rId4" Type="http://schemas.openxmlformats.org/officeDocument/2006/relationships/image" Target="../media/image44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7" Type="http://schemas.openxmlformats.org/officeDocument/2006/relationships/image" Target="../media/image6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7" Type="http://schemas.openxmlformats.org/officeDocument/2006/relationships/image" Target="../media/image6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5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9D8D1F-051C-48C7-91AB-482302FE3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472228" y="2572099"/>
            <a:ext cx="20423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Dave Biersach</a:t>
            </a:r>
          </a:p>
          <a:p>
            <a:pPr algn="ctr"/>
            <a:r>
              <a:rPr lang="en-US" dirty="0">
                <a:hlinkClick r:id="rId2"/>
              </a:rPr>
              <a:t>dbiersach@bnl.gov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BD1FE5-8CB5-4983-AA2B-0B6C1209F452}"/>
              </a:ext>
            </a:extLst>
          </p:cNvPr>
          <p:cNvSpPr txBox="1"/>
          <p:nvPr/>
        </p:nvSpPr>
        <p:spPr>
          <a:xfrm>
            <a:off x="6208139" y="1078065"/>
            <a:ext cx="25705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Foundations of</a:t>
            </a:r>
          </a:p>
          <a:p>
            <a:pPr algn="ctr"/>
            <a:r>
              <a:rPr lang="en-US" sz="2000" b="1" dirty="0"/>
              <a:t>Scientific Computing</a:t>
            </a:r>
          </a:p>
          <a:p>
            <a:pPr algn="ctr"/>
            <a:r>
              <a:rPr lang="en-US" sz="2000" dirty="0"/>
              <a:t>(SciComp 101)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6F49F3-90CB-4580-B6E1-688074D23599}"/>
              </a:ext>
            </a:extLst>
          </p:cNvPr>
          <p:cNvSpPr txBox="1"/>
          <p:nvPr/>
        </p:nvSpPr>
        <p:spPr>
          <a:xfrm>
            <a:off x="6422434" y="4355451"/>
            <a:ext cx="21419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Session 05</a:t>
            </a:r>
          </a:p>
          <a:p>
            <a:pPr algn="ctr"/>
            <a:r>
              <a:rPr lang="en-US" dirty="0"/>
              <a:t>Square Roots and Areas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02A7DBD-F029-4698-9BC7-351B592322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97021" y="1006861"/>
            <a:ext cx="3572378" cy="87188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CCD3142-EDAA-8E9E-DF9C-D35BB409C6A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5351" y="2681046"/>
            <a:ext cx="5635719" cy="3170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701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628650" y="365126"/>
                <a:ext cx="7886700" cy="1103455"/>
              </a:xfrm>
            </p:spPr>
            <p:txBody>
              <a:bodyPr>
                <a:noAutofit/>
              </a:bodyPr>
              <a:lstStyle/>
              <a:p>
                <a:pPr algn="ctr"/>
                <a:r>
                  <a:rPr lang="en-US" sz="3200" dirty="0">
                    <a:latin typeface="+mn-lt"/>
                  </a:rPr>
                  <a:t>Newton’s Method for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49</m:t>
                        </m:r>
                      </m:e>
                    </m:rad>
                  </m:oMath>
                </a14:m>
                <a:endParaRPr lang="en-US" sz="3200" dirty="0">
                  <a:latin typeface="+mn-lt"/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28650" y="365126"/>
                <a:ext cx="7886700" cy="1103455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788742" y="1289598"/>
                <a:ext cx="79637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=.0003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8742" y="1289598"/>
                <a:ext cx="796372" cy="215444"/>
              </a:xfrm>
              <a:prstGeom prst="rect">
                <a:avLst/>
              </a:prstGeom>
              <a:blipFill>
                <a:blip r:embed="rId4"/>
                <a:stretch>
                  <a:fillRect l="-3077" r="-4615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DF804345-B5BD-4B39-A1E9-1CB5BD1779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4193" y="1591896"/>
            <a:ext cx="7415614" cy="4764455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D51CB8E-7107-4732-9C30-E89DE72783D1}"/>
              </a:ext>
            </a:extLst>
          </p:cNvPr>
          <p:cNvCxnSpPr>
            <a:cxnSpLocks/>
          </p:cNvCxnSpPr>
          <p:nvPr/>
        </p:nvCxnSpPr>
        <p:spPr>
          <a:xfrm flipH="1">
            <a:off x="3325763" y="1993900"/>
            <a:ext cx="369937" cy="218358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862F8A6-861D-49FE-ADE8-9E1BFA72E945}"/>
              </a:ext>
            </a:extLst>
          </p:cNvPr>
          <p:cNvCxnSpPr>
            <a:cxnSpLocks/>
          </p:cNvCxnSpPr>
          <p:nvPr/>
        </p:nvCxnSpPr>
        <p:spPr>
          <a:xfrm flipH="1">
            <a:off x="3325762" y="2212258"/>
            <a:ext cx="369937" cy="218358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657FA9D-2627-4799-92C6-0DE83822323C}"/>
              </a:ext>
            </a:extLst>
          </p:cNvPr>
          <p:cNvCxnSpPr>
            <a:cxnSpLocks/>
          </p:cNvCxnSpPr>
          <p:nvPr/>
        </p:nvCxnSpPr>
        <p:spPr>
          <a:xfrm flipH="1">
            <a:off x="3325761" y="2648974"/>
            <a:ext cx="369937" cy="218358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F0D5776-D728-458C-989C-FAC3832933F4}"/>
              </a:ext>
            </a:extLst>
          </p:cNvPr>
          <p:cNvCxnSpPr>
            <a:cxnSpLocks/>
          </p:cNvCxnSpPr>
          <p:nvPr/>
        </p:nvCxnSpPr>
        <p:spPr>
          <a:xfrm flipH="1">
            <a:off x="3325760" y="2881468"/>
            <a:ext cx="369937" cy="218358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146D904-F07A-4985-AA37-09E282027741}"/>
              </a:ext>
            </a:extLst>
          </p:cNvPr>
          <p:cNvCxnSpPr>
            <a:cxnSpLocks/>
          </p:cNvCxnSpPr>
          <p:nvPr/>
        </p:nvCxnSpPr>
        <p:spPr>
          <a:xfrm flipH="1">
            <a:off x="3325760" y="3332729"/>
            <a:ext cx="369937" cy="218358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506A752-DFA9-432D-9528-CCAF66E6C36D}"/>
              </a:ext>
            </a:extLst>
          </p:cNvPr>
          <p:cNvCxnSpPr>
            <a:cxnSpLocks/>
          </p:cNvCxnSpPr>
          <p:nvPr/>
        </p:nvCxnSpPr>
        <p:spPr>
          <a:xfrm flipH="1">
            <a:off x="2116394" y="2430616"/>
            <a:ext cx="1579304" cy="217949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25F2EED-20C6-47A7-BB76-E28C81041FBC}"/>
              </a:ext>
            </a:extLst>
          </p:cNvPr>
          <p:cNvCxnSpPr>
            <a:cxnSpLocks/>
          </p:cNvCxnSpPr>
          <p:nvPr/>
        </p:nvCxnSpPr>
        <p:spPr>
          <a:xfrm flipH="1">
            <a:off x="2116394" y="3107303"/>
            <a:ext cx="1579304" cy="217949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B1B280A9-3DFA-4AD6-B150-9D49A120B95D}"/>
              </a:ext>
            </a:extLst>
          </p:cNvPr>
          <p:cNvSpPr/>
          <p:nvPr/>
        </p:nvSpPr>
        <p:spPr>
          <a:xfrm>
            <a:off x="6186928" y="6135329"/>
            <a:ext cx="862801" cy="2210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5A321A3-EBFD-4657-9D2C-82C9A08E8ADA}"/>
              </a:ext>
            </a:extLst>
          </p:cNvPr>
          <p:cNvCxnSpPr>
            <a:cxnSpLocks/>
          </p:cNvCxnSpPr>
          <p:nvPr/>
        </p:nvCxnSpPr>
        <p:spPr>
          <a:xfrm flipH="1">
            <a:off x="4572000" y="6237649"/>
            <a:ext cx="1650407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6049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Newton’s Square Root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4596946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Write a program to calculate the square root of a given </a:t>
                </a:r>
                <a:r>
                  <a:rPr lang="en-US" sz="2400" b="1" dirty="0"/>
                  <a:t>x</a:t>
                </a:r>
                <a:r>
                  <a:rPr lang="en-US" sz="2400" dirty="0"/>
                  <a:t>, using only the 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elementary (+, -, *, /) </a:t>
                </a:r>
                <a:r>
                  <a:rPr lang="en-US" sz="2400" dirty="0"/>
                  <a:t>operations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Use Newton’s method to display the value of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𝟏𝟔𝟖𝟗𝟐𝟑</m:t>
                        </m:r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𝟕𝟒</m:t>
                        </m:r>
                      </m:e>
                    </m:rad>
                  </m:oMath>
                </a14:m>
                <a:endParaRPr lang="en-US" sz="2400" b="1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Use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=1×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−10</m:t>
                        </m:r>
                      </m:sup>
                    </m:sSup>
                  </m:oMath>
                </a14:m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Set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𝑒𝑠𝑡𝑖𝑚𝑎𝑡𝑒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h𝑖𝑔h𝐸𝑛𝑑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𝑙𝑜𝑤𝐸𝑛𝑑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2400" dirty="0"/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𝑒𝑠𝑡𝑖𝑚𝑎𝑡𝑒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000" dirty="0"/>
                  <a:t> then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h𝑖𝑔h𝐸𝑛𝑑</m:t>
                    </m:r>
                  </m:oMath>
                </a14:m>
                <a:r>
                  <a:rPr lang="en-US" sz="2000" dirty="0"/>
                  <a:t> must move </a:t>
                </a:r>
                <a:r>
                  <a:rPr lang="en-US" sz="2000" b="1" dirty="0"/>
                  <a:t>down</a:t>
                </a:r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𝑒𝑠𝑡𝑖𝑚𝑎𝑡𝑒</m:t>
                    </m:r>
                  </m:oMath>
                </a14:m>
                <a:endParaRPr lang="en-US" sz="2000" dirty="0"/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𝑒𝑠𝑡𝑖𝑚𝑎𝑡𝑒</m:t>
                            </m:r>
                          </m:e>
                        </m:d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000" dirty="0"/>
                  <a:t> then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𝑙𝑜𝑤𝐸𝑛𝑑</m:t>
                    </m:r>
                  </m:oMath>
                </a14:m>
                <a:r>
                  <a:rPr lang="en-US" sz="2000" dirty="0"/>
                  <a:t> must move </a:t>
                </a:r>
                <a:r>
                  <a:rPr lang="en-US" sz="2000" b="1" dirty="0"/>
                  <a:t>up</a:t>
                </a:r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𝑒𝑠𝑡𝑖𝑚𝑎𝑡𝑒</m:t>
                    </m:r>
                  </m:oMath>
                </a14:m>
                <a:endParaRPr lang="en-US" sz="2000" dirty="0"/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4596946"/>
              </a:xfrm>
              <a:blipFill>
                <a:blip r:embed="rId3"/>
                <a:stretch>
                  <a:fillRect l="-1005" t="-18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033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>
            <a:extLst>
              <a:ext uri="{FF2B5EF4-FFF2-40B4-BE49-F238E27FC236}">
                <a16:creationId xmlns:a16="http://schemas.microsoft.com/office/drawing/2014/main" id="{E4A30EF4-2572-A223-ECA7-97D2C33C37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6579" y="1557545"/>
            <a:ext cx="5206755" cy="490196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+mn-lt"/>
              </a:rPr>
              <a:t>Edit</a:t>
            </a:r>
            <a:r>
              <a:rPr lang="en-US" sz="3200" dirty="0">
                <a:latin typeface="+mn-lt"/>
              </a:rPr>
              <a:t> newton_sqrt.py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12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B8BC160-CD10-611C-70EE-6469344A642D}"/>
              </a:ext>
            </a:extLst>
          </p:cNvPr>
          <p:cNvGrpSpPr/>
          <p:nvPr/>
        </p:nvGrpSpPr>
        <p:grpSpPr>
          <a:xfrm>
            <a:off x="5083109" y="5881955"/>
            <a:ext cx="1076632" cy="369332"/>
            <a:chOff x="4968362" y="2079211"/>
            <a:chExt cx="1076632" cy="369332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E2114F98-5D61-9DA5-BC07-FB3D4DC112A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4E148F2-4AE9-F9F6-3D5B-5F8412FDFEF4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DE11C86A-BC71-EA26-5F13-D02B86495F49}"/>
              </a:ext>
            </a:extLst>
          </p:cNvPr>
          <p:cNvGrpSpPr/>
          <p:nvPr/>
        </p:nvGrpSpPr>
        <p:grpSpPr>
          <a:xfrm>
            <a:off x="3995451" y="2830643"/>
            <a:ext cx="1076632" cy="369332"/>
            <a:chOff x="4704120" y="2356972"/>
            <a:chExt cx="1076632" cy="369332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25C702A0-2C0C-FF03-2C47-E32B5C36A8C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DD9E42F-6F16-412E-4BA0-858C76C52E0D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FEB2E30-0CB0-461C-F317-5E565AE8C0CE}"/>
              </a:ext>
            </a:extLst>
          </p:cNvPr>
          <p:cNvGrpSpPr/>
          <p:nvPr/>
        </p:nvGrpSpPr>
        <p:grpSpPr>
          <a:xfrm>
            <a:off x="4929862" y="3080100"/>
            <a:ext cx="1068643" cy="369332"/>
            <a:chOff x="3647644" y="4910075"/>
            <a:chExt cx="1068643" cy="36933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08BC5AA-EAF7-3997-F24B-65A340CB6023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F3498BBC-D9E0-3CCB-E557-5A5A6DEC22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32A7902-749C-E21E-DCD6-ADB6224005E2}"/>
              </a:ext>
            </a:extLst>
          </p:cNvPr>
          <p:cNvGrpSpPr/>
          <p:nvPr/>
        </p:nvGrpSpPr>
        <p:grpSpPr>
          <a:xfrm>
            <a:off x="5592030" y="3350325"/>
            <a:ext cx="1064340" cy="369332"/>
            <a:chOff x="3647644" y="5421073"/>
            <a:chExt cx="1064340" cy="36933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A388B23-67E0-F394-2FF2-0F1D78009EF6}"/>
                </a:ext>
              </a:extLst>
            </p:cNvPr>
            <p:cNvSpPr txBox="1"/>
            <p:nvPr/>
          </p:nvSpPr>
          <p:spPr>
            <a:xfrm>
              <a:off x="432852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F86E99D8-36F5-A312-85B0-0389C9A15D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9443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C019F18-8B3F-8159-4CB9-CA949B9BCEBA}"/>
              </a:ext>
            </a:extLst>
          </p:cNvPr>
          <p:cNvGrpSpPr/>
          <p:nvPr/>
        </p:nvGrpSpPr>
        <p:grpSpPr>
          <a:xfrm>
            <a:off x="6846876" y="3594562"/>
            <a:ext cx="1068643" cy="369332"/>
            <a:chOff x="3647644" y="5359159"/>
            <a:chExt cx="1068643" cy="369332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4CE9F92-F278-C0DF-AF4B-68D5FE92329E}"/>
                </a:ext>
              </a:extLst>
            </p:cNvPr>
            <p:cNvSpPr txBox="1"/>
            <p:nvPr/>
          </p:nvSpPr>
          <p:spPr>
            <a:xfrm>
              <a:off x="4332829" y="5359159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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C1226CD5-128B-E654-AEE9-ED032B4C27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4105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0FA8E25D-D9A8-0387-D556-104096464DD8}"/>
              </a:ext>
            </a:extLst>
          </p:cNvPr>
          <p:cNvGrpSpPr/>
          <p:nvPr/>
        </p:nvGrpSpPr>
        <p:grpSpPr>
          <a:xfrm>
            <a:off x="5109268" y="3841512"/>
            <a:ext cx="1076632" cy="369332"/>
            <a:chOff x="2157212" y="5356391"/>
            <a:chExt cx="1076632" cy="369332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076F595-4EBE-7EBA-7BC3-61D71CFDB7AE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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811594E2-ADEA-3723-9FE6-CFFF301459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8A088B5-9562-FF5A-B02A-0CBE2DFF990F}"/>
              </a:ext>
            </a:extLst>
          </p:cNvPr>
          <p:cNvGrpSpPr/>
          <p:nvPr/>
        </p:nvGrpSpPr>
        <p:grpSpPr>
          <a:xfrm>
            <a:off x="5022275" y="4093426"/>
            <a:ext cx="1076632" cy="369332"/>
            <a:chOff x="2157212" y="5356391"/>
            <a:chExt cx="1076632" cy="369332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72F7BE5-0D96-0A71-3A24-A22C07344755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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1E6AD67F-8B42-0DB5-4FB6-17CD3646E90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29D6949-CE32-8DEA-FA49-BBE9F60C0977}"/>
              </a:ext>
            </a:extLst>
          </p:cNvPr>
          <p:cNvGrpSpPr/>
          <p:nvPr/>
        </p:nvGrpSpPr>
        <p:grpSpPr>
          <a:xfrm>
            <a:off x="5169152" y="4604183"/>
            <a:ext cx="1076632" cy="369332"/>
            <a:chOff x="2157212" y="5356391"/>
            <a:chExt cx="1076632" cy="369332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981A521-678A-8D22-1E70-C93CC5A28CAF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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554EC25F-DD9B-ABDA-1CC0-ADC012370D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E1FB6DD-6EBF-D260-3439-A2C47BE8EAB2}"/>
              </a:ext>
            </a:extLst>
          </p:cNvPr>
          <p:cNvGrpSpPr/>
          <p:nvPr/>
        </p:nvGrpSpPr>
        <p:grpSpPr>
          <a:xfrm>
            <a:off x="6004295" y="4858134"/>
            <a:ext cx="1076632" cy="369332"/>
            <a:chOff x="2157212" y="5356391"/>
            <a:chExt cx="1076632" cy="369332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C51F49B2-E0C9-368C-68B3-48E78431FDD9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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DE1DF11D-9ACE-5F2A-8283-B67962DBFE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19305D0-A602-59C5-1E5B-6750AFEED61C}"/>
              </a:ext>
            </a:extLst>
          </p:cNvPr>
          <p:cNvGrpSpPr/>
          <p:nvPr/>
        </p:nvGrpSpPr>
        <p:grpSpPr>
          <a:xfrm>
            <a:off x="4229883" y="5108294"/>
            <a:ext cx="1076632" cy="369332"/>
            <a:chOff x="2157212" y="5356391"/>
            <a:chExt cx="1076632" cy="369332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30A6AF33-90D9-029B-2C96-5607A4F5D8C3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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67B637A1-C06A-B656-1FE9-64BF2EC3FC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413FBF7B-FF49-789F-0222-9209F0FCCF1B}"/>
              </a:ext>
            </a:extLst>
          </p:cNvPr>
          <p:cNvSpPr txBox="1"/>
          <p:nvPr/>
        </p:nvSpPr>
        <p:spPr>
          <a:xfrm>
            <a:off x="348220" y="3935367"/>
            <a:ext cx="1304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9</a:t>
            </a:r>
            <a:r>
              <a:rPr lang="en-US" dirty="0">
                <a:solidFill>
                  <a:srgbClr val="7030A0"/>
                </a:solidFill>
              </a:rPr>
              <a:t> lines of code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50815A1-9743-C383-B3C0-C409249DD6AB}"/>
              </a:ext>
            </a:extLst>
          </p:cNvPr>
          <p:cNvCxnSpPr>
            <a:cxnSpLocks/>
            <a:stCxn id="57" idx="3"/>
            <a:endCxn id="62" idx="1"/>
          </p:cNvCxnSpPr>
          <p:nvPr/>
        </p:nvCxnSpPr>
        <p:spPr>
          <a:xfrm flipV="1">
            <a:off x="1652364" y="4252424"/>
            <a:ext cx="859842" cy="6109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Left Brace 61">
            <a:extLst>
              <a:ext uri="{FF2B5EF4-FFF2-40B4-BE49-F238E27FC236}">
                <a16:creationId xmlns:a16="http://schemas.microsoft.com/office/drawing/2014/main" id="{35BC1F54-5920-3641-AA3D-E9535921F03A}"/>
              </a:ext>
            </a:extLst>
          </p:cNvPr>
          <p:cNvSpPr/>
          <p:nvPr/>
        </p:nvSpPr>
        <p:spPr>
          <a:xfrm>
            <a:off x="2512206" y="3211888"/>
            <a:ext cx="418727" cy="2081072"/>
          </a:xfrm>
          <a:prstGeom prst="leftBrac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7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6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newton_sqrt.py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9B38DE-D46B-E0A4-8932-174A932856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6678" y="1690689"/>
            <a:ext cx="3350644" cy="952467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8F9F446-BDB4-E540-423C-5F782085169F}"/>
                  </a:ext>
                </a:extLst>
              </p:cNvPr>
              <p:cNvSpPr txBox="1"/>
              <p:nvPr/>
            </p:nvSpPr>
            <p:spPr>
              <a:xfrm>
                <a:off x="899410" y="2087262"/>
                <a:ext cx="1896256" cy="4364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168923.74</m:t>
                          </m:r>
                        </m:e>
                      </m:rad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8F9F446-BDB4-E540-423C-5F78208516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410" y="2087262"/>
                <a:ext cx="1896256" cy="43640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Picture 18">
            <a:extLst>
              <a:ext uri="{FF2B5EF4-FFF2-40B4-BE49-F238E27FC236}">
                <a16:creationId xmlns:a16="http://schemas.microsoft.com/office/drawing/2014/main" id="{E32EC053-3BDC-FBCC-E7BE-1DD09112F17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8294" b="10211"/>
          <a:stretch/>
        </p:blipFill>
        <p:spPr>
          <a:xfrm>
            <a:off x="872939" y="3239489"/>
            <a:ext cx="3699061" cy="226093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92511EA-3FDA-49D1-883D-E3AA5051B6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87484" y="3094015"/>
            <a:ext cx="1644649" cy="344469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A2D5D4C-340D-DA62-5840-96023E6F8307}"/>
              </a:ext>
            </a:extLst>
          </p:cNvPr>
          <p:cNvSpPr txBox="1"/>
          <p:nvPr/>
        </p:nvSpPr>
        <p:spPr>
          <a:xfrm>
            <a:off x="1185977" y="5707787"/>
            <a:ext cx="3072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My </a:t>
            </a:r>
            <a:r>
              <a:rPr lang="en-US" b="1" dirty="0"/>
              <a:t>College</a:t>
            </a:r>
            <a:r>
              <a:rPr lang="en-US" dirty="0"/>
              <a:t> Calculator (1985)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1B50ECB-7D62-2646-DFDC-81D626A076C8}"/>
              </a:ext>
            </a:extLst>
          </p:cNvPr>
          <p:cNvSpPr txBox="1"/>
          <p:nvPr/>
        </p:nvSpPr>
        <p:spPr>
          <a:xfrm>
            <a:off x="7319077" y="4300091"/>
            <a:ext cx="15022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My Kids</a:t>
            </a:r>
          </a:p>
          <a:p>
            <a:pPr algn="ctr"/>
            <a:r>
              <a:rPr lang="en-US" b="1" dirty="0"/>
              <a:t>High School</a:t>
            </a:r>
          </a:p>
          <a:p>
            <a:pPr algn="ctr"/>
            <a:r>
              <a:rPr lang="en-US" dirty="0"/>
              <a:t>Calculator</a:t>
            </a:r>
          </a:p>
          <a:p>
            <a:pPr algn="ctr"/>
            <a:r>
              <a:rPr lang="en-US" dirty="0"/>
              <a:t>(2013)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07D40D1-7D94-33F2-AEC4-E8BD3CF756C7}"/>
                  </a:ext>
                </a:extLst>
              </p:cNvPr>
              <p:cNvSpPr txBox="1"/>
              <p:nvPr/>
            </p:nvSpPr>
            <p:spPr>
              <a:xfrm>
                <a:off x="6538522" y="2105408"/>
                <a:ext cx="189625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=1×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−10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07D40D1-7D94-33F2-AEC4-E8BD3CF756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8522" y="2105408"/>
                <a:ext cx="1896256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508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1" grpId="0"/>
      <p:bldP spid="22" grpId="0"/>
      <p:bldP spid="2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0772BE8-A870-45C4-9B49-E665735AD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7FFAD-783D-4810-A9CB-C51F00BE5B3E}" type="slidenum">
              <a:rPr lang="en-US" smtClean="0"/>
              <a:t>14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699CFE2-B111-4806-93F2-CE97B4D683C5}"/>
                  </a:ext>
                </a:extLst>
              </p:cNvPr>
              <p:cNvSpPr txBox="1"/>
              <p:nvPr/>
            </p:nvSpPr>
            <p:spPr>
              <a:xfrm>
                <a:off x="2463922" y="1493171"/>
                <a:ext cx="3196837" cy="2800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𝑖𝑛𝑖𝑡𝑖𝑎𝑙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𝑔𝑢𝑒𝑠𝑠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699CFE2-B111-4806-93F2-CE97B4D683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3922" y="1493171"/>
                <a:ext cx="3196837" cy="280013"/>
              </a:xfrm>
              <a:prstGeom prst="rect">
                <a:avLst/>
              </a:prstGeom>
              <a:blipFill>
                <a:blip r:embed="rId2"/>
                <a:stretch>
                  <a:fillRect t="-169565" r="-15810" b="-2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0E4D7BA-9361-4163-A016-931148E6EE36}"/>
                  </a:ext>
                </a:extLst>
              </p:cNvPr>
              <p:cNvSpPr txBox="1"/>
              <p:nvPr/>
            </p:nvSpPr>
            <p:spPr>
              <a:xfrm>
                <a:off x="2314487" y="2032822"/>
                <a:ext cx="35300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0E4D7BA-9361-4163-A016-931148E6EE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4487" y="2032822"/>
                <a:ext cx="3530005" cy="276999"/>
              </a:xfrm>
              <a:prstGeom prst="rect">
                <a:avLst/>
              </a:prstGeom>
              <a:blipFill>
                <a:blip r:embed="rId3"/>
                <a:stretch>
                  <a:fillRect t="-4348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E9503E3-371C-488E-B3F3-17C1F646BE7B}"/>
                  </a:ext>
                </a:extLst>
              </p:cNvPr>
              <p:cNvSpPr txBox="1"/>
              <p:nvPr/>
            </p:nvSpPr>
            <p:spPr>
              <a:xfrm>
                <a:off x="3362242" y="2381199"/>
                <a:ext cx="1327095" cy="6026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E9503E3-371C-488E-B3F3-17C1F646BE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2242" y="2381199"/>
                <a:ext cx="1327095" cy="60260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5488E6E-6013-4113-91A4-FE1A0F004326}"/>
                  </a:ext>
                </a:extLst>
              </p:cNvPr>
              <p:cNvSpPr txBox="1"/>
              <p:nvPr/>
            </p:nvSpPr>
            <p:spPr>
              <a:xfrm>
                <a:off x="2528713" y="3055178"/>
                <a:ext cx="3068661" cy="8327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𝐴𝑠𝑠𝑢𝑚𝑒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≪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5488E6E-6013-4113-91A4-FE1A0F0043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8713" y="3055178"/>
                <a:ext cx="3068661" cy="83279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F90B4A0-C120-4681-BA88-BD498767ECB5}"/>
                  </a:ext>
                </a:extLst>
              </p:cNvPr>
              <p:cNvSpPr/>
              <p:nvPr/>
            </p:nvSpPr>
            <p:spPr>
              <a:xfrm>
                <a:off x="3051805" y="3959348"/>
                <a:ext cx="19479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𝑟𝑒𝑣𝑖𝑠𝑒𝑑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F90B4A0-C120-4681-BA88-BD498767EC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1805" y="3959348"/>
                <a:ext cx="194796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C48B7A4F-2F21-46F8-8AE3-ACE9B784B2BB}"/>
                  </a:ext>
                </a:extLst>
              </p:cNvPr>
              <p:cNvSpPr/>
              <p:nvPr/>
            </p:nvSpPr>
            <p:spPr>
              <a:xfrm>
                <a:off x="4824479" y="5887135"/>
                <a:ext cx="2514278" cy="5666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𝑟𝑒𝑣𝑖𝑠𝑒𝑑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𝑒𝑎𝑛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C48B7A4F-2F21-46F8-8AE3-ACE9B784B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4479" y="5887135"/>
                <a:ext cx="2514278" cy="56663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C8DB4E97-0101-4E46-9707-E7F3BF665A44}"/>
                  </a:ext>
                </a:extLst>
              </p:cNvPr>
              <p:cNvSpPr/>
              <p:nvPr/>
            </p:nvSpPr>
            <p:spPr>
              <a:xfrm>
                <a:off x="2856334" y="4400058"/>
                <a:ext cx="2324739" cy="6481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𝑟𝑒𝑣𝑖𝑠𝑒𝑑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C8DB4E97-0101-4E46-9707-E7F3BF665A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6334" y="4400058"/>
                <a:ext cx="2324739" cy="64812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439FE1EA-45D3-4840-A246-A7D554036AB0}"/>
                  </a:ext>
                </a:extLst>
              </p:cNvPr>
              <p:cNvSpPr/>
              <p:nvPr/>
            </p:nvSpPr>
            <p:spPr>
              <a:xfrm>
                <a:off x="3664621" y="5048184"/>
                <a:ext cx="3474348" cy="7203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439FE1EA-45D3-4840-A246-A7D554036A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4621" y="5048184"/>
                <a:ext cx="3474348" cy="72032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B075C5D1-DEC3-4AFB-8A30-52F16AF49DF6}"/>
              </a:ext>
            </a:extLst>
          </p:cNvPr>
          <p:cNvSpPr/>
          <p:nvPr/>
        </p:nvSpPr>
        <p:spPr>
          <a:xfrm>
            <a:off x="5941927" y="5846265"/>
            <a:ext cx="1328382" cy="6955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C4C323F3-C0A9-4247-9F76-CC337F349F8D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110345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latin typeface="+mn-lt"/>
              </a:rPr>
              <a:t>Heron's Method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B8844CE-E017-12A6-52E8-8A802610CD4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14820" y="1176305"/>
            <a:ext cx="1600530" cy="2409787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2B2F539-EE22-44DC-D59F-E49F8F2E3C01}"/>
                  </a:ext>
                </a:extLst>
              </p:cNvPr>
              <p:cNvSpPr txBox="1"/>
              <p:nvPr/>
            </p:nvSpPr>
            <p:spPr>
              <a:xfrm>
                <a:off x="7423362" y="5583059"/>
                <a:ext cx="1229673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800" i="1" smtClean="0">
                        <a:ln>
                          <a:solidFill>
                            <a:srgbClr val="7030A0"/>
                          </a:solidFill>
                        </a:ln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sz="1800" b="0" i="1" smtClean="0">
                        <a:ln>
                          <a:solidFill>
                            <a:srgbClr val="7030A0"/>
                          </a:solidFill>
                        </a:ln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n>
                          <a:solidFill>
                            <a:srgbClr val="7030A0"/>
                          </a:solidFill>
                        </a:ln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sz="1800" b="0" i="1" smtClean="0">
                        <a:ln>
                          <a:solidFill>
                            <a:srgbClr val="7030A0"/>
                          </a:solidFill>
                        </a:ln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1800" b="0" i="1" smtClean="0">
                            <a:ln>
                              <a:solidFill>
                                <a:srgbClr val="7030A0"/>
                              </a:solidFill>
                            </a:ln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n>
                              <a:solidFill>
                                <a:srgbClr val="7030A0"/>
                              </a:solidFill>
                            </a:ln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800" b="0" i="1" smtClean="0">
                            <a:ln>
                              <a:solidFill>
                                <a:srgbClr val="7030A0"/>
                              </a:solidFill>
                            </a:ln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800" dirty="0">
                    <a:ln>
                      <a:solidFill>
                        <a:srgbClr val="7030A0"/>
                      </a:solidFill>
                    </a:ln>
                    <a:solidFill>
                      <a:srgbClr val="7030A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n>
                          <a:solidFill>
                            <a:srgbClr val="7030A0"/>
                          </a:solidFill>
                        </a:ln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1800" dirty="0">
                    <a:ln>
                      <a:solidFill>
                        <a:srgbClr val="7030A0"/>
                      </a:solidFill>
                    </a:ln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 smtClean="0">
                        <a:ln>
                          <a:solidFill>
                            <a:srgbClr val="7030A0"/>
                          </a:solidFill>
                        </a:ln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sz="1800" i="1" smtClean="0">
                            <a:ln>
                              <a:solidFill>
                                <a:srgbClr val="7030A0"/>
                              </a:solidFill>
                            </a:ln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n>
                              <a:solidFill>
                                <a:srgbClr val="7030A0"/>
                              </a:solidFill>
                            </a:ln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1800" b="0" i="1" smtClean="0">
                            <a:ln>
                              <a:solidFill>
                                <a:srgbClr val="7030A0"/>
                              </a:solidFill>
                            </a:ln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−10</m:t>
                        </m:r>
                      </m:sup>
                    </m:sSup>
                  </m:oMath>
                </a14:m>
                <a:r>
                  <a:rPr lang="en-US" sz="1800" dirty="0">
                    <a:ln>
                      <a:solidFill>
                        <a:srgbClr val="7030A0"/>
                      </a:solidFill>
                    </a:ln>
                    <a:solidFill>
                      <a:srgbClr val="7030A0"/>
                    </a:solidFill>
                  </a:rPr>
                  <a:t> </a:t>
                </a:r>
                <a:endParaRPr lang="en-US" dirty="0">
                  <a:ln>
                    <a:solidFill>
                      <a:srgbClr val="7030A0"/>
                    </a:solidFill>
                  </a:ln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2B2F539-EE22-44DC-D59F-E49F8F2E3C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3362" y="5583059"/>
                <a:ext cx="1229673" cy="64633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9814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3" grpId="0"/>
      <p:bldP spid="15" grpId="0"/>
      <p:bldP spid="16" grpId="0"/>
      <p:bldP spid="18" grpId="0"/>
      <p:bldP spid="19" grpId="0"/>
      <p:bldP spid="20" grpId="0"/>
      <p:bldP spid="24" grpId="0"/>
      <p:bldP spid="6" grpId="0" animBg="1"/>
      <p:bldP spid="2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Open </a:t>
            </a:r>
            <a:r>
              <a:rPr lang="en-US" sz="3200" dirty="0">
                <a:latin typeface="+mn-lt"/>
              </a:rPr>
              <a:t>&amp;</a:t>
            </a:r>
            <a:r>
              <a:rPr lang="en-US" sz="3200" b="1" dirty="0">
                <a:solidFill>
                  <a:srgbClr val="0070C0"/>
                </a:solidFill>
                <a:latin typeface="+mn-lt"/>
              </a:rPr>
              <a:t> </a:t>
            </a:r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herons_method.py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61B893-3C58-DBF1-79F1-E106C0F5F6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3609" y="1690689"/>
            <a:ext cx="4256782" cy="4522002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CEB5B1D2-E766-0D87-00B3-E23CAC938B64}"/>
              </a:ext>
            </a:extLst>
          </p:cNvPr>
          <p:cNvGrpSpPr/>
          <p:nvPr/>
        </p:nvGrpSpPr>
        <p:grpSpPr>
          <a:xfrm>
            <a:off x="5931645" y="4341376"/>
            <a:ext cx="1076632" cy="369332"/>
            <a:chOff x="4968362" y="2079211"/>
            <a:chExt cx="1076632" cy="369332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F89B3351-F6F8-CC62-4BFA-B1D998E9C6C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713AFA9-927C-5E68-6BA2-4B1C632131B6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313FE03-FBE0-B9FA-3348-4A18A5B6657A}"/>
              </a:ext>
            </a:extLst>
          </p:cNvPr>
          <p:cNvGrpSpPr/>
          <p:nvPr/>
        </p:nvGrpSpPr>
        <p:grpSpPr>
          <a:xfrm>
            <a:off x="4597522" y="2502983"/>
            <a:ext cx="1076632" cy="369332"/>
            <a:chOff x="4704120" y="2356972"/>
            <a:chExt cx="1076632" cy="369332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9893EB51-A0B6-0753-7D02-2FC9A6B684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F9C5096-3B33-126C-CD3F-B0F0E12B5973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FC4B81A-1256-9A2E-4D5A-E511C517DA1E}"/>
              </a:ext>
            </a:extLst>
          </p:cNvPr>
          <p:cNvGrpSpPr/>
          <p:nvPr/>
        </p:nvGrpSpPr>
        <p:grpSpPr>
          <a:xfrm>
            <a:off x="4814881" y="2761518"/>
            <a:ext cx="1068643" cy="369332"/>
            <a:chOff x="3647644" y="4910075"/>
            <a:chExt cx="1068643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5BBB115-ACBE-C3AF-5F0E-D11DBC063ABF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D94CDCF1-3F16-4C8E-1541-1A24989DCD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5E4EDBA-DC0D-1FFD-8A11-2D01707C8F41}"/>
              </a:ext>
            </a:extLst>
          </p:cNvPr>
          <p:cNvGrpSpPr/>
          <p:nvPr/>
        </p:nvGrpSpPr>
        <p:grpSpPr>
          <a:xfrm>
            <a:off x="6358853" y="3044678"/>
            <a:ext cx="1064340" cy="369332"/>
            <a:chOff x="3647644" y="5421073"/>
            <a:chExt cx="1064340" cy="369332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EEF7FD0-4258-DAF5-1F22-A0BF7F633937}"/>
                </a:ext>
              </a:extLst>
            </p:cNvPr>
            <p:cNvSpPr txBox="1"/>
            <p:nvPr/>
          </p:nvSpPr>
          <p:spPr>
            <a:xfrm>
              <a:off x="432852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AD7E3EE0-8AC7-8077-F47D-855226D34D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9443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6B58209-1612-FBC8-2AC5-B9675C12141C}"/>
              </a:ext>
            </a:extLst>
          </p:cNvPr>
          <p:cNvGrpSpPr/>
          <p:nvPr/>
        </p:nvGrpSpPr>
        <p:grpSpPr>
          <a:xfrm>
            <a:off x="6401311" y="3298498"/>
            <a:ext cx="1068643" cy="369332"/>
            <a:chOff x="3647644" y="5359159"/>
            <a:chExt cx="1068643" cy="369332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D1915A5-7317-5C6C-F0E3-326BEE480359}"/>
                </a:ext>
              </a:extLst>
            </p:cNvPr>
            <p:cNvSpPr txBox="1"/>
            <p:nvPr/>
          </p:nvSpPr>
          <p:spPr>
            <a:xfrm>
              <a:off x="4332829" y="5359159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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A5AD0537-1DEC-8E18-D366-2A74CFE98C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4105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D158F10-DB9F-E65C-2ABE-56EA65B01603}"/>
              </a:ext>
            </a:extLst>
          </p:cNvPr>
          <p:cNvGrpSpPr/>
          <p:nvPr/>
        </p:nvGrpSpPr>
        <p:grpSpPr>
          <a:xfrm>
            <a:off x="4582530" y="3559873"/>
            <a:ext cx="1076632" cy="369332"/>
            <a:chOff x="2157212" y="5356391"/>
            <a:chExt cx="1076632" cy="369332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1BA881A-8F83-2050-E3D5-AB6BDAC54262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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FB48F41C-EC01-EE86-D090-9B97A1F2B5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66C1CBAF-2765-0C1B-C2FF-5D67A0EB0446}"/>
              </a:ext>
            </a:extLst>
          </p:cNvPr>
          <p:cNvGrpSpPr/>
          <p:nvPr/>
        </p:nvGrpSpPr>
        <p:grpSpPr>
          <a:xfrm>
            <a:off x="4783685" y="5474711"/>
            <a:ext cx="1076632" cy="369332"/>
            <a:chOff x="2157212" y="5356391"/>
            <a:chExt cx="1076632" cy="369332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67F3683E-4202-A046-E098-DB551598B423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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7480E3E1-910F-90C6-75B2-0491BE1C80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FEBA1372-C153-EB81-CA6C-E3060A347D01}"/>
              </a:ext>
            </a:extLst>
          </p:cNvPr>
          <p:cNvSpPr txBox="1"/>
          <p:nvPr/>
        </p:nvSpPr>
        <p:spPr>
          <a:xfrm>
            <a:off x="922805" y="3027891"/>
            <a:ext cx="1304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4</a:t>
            </a:r>
            <a:r>
              <a:rPr lang="en-US" dirty="0">
                <a:solidFill>
                  <a:srgbClr val="7030A0"/>
                </a:solidFill>
              </a:rPr>
              <a:t> lines of code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5FF1E362-23CE-860F-2F0A-9BC64CF2DB28}"/>
              </a:ext>
            </a:extLst>
          </p:cNvPr>
          <p:cNvCxnSpPr>
            <a:cxnSpLocks/>
            <a:stCxn id="59" idx="3"/>
            <a:endCxn id="61" idx="1"/>
          </p:cNvCxnSpPr>
          <p:nvPr/>
        </p:nvCxnSpPr>
        <p:spPr>
          <a:xfrm>
            <a:off x="2226949" y="3351057"/>
            <a:ext cx="892563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Left Brace 60">
            <a:extLst>
              <a:ext uri="{FF2B5EF4-FFF2-40B4-BE49-F238E27FC236}">
                <a16:creationId xmlns:a16="http://schemas.microsoft.com/office/drawing/2014/main" id="{7F562C84-05BD-98B8-FFAC-E93D40D26468}"/>
              </a:ext>
            </a:extLst>
          </p:cNvPr>
          <p:cNvSpPr/>
          <p:nvPr/>
        </p:nvSpPr>
        <p:spPr>
          <a:xfrm>
            <a:off x="3119512" y="2948919"/>
            <a:ext cx="418727" cy="804276"/>
          </a:xfrm>
          <a:prstGeom prst="leftBrac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B5943D-D270-90C1-B752-C6EB8FCAF67E}"/>
              </a:ext>
            </a:extLst>
          </p:cNvPr>
          <p:cNvSpPr txBox="1"/>
          <p:nvPr/>
        </p:nvSpPr>
        <p:spPr>
          <a:xfrm>
            <a:off x="7318982" y="407561"/>
            <a:ext cx="15140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Note: You should </a:t>
            </a:r>
            <a:r>
              <a:rPr lang="en-US" b="1" u="sng" dirty="0">
                <a:solidFill>
                  <a:srgbClr val="00B050"/>
                </a:solidFill>
              </a:rPr>
              <a:t>not</a:t>
            </a:r>
            <a:r>
              <a:rPr lang="en-US" b="1" dirty="0">
                <a:solidFill>
                  <a:srgbClr val="00B050"/>
                </a:solidFill>
              </a:rPr>
              <a:t> edit this file!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685295F-3259-510E-78B1-49801F104292}"/>
                  </a:ext>
                </a:extLst>
              </p:cNvPr>
              <p:cNvSpPr/>
              <p:nvPr/>
            </p:nvSpPr>
            <p:spPr>
              <a:xfrm>
                <a:off x="6081573" y="3685719"/>
                <a:ext cx="2514278" cy="56663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𝑟𝑒𝑣𝑖𝑠𝑒𝑑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𝑒𝑎𝑛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685295F-3259-510E-78B1-49801F1042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1573" y="3685719"/>
                <a:ext cx="2514278" cy="5666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9385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61" grpId="0" animBg="1"/>
      <p:bldP spid="3" grpId="0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390297" y="1836175"/>
                <a:ext cx="236340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0297" y="1836175"/>
                <a:ext cx="2363404" cy="369332"/>
              </a:xfrm>
              <a:prstGeom prst="rect">
                <a:avLst/>
              </a:prstGeom>
              <a:blipFill>
                <a:blip r:embed="rId3"/>
                <a:stretch>
                  <a:fillRect l="-1289" r="-2835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543673" y="2678471"/>
                <a:ext cx="205665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3673" y="2678471"/>
                <a:ext cx="2056653" cy="369332"/>
              </a:xfrm>
              <a:prstGeom prst="rect">
                <a:avLst/>
              </a:prstGeom>
              <a:blipFill>
                <a:blip r:embed="rId4"/>
                <a:stretch>
                  <a:fillRect l="-1479" r="-1183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057899" y="3520767"/>
                <a:ext cx="3028201" cy="6939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𝑏𝑥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7899" y="3520767"/>
                <a:ext cx="3028201" cy="69390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601381" y="4687639"/>
                <a:ext cx="1941236" cy="7012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1381" y="4687639"/>
                <a:ext cx="1941236" cy="70128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>
            <a:extLst>
              <a:ext uri="{FF2B5EF4-FFF2-40B4-BE49-F238E27FC236}">
                <a16:creationId xmlns:a16="http://schemas.microsoft.com/office/drawing/2014/main" id="{A549A64D-707F-127F-DB58-041CBC80C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  <a:latin typeface="+mn-lt"/>
              </a:rPr>
              <a:t>Completing What Square?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E6F7165-9834-4560-BF69-E50F4936B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854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601382" y="1739449"/>
                <a:ext cx="1941236" cy="7012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1382" y="1739449"/>
                <a:ext cx="1941236" cy="70128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2247" y="2689684"/>
            <a:ext cx="5180952" cy="3666667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4DE8491-E983-4DDC-9353-C08AAC88C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17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C19350C-D44C-4FCD-9A2E-AF2C5FE90ED8}"/>
              </a:ext>
            </a:extLst>
          </p:cNvPr>
          <p:cNvCxnSpPr/>
          <p:nvPr/>
        </p:nvCxnSpPr>
        <p:spPr>
          <a:xfrm>
            <a:off x="5420032" y="3569110"/>
            <a:ext cx="0" cy="2455606"/>
          </a:xfrm>
          <a:prstGeom prst="line">
            <a:avLst/>
          </a:prstGeom>
          <a:ln w="28575">
            <a:solidFill>
              <a:srgbClr val="FF0000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rrow: Curved Left 5">
            <a:extLst>
              <a:ext uri="{FF2B5EF4-FFF2-40B4-BE49-F238E27FC236}">
                <a16:creationId xmlns:a16="http://schemas.microsoft.com/office/drawing/2014/main" id="{9732A24A-8783-4A98-9EFD-03D6D38EDB13}"/>
              </a:ext>
            </a:extLst>
          </p:cNvPr>
          <p:cNvSpPr/>
          <p:nvPr/>
        </p:nvSpPr>
        <p:spPr>
          <a:xfrm rot="956856">
            <a:off x="5622326" y="5780027"/>
            <a:ext cx="398436" cy="636014"/>
          </a:xfrm>
          <a:prstGeom prst="curvedLeftArrow">
            <a:avLst>
              <a:gd name="adj1" fmla="val 25000"/>
              <a:gd name="adj2" fmla="val 50000"/>
              <a:gd name="adj3" fmla="val 4056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0EBAE615-7513-39AB-7124-E0133EA39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  <a:latin typeface="+mn-lt"/>
              </a:rPr>
              <a:t>Completing What Square?</a:t>
            </a:r>
          </a:p>
        </p:txBody>
      </p:sp>
    </p:spTree>
    <p:extLst>
      <p:ext uri="{BB962C8B-B14F-4D97-AF65-F5344CB8AC3E}">
        <p14:creationId xmlns:p14="http://schemas.microsoft.com/office/powerpoint/2010/main" val="212119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7714" y="1232542"/>
            <a:ext cx="6428571" cy="5123809"/>
          </a:xfrm>
          <a:prstGeom prst="rect">
            <a:avLst/>
          </a:prstGeom>
        </p:spPr>
      </p:pic>
      <p:sp>
        <p:nvSpPr>
          <p:cNvPr id="19" name="Speech Bubble: Rectangle with Corners Rounded 18"/>
          <p:cNvSpPr/>
          <p:nvPr/>
        </p:nvSpPr>
        <p:spPr>
          <a:xfrm>
            <a:off x="5319178" y="4039008"/>
            <a:ext cx="1071102" cy="905286"/>
          </a:xfrm>
          <a:prstGeom prst="wedgeRoundRectCallout">
            <a:avLst>
              <a:gd name="adj1" fmla="val -79267"/>
              <a:gd name="adj2" fmla="val -22195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That square!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45AF30-BCD1-4982-B99A-33DFACF56B94}"/>
              </a:ext>
            </a:extLst>
          </p:cNvPr>
          <p:cNvSpPr/>
          <p:nvPr/>
        </p:nvSpPr>
        <p:spPr>
          <a:xfrm>
            <a:off x="2130426" y="2234381"/>
            <a:ext cx="2863850" cy="28741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192EB0-9E64-48D4-99C6-A6C29FC6E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18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60B9ECF-1ADD-4EE3-B746-5541DBE9EC6B}"/>
              </a:ext>
            </a:extLst>
          </p:cNvPr>
          <p:cNvSpPr/>
          <p:nvPr/>
        </p:nvSpPr>
        <p:spPr>
          <a:xfrm>
            <a:off x="4964779" y="5309419"/>
            <a:ext cx="543743" cy="7152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DFE007-22A7-4DD0-B319-73551A8CD125}"/>
              </a:ext>
            </a:extLst>
          </p:cNvPr>
          <p:cNvSpPr/>
          <p:nvPr/>
        </p:nvSpPr>
        <p:spPr>
          <a:xfrm>
            <a:off x="6658385" y="3079149"/>
            <a:ext cx="543743" cy="7152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275F3A7D-5AB3-4AC4-9328-3F82D5B9FA76}"/>
              </a:ext>
            </a:extLst>
          </p:cNvPr>
          <p:cNvCxnSpPr>
            <a:stCxn id="3" idx="2"/>
            <a:endCxn id="9" idx="2"/>
          </p:cNvCxnSpPr>
          <p:nvPr/>
        </p:nvCxnSpPr>
        <p:spPr>
          <a:xfrm rot="5400000" flipH="1" flipV="1">
            <a:off x="4968319" y="4062778"/>
            <a:ext cx="2230270" cy="1693606"/>
          </a:xfrm>
          <a:prstGeom prst="bentConnector3">
            <a:avLst>
              <a:gd name="adj1" fmla="val -1025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3">
            <a:extLst>
              <a:ext uri="{FF2B5EF4-FFF2-40B4-BE49-F238E27FC236}">
                <a16:creationId xmlns:a16="http://schemas.microsoft.com/office/drawing/2014/main" id="{8BC6FB97-98CB-9870-4FB4-980B9FDE9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  <a:latin typeface="+mn-lt"/>
              </a:rPr>
              <a:t>Completing What Square?</a:t>
            </a:r>
          </a:p>
        </p:txBody>
      </p:sp>
    </p:spTree>
    <p:extLst>
      <p:ext uri="{BB962C8B-B14F-4D97-AF65-F5344CB8AC3E}">
        <p14:creationId xmlns:p14="http://schemas.microsoft.com/office/powerpoint/2010/main" val="1508357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7920" y="1468581"/>
            <a:ext cx="4838095" cy="4523809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BEBCA08-34E3-4C73-8764-4537783A6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19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304D73-407D-44D6-812C-1B05FAE73627}"/>
              </a:ext>
            </a:extLst>
          </p:cNvPr>
          <p:cNvSpPr/>
          <p:nvPr/>
        </p:nvSpPr>
        <p:spPr>
          <a:xfrm>
            <a:off x="3163529" y="4881715"/>
            <a:ext cx="3229897" cy="9365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849ED14-59BC-444C-AB44-5D16AE46DC13}"/>
              </a:ext>
            </a:extLst>
          </p:cNvPr>
          <p:cNvSpPr/>
          <p:nvPr/>
        </p:nvSpPr>
        <p:spPr>
          <a:xfrm>
            <a:off x="2256503" y="2883309"/>
            <a:ext cx="4838095" cy="29570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CF354165-D537-E9F0-807A-724CAA187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  <a:latin typeface="+mn-lt"/>
              </a:rPr>
              <a:t>Completing What Square?</a:t>
            </a:r>
          </a:p>
        </p:txBody>
      </p:sp>
    </p:spTree>
    <p:extLst>
      <p:ext uri="{BB962C8B-B14F-4D97-AF65-F5344CB8AC3E}">
        <p14:creationId xmlns:p14="http://schemas.microsoft.com/office/powerpoint/2010/main" val="2419743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B6439-41E6-140A-FAE2-84DA1CCE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+mn-lt"/>
              </a:rPr>
              <a:t>Session </a:t>
            </a:r>
            <a:r>
              <a:rPr lang="en-US" sz="3200" b="1" dirty="0">
                <a:latin typeface="+mn-lt"/>
              </a:rPr>
              <a:t>05</a:t>
            </a:r>
            <a:r>
              <a:rPr lang="en-US" sz="3200" dirty="0">
                <a:latin typeface="+mn-lt"/>
              </a:rPr>
              <a:t> –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2E0DF-EA1E-2B29-FBAA-C77F1DA8F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Implement </a:t>
            </a:r>
            <a:r>
              <a:rPr lang="en-US" sz="2400" b="1" dirty="0">
                <a:solidFill>
                  <a:srgbClr val="7030A0"/>
                </a:solidFill>
              </a:rPr>
              <a:t>Newton's Method</a:t>
            </a:r>
            <a:r>
              <a:rPr lang="en-US" sz="2400" dirty="0"/>
              <a:t> (discovered in </a:t>
            </a:r>
            <a:r>
              <a:rPr lang="en-US" sz="2400" b="1" dirty="0"/>
              <a:t>1669 AD</a:t>
            </a:r>
            <a:r>
              <a:rPr lang="en-US" sz="2400" dirty="0"/>
              <a:t>) to numerically estimate the </a:t>
            </a:r>
            <a:r>
              <a:rPr lang="en-US" sz="2400" u="sng" dirty="0"/>
              <a:t>square root</a:t>
            </a:r>
            <a:r>
              <a:rPr lang="en-US" sz="2400" dirty="0"/>
              <a:t> of a number</a:t>
            </a:r>
          </a:p>
          <a:p>
            <a:r>
              <a:rPr lang="en-US" sz="2400" dirty="0"/>
              <a:t>Compare Newton's Method to </a:t>
            </a:r>
            <a:r>
              <a:rPr lang="en-US" sz="2400" b="1" dirty="0">
                <a:solidFill>
                  <a:srgbClr val="0070C0"/>
                </a:solidFill>
              </a:rPr>
              <a:t>Heron's Method</a:t>
            </a:r>
            <a:r>
              <a:rPr lang="en-US" sz="2400" dirty="0"/>
              <a:t> (invented in </a:t>
            </a:r>
            <a:r>
              <a:rPr lang="en-US" sz="2400" b="1" dirty="0"/>
              <a:t>50 AD</a:t>
            </a:r>
            <a:r>
              <a:rPr lang="en-US" sz="2400" dirty="0"/>
              <a:t>) for finding square roots</a:t>
            </a:r>
          </a:p>
          <a:p>
            <a:r>
              <a:rPr lang="en-US" sz="2400" dirty="0"/>
              <a:t>Derive the </a:t>
            </a:r>
            <a:r>
              <a:rPr lang="en-US" sz="2400" b="1" dirty="0">
                <a:solidFill>
                  <a:srgbClr val="FF0000"/>
                </a:solidFill>
              </a:rPr>
              <a:t>quadratic formula </a:t>
            </a:r>
            <a:r>
              <a:rPr lang="en-US" sz="2400" dirty="0"/>
              <a:t>using geometry and algebra</a:t>
            </a:r>
          </a:p>
          <a:p>
            <a:r>
              <a:rPr lang="en-US" sz="2400" dirty="0"/>
              <a:t>Estimate the </a:t>
            </a:r>
            <a:r>
              <a:rPr lang="en-US" sz="2400" b="1" dirty="0"/>
              <a:t>area of a circle</a:t>
            </a:r>
            <a:r>
              <a:rPr lang="en-US" sz="2400" dirty="0"/>
              <a:t> using </a:t>
            </a:r>
            <a:r>
              <a:rPr lang="en-US" sz="2400" i="1" dirty="0"/>
              <a:t>rectangles</a:t>
            </a:r>
          </a:p>
          <a:p>
            <a:r>
              <a:rPr lang="en-US" sz="2400" dirty="0"/>
              <a:t>Calculate and display </a:t>
            </a:r>
            <a:r>
              <a:rPr lang="en-US" sz="2400" b="1" dirty="0">
                <a:solidFill>
                  <a:srgbClr val="00B050"/>
                </a:solidFill>
              </a:rPr>
              <a:t>Euler’s Identity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C9F32-161F-C116-92EA-A6FCC6DD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76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Why do we need integrals?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20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78041"/>
          <a:stretch/>
        </p:blipFill>
        <p:spPr>
          <a:xfrm>
            <a:off x="2246923" y="5479025"/>
            <a:ext cx="4650153" cy="1161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8788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Why do we need integrals?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49194" b="-1"/>
          <a:stretch/>
        </p:blipFill>
        <p:spPr>
          <a:xfrm>
            <a:off x="2246923" y="3952567"/>
            <a:ext cx="4650153" cy="2688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9755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Why do we need integrals?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6923" y="1349457"/>
            <a:ext cx="4650153" cy="529155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8465D3E-1F4B-4B90-A873-1794DFE45A32}"/>
              </a:ext>
            </a:extLst>
          </p:cNvPr>
          <p:cNvSpPr/>
          <p:nvPr/>
        </p:nvSpPr>
        <p:spPr>
          <a:xfrm>
            <a:off x="1659194" y="5818240"/>
            <a:ext cx="265470" cy="235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90058B-7B9F-4459-BFD5-B0812FC84B07}"/>
              </a:ext>
            </a:extLst>
          </p:cNvPr>
          <p:cNvSpPr/>
          <p:nvPr/>
        </p:nvSpPr>
        <p:spPr>
          <a:xfrm>
            <a:off x="1659194" y="4001731"/>
            <a:ext cx="265470" cy="235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80A0601-C3AF-4F4F-BFE8-6778B8913AF1}"/>
              </a:ext>
            </a:extLst>
          </p:cNvPr>
          <p:cNvSpPr/>
          <p:nvPr/>
        </p:nvSpPr>
        <p:spPr>
          <a:xfrm>
            <a:off x="1659194" y="2550802"/>
            <a:ext cx="265470" cy="235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3F31E55D-27B1-47AE-AA87-7056F208F2C6}"/>
              </a:ext>
            </a:extLst>
          </p:cNvPr>
          <p:cNvCxnSpPr>
            <a:cxnSpLocks/>
            <a:stCxn id="3" idx="1"/>
            <a:endCxn id="7" idx="2"/>
          </p:cNvCxnSpPr>
          <p:nvPr/>
        </p:nvCxnSpPr>
        <p:spPr>
          <a:xfrm rot="10800000" flipH="1">
            <a:off x="1659193" y="4237705"/>
            <a:ext cx="132735" cy="1698522"/>
          </a:xfrm>
          <a:prstGeom prst="bentConnector4">
            <a:avLst>
              <a:gd name="adj1" fmla="val -172223"/>
              <a:gd name="adj2" fmla="val 53473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D3A4884A-50AA-4EBF-8C62-02CBAB85AA77}"/>
              </a:ext>
            </a:extLst>
          </p:cNvPr>
          <p:cNvCxnSpPr>
            <a:cxnSpLocks/>
            <a:stCxn id="8" idx="2"/>
            <a:endCxn id="7" idx="1"/>
          </p:cNvCxnSpPr>
          <p:nvPr/>
        </p:nvCxnSpPr>
        <p:spPr>
          <a:xfrm rot="5400000">
            <a:off x="1059091" y="3386880"/>
            <a:ext cx="1332942" cy="132735"/>
          </a:xfrm>
          <a:prstGeom prst="bentConnector4">
            <a:avLst>
              <a:gd name="adj1" fmla="val 45574"/>
              <a:gd name="adj2" fmla="val 272223"/>
            </a:avLst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55DAAFFD-CA95-4767-B402-9EE4B3529CCF}"/>
              </a:ext>
            </a:extLst>
          </p:cNvPr>
          <p:cNvSpPr/>
          <p:nvPr/>
        </p:nvSpPr>
        <p:spPr>
          <a:xfrm>
            <a:off x="7386484" y="5818240"/>
            <a:ext cx="265470" cy="235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06CEC8E-E035-4F45-B8A7-0FDC7CDEBB45}"/>
              </a:ext>
            </a:extLst>
          </p:cNvPr>
          <p:cNvSpPr/>
          <p:nvPr/>
        </p:nvSpPr>
        <p:spPr>
          <a:xfrm>
            <a:off x="7386484" y="4001731"/>
            <a:ext cx="265470" cy="235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62ED50B-7D42-45E2-BFE3-7DA5039177A8}"/>
              </a:ext>
            </a:extLst>
          </p:cNvPr>
          <p:cNvSpPr/>
          <p:nvPr/>
        </p:nvSpPr>
        <p:spPr>
          <a:xfrm>
            <a:off x="7386484" y="2550802"/>
            <a:ext cx="265470" cy="235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B5A8A34C-FEB0-4448-B39A-A324D0D8ADDE}"/>
              </a:ext>
            </a:extLst>
          </p:cNvPr>
          <p:cNvCxnSpPr>
            <a:cxnSpLocks/>
            <a:stCxn id="20" idx="0"/>
            <a:endCxn id="21" idx="3"/>
          </p:cNvCxnSpPr>
          <p:nvPr/>
        </p:nvCxnSpPr>
        <p:spPr>
          <a:xfrm rot="5400000" flipH="1" flipV="1">
            <a:off x="6736325" y="4902612"/>
            <a:ext cx="1698522" cy="132735"/>
          </a:xfrm>
          <a:prstGeom prst="bentConnector4">
            <a:avLst>
              <a:gd name="adj1" fmla="val 46527"/>
              <a:gd name="adj2" fmla="val 272223"/>
            </a:avLst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6C9860D5-20B1-47FC-A570-910817F1AB8A}"/>
              </a:ext>
            </a:extLst>
          </p:cNvPr>
          <p:cNvCxnSpPr>
            <a:cxnSpLocks/>
            <a:stCxn id="22" idx="3"/>
            <a:endCxn id="21" idx="0"/>
          </p:cNvCxnSpPr>
          <p:nvPr/>
        </p:nvCxnSpPr>
        <p:spPr>
          <a:xfrm flipH="1">
            <a:off x="7519219" y="2668789"/>
            <a:ext cx="132735" cy="1332942"/>
          </a:xfrm>
          <a:prstGeom prst="bentConnector4">
            <a:avLst>
              <a:gd name="adj1" fmla="val -172223"/>
              <a:gd name="adj2" fmla="val 54426"/>
            </a:avLst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DD6ABDF-F6E9-42FA-A9CC-6C27DAE40CE7}"/>
              </a:ext>
            </a:extLst>
          </p:cNvPr>
          <p:cNvSpPr txBox="1"/>
          <p:nvPr/>
        </p:nvSpPr>
        <p:spPr>
          <a:xfrm rot="16200000">
            <a:off x="307003" y="4646662"/>
            <a:ext cx="1187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Integrate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21B946C-38EA-4E9A-9972-CA648B442948}"/>
              </a:ext>
            </a:extLst>
          </p:cNvPr>
          <p:cNvSpPr txBox="1"/>
          <p:nvPr/>
        </p:nvSpPr>
        <p:spPr>
          <a:xfrm rot="5400000">
            <a:off x="7594602" y="2825343"/>
            <a:ext cx="1472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Differentiate</a:t>
            </a:r>
          </a:p>
        </p:txBody>
      </p:sp>
      <p:sp>
        <p:nvSpPr>
          <p:cNvPr id="34" name="Arrow: Down 33">
            <a:extLst>
              <a:ext uri="{FF2B5EF4-FFF2-40B4-BE49-F238E27FC236}">
                <a16:creationId xmlns:a16="http://schemas.microsoft.com/office/drawing/2014/main" id="{DEBC25CA-3AB2-4E84-99ED-019262A0AC64}"/>
              </a:ext>
            </a:extLst>
          </p:cNvPr>
          <p:cNvSpPr/>
          <p:nvPr/>
        </p:nvSpPr>
        <p:spPr>
          <a:xfrm rot="10800000">
            <a:off x="767890" y="2285999"/>
            <a:ext cx="265470" cy="208689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Down 34">
            <a:extLst>
              <a:ext uri="{FF2B5EF4-FFF2-40B4-BE49-F238E27FC236}">
                <a16:creationId xmlns:a16="http://schemas.microsoft.com/office/drawing/2014/main" id="{BA16D3E0-64CA-4D55-99B2-F9413279F48F}"/>
              </a:ext>
            </a:extLst>
          </p:cNvPr>
          <p:cNvSpPr/>
          <p:nvPr/>
        </p:nvSpPr>
        <p:spPr>
          <a:xfrm>
            <a:off x="8197947" y="3721508"/>
            <a:ext cx="265470" cy="19517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072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500"/>
                            </p:stCondLst>
                            <p:childTnLst>
                              <p:par>
                                <p:cTn id="6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000"/>
                            </p:stCondLst>
                            <p:childTnLst>
                              <p:par>
                                <p:cTn id="7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8" grpId="0" animBg="1"/>
      <p:bldP spid="20" grpId="0" animBg="1"/>
      <p:bldP spid="21" grpId="0" animBg="1"/>
      <p:bldP spid="22" grpId="0" animBg="1"/>
      <p:bldP spid="32" grpId="0"/>
      <p:bldP spid="33" grpId="0"/>
      <p:bldP spid="34" grpId="0" animBg="1"/>
      <p:bldP spid="3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Why do we need integrals?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4747562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The </a:t>
                </a:r>
                <a:r>
                  <a:rPr lang="en-US" sz="2400" b="1" dirty="0"/>
                  <a:t>integral</a:t>
                </a:r>
                <a:r>
                  <a:rPr lang="en-US" sz="2400" dirty="0"/>
                  <a:t> of a function can be defined as the 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area under the curve</a:t>
                </a:r>
                <a:r>
                  <a:rPr lang="en-US" sz="2400" dirty="0"/>
                  <a:t> f(x)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Sometimes there are methods to exactly determine </a:t>
                </a:r>
                <a:r>
                  <a:rPr lang="en-US" sz="2400" b="1" dirty="0"/>
                  <a:t>"the integral</a:t>
                </a:r>
                <a:r>
                  <a:rPr lang="en-US" sz="2400" dirty="0"/>
                  <a:t> </a:t>
                </a:r>
                <a:r>
                  <a:rPr lang="en-US" sz="2400" b="1" dirty="0"/>
                  <a:t>of</a:t>
                </a:r>
                <a:r>
                  <a:rPr lang="en-US" sz="2400" dirty="0"/>
                  <a:t> </a:t>
                </a:r>
                <a:r>
                  <a:rPr lang="en-US" sz="2400" b="1" dirty="0"/>
                  <a:t>f(x)" </a:t>
                </a:r>
                <a:r>
                  <a:rPr lang="en-US" sz="2400" dirty="0"/>
                  <a:t>which we would write as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sz="2400" i="1" smtClean="0">
                            <a:ln>
                              <a:solidFill>
                                <a:sysClr val="windowText" lastClr="000000"/>
                              </a:solidFill>
                            </a:ln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n>
                              <a:solidFill>
                                <a:sysClr val="windowText" lastClr="000000"/>
                              </a:solidFill>
                            </a:ln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</m:oMath>
                </a14:m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However, sometimes it is </a:t>
                </a:r>
                <a:r>
                  <a:rPr lang="en-US" sz="2400" u="sng" dirty="0"/>
                  <a:t>not</a:t>
                </a:r>
                <a:r>
                  <a:rPr lang="en-US" sz="2400" dirty="0"/>
                  <a:t> possible to find an </a:t>
                </a:r>
                <a:r>
                  <a:rPr lang="en-US" sz="2400" i="1" dirty="0"/>
                  <a:t>analytic</a:t>
                </a:r>
                <a:r>
                  <a:rPr lang="en-US" sz="2400" dirty="0"/>
                  <a:t> expression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1" smtClean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sz="2400" i="1">
                            <a:ln>
                              <a:solidFill>
                                <a:sysClr val="windowText" lastClr="000000"/>
                              </a:solidFill>
                            </a:ln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 b="0" i="1">
                            <a:ln>
                              <a:solidFill>
                                <a:sysClr val="windowText" lastClr="000000"/>
                              </a:solidFill>
                            </a:ln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</m:oMath>
                </a14:m>
                <a:r>
                  <a:rPr lang="en-US" sz="2400" dirty="0"/>
                  <a:t> – so we use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numerical integration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4747562"/>
              </a:xfrm>
              <a:blipFill>
                <a:blip r:embed="rId3"/>
                <a:stretch>
                  <a:fillRect l="-1005" t="-1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4904" y="2726945"/>
            <a:ext cx="1974193" cy="1661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030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Riemann Sums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One way we can integrate f(x) is to divide the area under the curve into strips (</a:t>
            </a:r>
            <a:r>
              <a:rPr lang="en-US" sz="2400" b="1" dirty="0"/>
              <a:t>intervals</a:t>
            </a:r>
            <a:r>
              <a:rPr lang="en-US" sz="2400" dirty="0"/>
              <a:t>) and sum the area of each strip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This estimate may not be totally accurate because we might have </a:t>
            </a:r>
            <a:r>
              <a:rPr lang="en-US" sz="2400" b="1" dirty="0">
                <a:solidFill>
                  <a:srgbClr val="7030A0"/>
                </a:solidFill>
              </a:rPr>
              <a:t>gaps</a:t>
            </a:r>
            <a:r>
              <a:rPr lang="en-US" sz="2400" dirty="0"/>
              <a:t> between the true value of f(x) and the top of a strip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015" y="3721099"/>
            <a:ext cx="4357355" cy="2736851"/>
          </a:xfrm>
          <a:prstGeom prst="rect">
            <a:avLst/>
          </a:prstGeom>
        </p:spPr>
      </p:pic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05E220C4-A610-4C99-A2A0-950ABC098791}"/>
              </a:ext>
            </a:extLst>
          </p:cNvPr>
          <p:cNvSpPr/>
          <p:nvPr/>
        </p:nvSpPr>
        <p:spPr>
          <a:xfrm rot="7568981">
            <a:off x="4227982" y="4682612"/>
            <a:ext cx="326308" cy="235974"/>
          </a:xfrm>
          <a:prstGeom prst="triangl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369911-4CC1-4C06-861D-1E0C593AC7E6}"/>
              </a:ext>
            </a:extLst>
          </p:cNvPr>
          <p:cNvSpPr/>
          <p:nvPr/>
        </p:nvSpPr>
        <p:spPr>
          <a:xfrm>
            <a:off x="1526458" y="3045542"/>
            <a:ext cx="678426" cy="3023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2C83DCE9-6C13-4226-B8F8-82B42A252AA8}"/>
              </a:ext>
            </a:extLst>
          </p:cNvPr>
          <p:cNvCxnSpPr>
            <a:cxnSpLocks/>
            <a:stCxn id="7" idx="2"/>
            <a:endCxn id="6" idx="3"/>
          </p:cNvCxnSpPr>
          <p:nvPr/>
        </p:nvCxnSpPr>
        <p:spPr>
          <a:xfrm rot="16200000" flipH="1">
            <a:off x="2389210" y="2824344"/>
            <a:ext cx="1383115" cy="2430193"/>
          </a:xfrm>
          <a:prstGeom prst="bentConnector2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6FE6CAC-C2A7-29FF-C989-5BC20C37FBBE}"/>
              </a:ext>
            </a:extLst>
          </p:cNvPr>
          <p:cNvGrpSpPr/>
          <p:nvPr/>
        </p:nvGrpSpPr>
        <p:grpSpPr>
          <a:xfrm>
            <a:off x="7016903" y="3786373"/>
            <a:ext cx="1769650" cy="2531083"/>
            <a:chOff x="7016903" y="3641967"/>
            <a:chExt cx="1769650" cy="2531083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458D515-F9DC-52C4-E533-6AAC29495883}"/>
                </a:ext>
              </a:extLst>
            </p:cNvPr>
            <p:cNvSpPr txBox="1"/>
            <p:nvPr/>
          </p:nvSpPr>
          <p:spPr>
            <a:xfrm>
              <a:off x="7016903" y="5311276"/>
              <a:ext cx="1769650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Bernhard Riemann</a:t>
              </a:r>
            </a:p>
            <a:p>
              <a:pPr algn="ctr"/>
              <a:r>
                <a:rPr lang="en-US" sz="1600" dirty="0"/>
                <a:t>1826 – 1863</a:t>
              </a:r>
            </a:p>
            <a:p>
              <a:pPr algn="ctr"/>
              <a:r>
                <a:rPr lang="en-US" sz="1600" dirty="0"/>
                <a:t>(39 years old)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9468617D-5C1E-AF83-9511-479589D486B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40569" y="3641967"/>
              <a:ext cx="1522317" cy="1660709"/>
            </a:xfrm>
            <a:prstGeom prst="rect">
              <a:avLst/>
            </a:prstGeom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857473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Riemann Sums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The width of each strip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b="0" i="0" smtClean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m:rPr>
                        <m:sty m:val="p"/>
                      </m:rPr>
                      <a:rPr lang="en-US" sz="2400" b="0" i="0" smtClean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400" b="0" i="1" smtClean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400" i="1" smtClean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b="0" i="1" smtClean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b="0" i="1" smtClean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400" b="0" i="1" smtClean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# </m:t>
                        </m:r>
                        <m:r>
                          <a:rPr lang="en-US" sz="2400" b="0" i="1" smtClean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2400" b="0" i="1" smtClean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𝑖𝑛𝑡𝑒𝑟𝑣𝑎𝑙𝑠</m:t>
                        </m:r>
                      </m:den>
                    </m:f>
                  </m:oMath>
                </a14:m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We can minimize the 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gaps</a:t>
                </a:r>
                <a:r>
                  <a:rPr lang="en-US" sz="2400" dirty="0"/>
                  <a:t> by </a:t>
                </a:r>
                <a:r>
                  <a:rPr lang="en-US" sz="2400" i="1" dirty="0"/>
                  <a:t>increasing</a:t>
                </a:r>
                <a:r>
                  <a:rPr lang="en-US" sz="2400" dirty="0"/>
                  <a:t> the number of intervals, which makes the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b="0" i="0" smtClean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m:rPr>
                        <m:sty m:val="p"/>
                      </m:rPr>
                      <a:rPr lang="en-US" sz="2400" b="0" i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x</m:t>
                    </m:r>
                  </m:oMath>
                </a14:m>
                <a:r>
                  <a:rPr lang="en-US" sz="2400" b="1" dirty="0"/>
                  <a:t> </a:t>
                </a:r>
                <a:r>
                  <a:rPr lang="en-US" sz="2400" b="1" i="1" dirty="0">
                    <a:solidFill>
                      <a:srgbClr val="FF0000"/>
                    </a:solidFill>
                  </a:rPr>
                  <a:t>smaller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There are different strategies for determine the shape and height of each strip</a:t>
                </a: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>
                    <a:solidFill>
                      <a:srgbClr val="00B050"/>
                    </a:solidFill>
                  </a:rPr>
                  <a:t>Left-hand Rule, Right-hand Rule, Midpoint Rule</a:t>
                </a: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>
                    <a:solidFill>
                      <a:srgbClr val="00B050"/>
                    </a:solidFill>
                  </a:rPr>
                  <a:t>Fit Trapezoids</a:t>
                </a: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>
                    <a:solidFill>
                      <a:srgbClr val="00B050"/>
                    </a:solidFill>
                  </a:rPr>
                  <a:t>Fit Parabolas</a:t>
                </a:r>
                <a:r>
                  <a:rPr lang="en-US" sz="2000" dirty="0"/>
                  <a:t> (Simpson’s Rule)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Depending upon the shape of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, one method might be more </a:t>
                </a:r>
                <a:r>
                  <a:rPr lang="en-US" sz="2400" u="sng" dirty="0"/>
                  <a:t>accurate</a:t>
                </a:r>
                <a:r>
                  <a:rPr lang="en-US" sz="2400" dirty="0"/>
                  <a:t> than the others</a:t>
                </a: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05" b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550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Riemann Sums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26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B89056F-3941-40E8-BA3F-7A048D525DB4}"/>
              </a:ext>
            </a:extLst>
          </p:cNvPr>
          <p:cNvGrpSpPr/>
          <p:nvPr/>
        </p:nvGrpSpPr>
        <p:grpSpPr>
          <a:xfrm>
            <a:off x="4726842" y="1246699"/>
            <a:ext cx="3462215" cy="2649731"/>
            <a:chOff x="817441" y="1468581"/>
            <a:chExt cx="3462215" cy="2649731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4049" y="1689437"/>
              <a:ext cx="3429000" cy="2428875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817441" y="1468581"/>
              <a:ext cx="34622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Midpoint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3B477A-990D-4BD7-A9BE-7FCA99F9C0ED}"/>
              </a:ext>
            </a:extLst>
          </p:cNvPr>
          <p:cNvGrpSpPr/>
          <p:nvPr/>
        </p:nvGrpSpPr>
        <p:grpSpPr>
          <a:xfrm>
            <a:off x="514866" y="4024964"/>
            <a:ext cx="3462215" cy="2613541"/>
            <a:chOff x="4880952" y="1504771"/>
            <a:chExt cx="3462215" cy="2613541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80952" y="1689437"/>
              <a:ext cx="3429000" cy="2428875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4880952" y="1504771"/>
              <a:ext cx="34622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Trapezoids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0C7A5C2-123B-4AAF-8005-3286A2AF99CB}"/>
              </a:ext>
            </a:extLst>
          </p:cNvPr>
          <p:cNvGrpSpPr/>
          <p:nvPr/>
        </p:nvGrpSpPr>
        <p:grpSpPr>
          <a:xfrm>
            <a:off x="4507476" y="4024964"/>
            <a:ext cx="4138781" cy="2695575"/>
            <a:chOff x="3143250" y="4031840"/>
            <a:chExt cx="4138781" cy="2695575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143250" y="4031840"/>
              <a:ext cx="2857500" cy="2695575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5400920" y="4401172"/>
              <a:ext cx="188111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Parabolas</a:t>
              </a:r>
            </a:p>
            <a:p>
              <a:pPr algn="ctr"/>
              <a:r>
                <a:rPr lang="en-US" dirty="0"/>
                <a:t>(Simpson’s Rule)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71FA0F2-5B68-4DF1-8AF0-C87D6059E65E}"/>
              </a:ext>
            </a:extLst>
          </p:cNvPr>
          <p:cNvGrpSpPr/>
          <p:nvPr/>
        </p:nvGrpSpPr>
        <p:grpSpPr>
          <a:xfrm>
            <a:off x="438981" y="1289802"/>
            <a:ext cx="3613987" cy="2644870"/>
            <a:chOff x="379987" y="1435557"/>
            <a:chExt cx="3613987" cy="264487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9433A13F-7260-40F1-B280-5AB4C638E2D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79987" y="1796432"/>
              <a:ext cx="3613987" cy="2283995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C97AF32-6680-4441-9EED-660328E7CFB7}"/>
                </a:ext>
              </a:extLst>
            </p:cNvPr>
            <p:cNvSpPr txBox="1"/>
            <p:nvPr/>
          </p:nvSpPr>
          <p:spPr>
            <a:xfrm>
              <a:off x="439264" y="1435557"/>
              <a:ext cx="34622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Left-Hand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73655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Area of a Unit Circle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Estimate the area of a </a:t>
            </a:r>
            <a:r>
              <a:rPr lang="en-US" sz="2400" b="1" u="sng" dirty="0">
                <a:solidFill>
                  <a:srgbClr val="00B050"/>
                </a:solidFill>
              </a:rPr>
              <a:t>unit</a:t>
            </a:r>
            <a:r>
              <a:rPr lang="en-US" sz="2400" b="1" dirty="0">
                <a:solidFill>
                  <a:srgbClr val="00B050"/>
                </a:solidFill>
              </a:rPr>
              <a:t> circle </a:t>
            </a:r>
            <a:r>
              <a:rPr lang="en-US" sz="2400" dirty="0"/>
              <a:t>centered </a:t>
            </a:r>
            <a:r>
              <a:rPr lang="en-US" sz="2400" b="1" dirty="0"/>
              <a:t>at the origin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by summing the area of </a:t>
            </a:r>
            <a:r>
              <a:rPr lang="en-US" sz="2400" dirty="0">
                <a:solidFill>
                  <a:srgbClr val="FF0000"/>
                </a:solidFill>
              </a:rPr>
              <a:t>1,000,000</a:t>
            </a:r>
            <a:r>
              <a:rPr lang="en-US" sz="2400" dirty="0"/>
              <a:t> contained rectangles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368222" y="2944071"/>
                <a:ext cx="3117007" cy="11122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=4</m:t>
                      </m:r>
                      <m:nary>
                        <m:naryPr>
                          <m:limLoc m:val="undOvr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ad>
                            <m:radPr>
                              <m:deg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8222" y="2944071"/>
                <a:ext cx="3117007" cy="11122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8772" y="4156786"/>
            <a:ext cx="2105025" cy="20859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D83D8A5-56A6-E59B-2F22-09F1BDEAF1B8}"/>
                  </a:ext>
                </a:extLst>
              </p:cNvPr>
              <p:cNvSpPr txBox="1"/>
              <p:nvPr/>
            </p:nvSpPr>
            <p:spPr>
              <a:xfrm>
                <a:off x="1721535" y="2988442"/>
                <a:ext cx="197949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D83D8A5-56A6-E59B-2F22-09F1BDEAF1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1535" y="2988442"/>
                <a:ext cx="1979499" cy="369332"/>
              </a:xfrm>
              <a:prstGeom prst="rect">
                <a:avLst/>
              </a:prstGeom>
              <a:blipFill>
                <a:blip r:embed="rId5"/>
                <a:stretch>
                  <a:fillRect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BF7FDB0-24D6-ECEB-DB6F-9F303BA736E0}"/>
                  </a:ext>
                </a:extLst>
              </p:cNvPr>
              <p:cNvSpPr txBox="1"/>
              <p:nvPr/>
            </p:nvSpPr>
            <p:spPr>
              <a:xfrm>
                <a:off x="1770748" y="3541165"/>
                <a:ext cx="1881073" cy="4605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=±</m:t>
                      </m:r>
                      <m:rad>
                        <m:radPr>
                          <m:deg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BF7FDB0-24D6-ECEB-DB6F-9F303BA736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0748" y="3541165"/>
                <a:ext cx="1881073" cy="460511"/>
              </a:xfrm>
              <a:prstGeom prst="rect">
                <a:avLst/>
              </a:prstGeom>
              <a:blipFill>
                <a:blip r:embed="rId6"/>
                <a:stretch>
                  <a:fillRect l="-16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17817CD6-FA86-2719-7238-356BC57759C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85408" y="4286990"/>
            <a:ext cx="2082635" cy="192287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770FCE5-0A27-F9EB-0A1C-3091595CE6DB}"/>
                  </a:ext>
                </a:extLst>
              </p:cNvPr>
              <p:cNvSpPr txBox="1"/>
              <p:nvPr/>
            </p:nvSpPr>
            <p:spPr>
              <a:xfrm>
                <a:off x="6958189" y="4141467"/>
                <a:ext cx="1347741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b="0" i="1" dirty="0">
                  <a:solidFill>
                    <a:srgbClr val="7030A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400" b="0" dirty="0">
                    <a:solidFill>
                      <a:srgbClr val="7030A0"/>
                    </a:solidFill>
                    <a:ea typeface="Cambria Math" panose="02040503050406030204" pitchFamily="18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400" b="0" i="1" dirty="0">
                  <a:solidFill>
                    <a:srgbClr val="7030A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=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770FCE5-0A27-F9EB-0A1C-3091595CE6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8189" y="4141467"/>
                <a:ext cx="1347741" cy="1107996"/>
              </a:xfrm>
              <a:prstGeom prst="rect">
                <a:avLst/>
              </a:prstGeom>
              <a:blipFill>
                <a:blip r:embed="rId8"/>
                <a:stretch>
                  <a:fillRect l="-7658" r="-3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5F8B727-2920-6A6E-D3AC-21AD0AA47DC3}"/>
                  </a:ext>
                </a:extLst>
              </p:cNvPr>
              <p:cNvSpPr txBox="1"/>
              <p:nvPr/>
            </p:nvSpPr>
            <p:spPr>
              <a:xfrm>
                <a:off x="5675758" y="5190334"/>
                <a:ext cx="258276" cy="62760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n>
                                <a:solidFill>
                                  <a:srgbClr val="7030A0"/>
                                </a:solidFill>
                              </a:ln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ln>
                                <a:solidFill>
                                  <a:srgbClr val="7030A0"/>
                                </a:solidFill>
                              </a:ln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sz="2400" b="0" i="1" smtClean="0">
                              <a:ln>
                                <a:solidFill>
                                  <a:srgbClr val="7030A0"/>
                                </a:solidFill>
                              </a:ln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2400" dirty="0">
                  <a:ln>
                    <a:solidFill>
                      <a:srgbClr val="7030A0"/>
                    </a:solidFill>
                  </a:ln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5F8B727-2920-6A6E-D3AC-21AD0AA47D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5758" y="5190334"/>
                <a:ext cx="258276" cy="627608"/>
              </a:xfrm>
              <a:prstGeom prst="rect">
                <a:avLst/>
              </a:prstGeom>
              <a:blipFill>
                <a:blip r:embed="rId9"/>
                <a:stretch>
                  <a:fillRect b="-97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7016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/>
      <p:bldP spid="9" grpId="0"/>
      <p:bldP spid="16" grpId="0"/>
      <p:bldP spid="1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C1A25E3-D696-CD7C-1E67-7E38BD1FF9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4387" y="1941587"/>
            <a:ext cx="3775226" cy="346171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+mn-lt"/>
              </a:rPr>
              <a:t>Edit</a:t>
            </a:r>
            <a:r>
              <a:rPr lang="en-US" sz="3200" dirty="0">
                <a:latin typeface="+mn-lt"/>
              </a:rPr>
              <a:t> circle_area.py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28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F8B42A5-01DB-2055-18D2-38FEA152E35B}"/>
              </a:ext>
            </a:extLst>
          </p:cNvPr>
          <p:cNvSpPr/>
          <p:nvPr/>
        </p:nvSpPr>
        <p:spPr>
          <a:xfrm>
            <a:off x="2684386" y="3042103"/>
            <a:ext cx="3773563" cy="2121965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07794DF-6078-439B-7F99-7D2D99AB8F61}"/>
              </a:ext>
            </a:extLst>
          </p:cNvPr>
          <p:cNvGrpSpPr/>
          <p:nvPr/>
        </p:nvGrpSpPr>
        <p:grpSpPr>
          <a:xfrm>
            <a:off x="4929503" y="2994031"/>
            <a:ext cx="1076632" cy="369332"/>
            <a:chOff x="4968362" y="2079211"/>
            <a:chExt cx="1076632" cy="369332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8A9F65B9-8E4C-B823-B65A-F0B93FE7CE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3A84CD2-9A85-6325-116B-67BA73C8191F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BECD4DC-FC65-4084-56A9-CB9CDFFB5C8C}"/>
              </a:ext>
            </a:extLst>
          </p:cNvPr>
          <p:cNvGrpSpPr/>
          <p:nvPr/>
        </p:nvGrpSpPr>
        <p:grpSpPr>
          <a:xfrm>
            <a:off x="6201467" y="3512974"/>
            <a:ext cx="1076632" cy="369332"/>
            <a:chOff x="4704120" y="2356972"/>
            <a:chExt cx="1076632" cy="369332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1FF0358A-BEC6-DA2E-CA28-9303A1D21CD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CEA8E5A-2610-45B8-33B3-11B26B3B739B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B9EE6B1-8EE5-EAC1-19D1-4648E28DE826}"/>
              </a:ext>
            </a:extLst>
          </p:cNvPr>
          <p:cNvGrpSpPr/>
          <p:nvPr/>
        </p:nvGrpSpPr>
        <p:grpSpPr>
          <a:xfrm>
            <a:off x="5863475" y="3763733"/>
            <a:ext cx="1068643" cy="369332"/>
            <a:chOff x="3647644" y="4910075"/>
            <a:chExt cx="1068643" cy="369332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62C28F0-E0EB-840F-E063-105A48BCEA18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97D75B99-0204-DC5B-62AF-15242EEFF9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FE929C3-462C-3D81-1F51-4487363595B6}"/>
              </a:ext>
            </a:extLst>
          </p:cNvPr>
          <p:cNvGrpSpPr/>
          <p:nvPr/>
        </p:nvGrpSpPr>
        <p:grpSpPr>
          <a:xfrm>
            <a:off x="5418814" y="4305132"/>
            <a:ext cx="1064340" cy="369332"/>
            <a:chOff x="3647644" y="5421073"/>
            <a:chExt cx="1064340" cy="369332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13C371B-8E12-8077-D8D4-DAF23C5BCF46}"/>
                </a:ext>
              </a:extLst>
            </p:cNvPr>
            <p:cNvSpPr txBox="1"/>
            <p:nvPr/>
          </p:nvSpPr>
          <p:spPr>
            <a:xfrm>
              <a:off x="432852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396115F5-A641-2C0B-6030-D87A6EAF76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9443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7DEE5F0-EB55-C3AD-A96C-6EE6145854D5}"/>
              </a:ext>
            </a:extLst>
          </p:cNvPr>
          <p:cNvGrpSpPr/>
          <p:nvPr/>
        </p:nvGrpSpPr>
        <p:grpSpPr>
          <a:xfrm>
            <a:off x="4784896" y="4823278"/>
            <a:ext cx="1068643" cy="369332"/>
            <a:chOff x="3647644" y="5359159"/>
            <a:chExt cx="1068643" cy="369332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13BD83C-4403-5B63-C7A8-5416D6EF29E0}"/>
                </a:ext>
              </a:extLst>
            </p:cNvPr>
            <p:cNvSpPr txBox="1"/>
            <p:nvPr/>
          </p:nvSpPr>
          <p:spPr>
            <a:xfrm>
              <a:off x="4332829" y="5359159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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36507A47-3422-48D1-95A6-942AB7344B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4105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81598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394E8FF-3364-72AC-7F27-3EFC509C02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1308" y="1612449"/>
            <a:ext cx="3961384" cy="156245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circle_area.py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CA9C000-C231-EAC9-BFB4-A9F1F3CC53C9}"/>
                  </a:ext>
                </a:extLst>
              </p:cNvPr>
              <p:cNvSpPr txBox="1"/>
              <p:nvPr/>
            </p:nvSpPr>
            <p:spPr>
              <a:xfrm>
                <a:off x="1338308" y="4334520"/>
                <a:ext cx="1347741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b="0" i="1" dirty="0">
                  <a:solidFill>
                    <a:srgbClr val="7030A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400" b="0" dirty="0">
                    <a:solidFill>
                      <a:srgbClr val="7030A0"/>
                    </a:solidFill>
                    <a:ea typeface="Cambria Math" panose="02040503050406030204" pitchFamily="18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400" b="0" i="1" dirty="0">
                  <a:solidFill>
                    <a:srgbClr val="7030A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=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CA9C000-C231-EAC9-BFB4-A9F1F3CC53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8308" y="4334520"/>
                <a:ext cx="1347741" cy="1107996"/>
              </a:xfrm>
              <a:prstGeom prst="rect">
                <a:avLst/>
              </a:prstGeom>
              <a:blipFill>
                <a:blip r:embed="rId4"/>
                <a:stretch>
                  <a:fillRect l="-8145" r="-40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5CAEC82-9D82-528A-6CEF-0213543F1E40}"/>
                  </a:ext>
                </a:extLst>
              </p:cNvPr>
              <p:cNvSpPr txBox="1"/>
              <p:nvPr/>
            </p:nvSpPr>
            <p:spPr>
              <a:xfrm>
                <a:off x="1864146" y="2968831"/>
                <a:ext cx="3554801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2400" dirty="0">
                          <a:solidFill>
                            <a:srgbClr val="FF0000"/>
                          </a:solidFill>
                        </a:rPr>
                        <m:t>3.1415926535…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5CAEC82-9D82-528A-6CEF-0213543F1E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4146" y="2968831"/>
                <a:ext cx="3554801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E4F78508-C80B-1A55-75E3-1812687D3B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40273" y="3973665"/>
            <a:ext cx="3063453" cy="238268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E6C4EBA-74B4-2B63-245F-95D220B4838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78031" y="4596780"/>
            <a:ext cx="2537319" cy="31324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43371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Old School Square Roots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5101590" cy="4596946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My first calculator back in 1977 could only add, subtract, multiply, and divide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As a 6</a:t>
                </a:r>
                <a:r>
                  <a:rPr lang="en-US" sz="2400" baseline="30000" dirty="0"/>
                  <a:t>th</a:t>
                </a:r>
                <a:r>
                  <a:rPr lang="en-US" sz="2400" dirty="0"/>
                  <a:t> grader, I had heard of “Square Roots”, and I knew t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hat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ad>
                      <m:radPr>
                        <m:deg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25</m:t>
                        </m:r>
                      </m:e>
                    </m:rad>
                    <m:r>
                      <a:rPr lang="en-US" sz="2400" i="1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sz="2400" dirty="0"/>
                  <a:t>.  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But what is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1977</m:t>
                        </m:r>
                      </m:e>
                    </m:rad>
                  </m:oMath>
                </a14:m>
                <a:r>
                  <a:rPr lang="en-US" sz="2400" dirty="0"/>
                  <a:t> ?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How can we find the square root of a number using only the </a:t>
                </a:r>
                <a:r>
                  <a:rPr lang="en-US" sz="2400" b="1" i="1" dirty="0">
                    <a:solidFill>
                      <a:srgbClr val="0070C0"/>
                    </a:solidFill>
                  </a:rPr>
                  <a:t>elementary</a:t>
                </a:r>
                <a:r>
                  <a:rPr lang="en-US" sz="2400" dirty="0"/>
                  <a:t>          (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+, -, *, /</a:t>
                </a:r>
                <a:r>
                  <a:rPr lang="en-US" sz="2400" dirty="0"/>
                  <a:t>) operations?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Newton had solved that </a:t>
                </a:r>
                <a:r>
                  <a:rPr lang="en-US" sz="2400" b="1" dirty="0"/>
                  <a:t>313</a:t>
                </a:r>
                <a:r>
                  <a:rPr lang="en-US" sz="2400" dirty="0"/>
                  <a:t> years before me!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5101590" cy="4596946"/>
              </a:xfrm>
              <a:blipFill>
                <a:blip r:embed="rId3"/>
                <a:stretch>
                  <a:fillRect l="-1553" t="-1854" r="-31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8508" y="1890713"/>
            <a:ext cx="2200275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262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74CA16C-BD24-B916-6A3C-99548A2BC9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940" y="2129762"/>
            <a:ext cx="7642120" cy="415111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The </a:t>
            </a:r>
            <a:r>
              <a:rPr lang="en-US" sz="3200" b="1" dirty="0">
                <a:solidFill>
                  <a:srgbClr val="0070C0"/>
                </a:solidFill>
                <a:latin typeface="+mn-lt"/>
              </a:rPr>
              <a:t>SciPy</a:t>
            </a:r>
            <a:r>
              <a:rPr lang="en-US" sz="3200" dirty="0">
                <a:latin typeface="+mn-lt"/>
              </a:rPr>
              <a:t> Package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30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A28FBA-9A18-C43F-0200-822C69EF5FA4}"/>
              </a:ext>
            </a:extLst>
          </p:cNvPr>
          <p:cNvSpPr txBox="1"/>
          <p:nvPr/>
        </p:nvSpPr>
        <p:spPr>
          <a:xfrm>
            <a:off x="2973674" y="1402598"/>
            <a:ext cx="31966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hlinkClick r:id="rId3"/>
              </a:rPr>
              <a:t>https://scipy.org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58E6D21-0922-B1D6-3F20-C56734F729BB}"/>
              </a:ext>
            </a:extLst>
          </p:cNvPr>
          <p:cNvSpPr/>
          <p:nvPr/>
        </p:nvSpPr>
        <p:spPr>
          <a:xfrm>
            <a:off x="6023131" y="3772174"/>
            <a:ext cx="2121108" cy="12506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0371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1838076-950B-D7D8-FA2F-2BC28BB24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467" y="1543694"/>
            <a:ext cx="7139067" cy="483227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Installing the </a:t>
            </a:r>
            <a:r>
              <a:rPr lang="en-US" sz="3200" b="1" dirty="0">
                <a:solidFill>
                  <a:srgbClr val="0070C0"/>
                </a:solidFill>
                <a:latin typeface="+mn-lt"/>
              </a:rPr>
              <a:t>SciPy</a:t>
            </a:r>
            <a:r>
              <a:rPr lang="en-US" sz="3200" dirty="0">
                <a:latin typeface="+mn-lt"/>
              </a:rPr>
              <a:t> Package into Thonny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31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173D85-117D-4567-C143-818C4FBCD056}"/>
              </a:ext>
            </a:extLst>
          </p:cNvPr>
          <p:cNvSpPr/>
          <p:nvPr/>
        </p:nvSpPr>
        <p:spPr>
          <a:xfrm>
            <a:off x="1940720" y="1726406"/>
            <a:ext cx="1237196" cy="3548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CF4CDAA-1421-49EE-8671-BD87CD979C87}"/>
              </a:ext>
            </a:extLst>
          </p:cNvPr>
          <p:cNvCxnSpPr/>
          <p:nvPr/>
        </p:nvCxnSpPr>
        <p:spPr>
          <a:xfrm flipH="1" flipV="1">
            <a:off x="2919529" y="1989982"/>
            <a:ext cx="831954" cy="10118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45343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673A2ED-A2BA-1598-17E9-4689237FD2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330" y="1690689"/>
            <a:ext cx="6133333" cy="43714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Search for the </a:t>
            </a:r>
            <a:r>
              <a:rPr lang="en-US" sz="3200" b="1" dirty="0">
                <a:solidFill>
                  <a:srgbClr val="0070C0"/>
                </a:solidFill>
                <a:latin typeface="+mn-lt"/>
              </a:rPr>
              <a:t>SciPy</a:t>
            </a:r>
            <a:r>
              <a:rPr lang="en-US" sz="3200" dirty="0">
                <a:latin typeface="+mn-lt"/>
              </a:rPr>
              <a:t> package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32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173D85-117D-4567-C143-818C4FBCD056}"/>
              </a:ext>
            </a:extLst>
          </p:cNvPr>
          <p:cNvSpPr/>
          <p:nvPr/>
        </p:nvSpPr>
        <p:spPr>
          <a:xfrm>
            <a:off x="3043262" y="2852629"/>
            <a:ext cx="3679827" cy="3965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CF4CDAA-1421-49EE-8671-BD87CD979C87}"/>
              </a:ext>
            </a:extLst>
          </p:cNvPr>
          <p:cNvCxnSpPr/>
          <p:nvPr/>
        </p:nvCxnSpPr>
        <p:spPr>
          <a:xfrm flipH="1" flipV="1">
            <a:off x="3414205" y="3011684"/>
            <a:ext cx="831954" cy="10118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E38295A-ED50-AF74-5E2C-8AAEEA596A88}"/>
              </a:ext>
            </a:extLst>
          </p:cNvPr>
          <p:cNvSpPr/>
          <p:nvPr/>
        </p:nvSpPr>
        <p:spPr>
          <a:xfrm>
            <a:off x="1602177" y="2026225"/>
            <a:ext cx="497295" cy="2672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6129DA-FE69-FB67-4E9F-544CD6D9EED3}"/>
              </a:ext>
            </a:extLst>
          </p:cNvPr>
          <p:cNvSpPr/>
          <p:nvPr/>
        </p:nvSpPr>
        <p:spPr>
          <a:xfrm>
            <a:off x="6484092" y="2026224"/>
            <a:ext cx="1064302" cy="2672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869340F2-428A-3348-5279-52DFA5C2D337}"/>
              </a:ext>
            </a:extLst>
          </p:cNvPr>
          <p:cNvCxnSpPr>
            <a:stCxn id="8" idx="2"/>
            <a:endCxn id="10" idx="2"/>
          </p:cNvCxnSpPr>
          <p:nvPr/>
        </p:nvCxnSpPr>
        <p:spPr>
          <a:xfrm rot="5400000" flipH="1" flipV="1">
            <a:off x="4433533" y="-289199"/>
            <a:ext cx="1" cy="5165418"/>
          </a:xfrm>
          <a:prstGeom prst="bentConnector3">
            <a:avLst>
              <a:gd name="adj1" fmla="val -2286000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76661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A4662C6-9AA9-BE02-01F2-A7F5BE3569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331" y="1735657"/>
            <a:ext cx="6133333" cy="43714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Install the </a:t>
            </a:r>
            <a:r>
              <a:rPr lang="en-US" sz="3200" b="1" dirty="0">
                <a:solidFill>
                  <a:srgbClr val="0070C0"/>
                </a:solidFill>
                <a:latin typeface="+mn-lt"/>
              </a:rPr>
              <a:t>SciPy</a:t>
            </a:r>
            <a:r>
              <a:rPr lang="en-US" sz="3200" dirty="0">
                <a:latin typeface="+mn-lt"/>
              </a:rPr>
              <a:t> Package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33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173D85-117D-4567-C143-818C4FBCD056}"/>
              </a:ext>
            </a:extLst>
          </p:cNvPr>
          <p:cNvSpPr/>
          <p:nvPr/>
        </p:nvSpPr>
        <p:spPr>
          <a:xfrm>
            <a:off x="3103223" y="5724525"/>
            <a:ext cx="1280657" cy="2790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CF4CDAA-1421-49EE-8671-BD87CD979C87}"/>
              </a:ext>
            </a:extLst>
          </p:cNvPr>
          <p:cNvCxnSpPr>
            <a:cxnSpLocks/>
          </p:cNvCxnSpPr>
          <p:nvPr/>
        </p:nvCxnSpPr>
        <p:spPr>
          <a:xfrm flipH="1">
            <a:off x="3762375" y="4232227"/>
            <a:ext cx="786059" cy="15827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22544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910909A-42E7-F344-DCEC-72E853C9F6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328" y="1738306"/>
            <a:ext cx="6133333" cy="43714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Verify the </a:t>
            </a:r>
            <a:r>
              <a:rPr lang="en-US" sz="3200" b="1" dirty="0">
                <a:solidFill>
                  <a:srgbClr val="0070C0"/>
                </a:solidFill>
                <a:latin typeface="+mn-lt"/>
              </a:rPr>
              <a:t>SciPy</a:t>
            </a:r>
            <a:r>
              <a:rPr lang="en-US" sz="3200" dirty="0">
                <a:latin typeface="+mn-lt"/>
              </a:rPr>
              <a:t> Package Installation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34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173D85-117D-4567-C143-818C4FBCD056}"/>
              </a:ext>
            </a:extLst>
          </p:cNvPr>
          <p:cNvSpPr/>
          <p:nvPr/>
        </p:nvSpPr>
        <p:spPr>
          <a:xfrm>
            <a:off x="3065748" y="2876734"/>
            <a:ext cx="4204482" cy="3911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CF4CDAA-1421-49EE-8671-BD87CD979C87}"/>
              </a:ext>
            </a:extLst>
          </p:cNvPr>
          <p:cNvCxnSpPr>
            <a:cxnSpLocks/>
          </p:cNvCxnSpPr>
          <p:nvPr/>
        </p:nvCxnSpPr>
        <p:spPr>
          <a:xfrm>
            <a:off x="2038662" y="2226039"/>
            <a:ext cx="1027086" cy="80082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07624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Complex Numbers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35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1346" y="3793199"/>
            <a:ext cx="3735669" cy="215939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778508"/>
            <a:ext cx="3715037" cy="149264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4234" y="4168136"/>
            <a:ext cx="2180952" cy="1409524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64234" y="1672451"/>
            <a:ext cx="1438095" cy="17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301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Complex Numbers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36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7020" y="1362804"/>
            <a:ext cx="3109930" cy="256026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0179" y="4275960"/>
            <a:ext cx="2869804" cy="1902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8008" y="4201148"/>
            <a:ext cx="2555813" cy="205216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2EACCAC-5E7E-4D5F-A408-499417E86352}"/>
              </a:ext>
            </a:extLst>
          </p:cNvPr>
          <p:cNvSpPr txBox="1"/>
          <p:nvPr/>
        </p:nvSpPr>
        <p:spPr>
          <a:xfrm>
            <a:off x="7783821" y="2165870"/>
            <a:ext cx="10209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</a:rPr>
              <a:t>Argand</a:t>
            </a:r>
          </a:p>
          <a:p>
            <a:pPr algn="ctr"/>
            <a:r>
              <a:rPr lang="en-US" dirty="0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</a:rPr>
              <a:t>Diagram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9847696-C5BC-FAF3-82FC-163EBCF9F4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64234" y="1672451"/>
            <a:ext cx="1438095" cy="17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769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Complex Algebra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37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4139" y="3295666"/>
            <a:ext cx="257143" cy="352381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1014819" y="1436225"/>
            <a:ext cx="6771411" cy="820067"/>
            <a:chOff x="668233" y="1436225"/>
            <a:chExt cx="6771411" cy="820067"/>
          </a:xfrm>
        </p:grpSpPr>
        <p:grpSp>
          <p:nvGrpSpPr>
            <p:cNvPr id="12" name="Group 11"/>
            <p:cNvGrpSpPr/>
            <p:nvPr/>
          </p:nvGrpSpPr>
          <p:grpSpPr>
            <a:xfrm>
              <a:off x="2070417" y="1479354"/>
              <a:ext cx="5369227" cy="776938"/>
              <a:chOff x="2070417" y="1479354"/>
              <a:chExt cx="5369227" cy="77693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/>
                  <p:cNvSpPr txBox="1"/>
                  <p:nvPr/>
                </p:nvSpPr>
                <p:spPr>
                  <a:xfrm>
                    <a:off x="2070417" y="1479354"/>
                    <a:ext cx="5369227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4+3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5−4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4+5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3−4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10" name="TextBox 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70417" y="1479354"/>
                    <a:ext cx="5369227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r="-795" b="-8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4661881" y="1886960"/>
                    <a:ext cx="1027141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=9−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61881" y="1886960"/>
                    <a:ext cx="1027141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976" r="-5952"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3" name="TextBox 22"/>
            <p:cNvSpPr txBox="1"/>
            <p:nvPr/>
          </p:nvSpPr>
          <p:spPr>
            <a:xfrm>
              <a:off x="668233" y="1436225"/>
              <a:ext cx="13863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>
                  <a:solidFill>
                    <a:srgbClr val="7030A0"/>
                  </a:solidFill>
                </a:rPr>
                <a:t>Sum: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789038" y="2706969"/>
            <a:ext cx="7487072" cy="845690"/>
            <a:chOff x="442452" y="2371240"/>
            <a:chExt cx="7487072" cy="845690"/>
          </a:xfrm>
        </p:grpSpPr>
        <p:grpSp>
          <p:nvGrpSpPr>
            <p:cNvPr id="21" name="Group 20"/>
            <p:cNvGrpSpPr/>
            <p:nvPr/>
          </p:nvGrpSpPr>
          <p:grpSpPr>
            <a:xfrm>
              <a:off x="2054582" y="2393651"/>
              <a:ext cx="5874942" cy="823279"/>
              <a:chOff x="2054582" y="2341772"/>
              <a:chExt cx="5874942" cy="82327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2054582" y="2341772"/>
                    <a:ext cx="5874942" cy="41684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4+3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5−4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4−5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3−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−4</m:t>
                                  </m:r>
                                </m:e>
                              </m:d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15" name="Text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54582" y="2341772"/>
                    <a:ext cx="5874942" cy="41684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4661881" y="2795719"/>
                    <a:ext cx="1426288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=−1+7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17" name="TextBox 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61881" y="2795719"/>
                    <a:ext cx="1426288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1709" r="-3846"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5" name="TextBox 24"/>
            <p:cNvSpPr txBox="1"/>
            <p:nvPr/>
          </p:nvSpPr>
          <p:spPr>
            <a:xfrm>
              <a:off x="442452" y="2371240"/>
              <a:ext cx="16121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>
                  <a:solidFill>
                    <a:srgbClr val="7030A0"/>
                  </a:solidFill>
                </a:rPr>
                <a:t>Difference: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1203078" y="4003336"/>
            <a:ext cx="7131914" cy="2239756"/>
            <a:chOff x="804872" y="3306255"/>
            <a:chExt cx="7131914" cy="2239756"/>
          </a:xfrm>
        </p:grpSpPr>
        <p:grpSp>
          <p:nvGrpSpPr>
            <p:cNvPr id="30" name="Group 29"/>
            <p:cNvGrpSpPr/>
            <p:nvPr/>
          </p:nvGrpSpPr>
          <p:grpSpPr>
            <a:xfrm>
              <a:off x="1290727" y="3963303"/>
              <a:ext cx="3241942" cy="1582708"/>
              <a:chOff x="1290727" y="3963303"/>
              <a:chExt cx="3241942" cy="1582708"/>
            </a:xfrm>
          </p:grpSpPr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290727" y="4202986"/>
                <a:ext cx="2314575" cy="1343025"/>
              </a:xfrm>
              <a:prstGeom prst="rect">
                <a:avLst/>
              </a:prstGeom>
            </p:spPr>
          </p:pic>
          <p:cxnSp>
            <p:nvCxnSpPr>
              <p:cNvPr id="16" name="Straight Arrow Connector 15"/>
              <p:cNvCxnSpPr>
                <a:cxnSpLocks/>
              </p:cNvCxnSpPr>
              <p:nvPr/>
            </p:nvCxnSpPr>
            <p:spPr>
              <a:xfrm flipV="1">
                <a:off x="3434119" y="3963303"/>
                <a:ext cx="1098550" cy="69850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/>
          </p:nvGrpSpPr>
          <p:grpSpPr>
            <a:xfrm>
              <a:off x="6543877" y="4001635"/>
              <a:ext cx="844147" cy="487362"/>
              <a:chOff x="6543877" y="4001635"/>
              <a:chExt cx="844147" cy="487362"/>
            </a:xfrm>
          </p:grpSpPr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859452" y="4222330"/>
                <a:ext cx="528572" cy="266667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</p:pic>
          <p:cxnSp>
            <p:nvCxnSpPr>
              <p:cNvPr id="11" name="Straight Arrow Connector 10"/>
              <p:cNvCxnSpPr>
                <a:cxnSpLocks/>
              </p:cNvCxnSpPr>
              <p:nvPr/>
            </p:nvCxnSpPr>
            <p:spPr>
              <a:xfrm flipH="1" flipV="1">
                <a:off x="6543877" y="4001635"/>
                <a:ext cx="263429" cy="220696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/>
          </p:nvGrpSpPr>
          <p:grpSpPr>
            <a:xfrm>
              <a:off x="804872" y="3306255"/>
              <a:ext cx="7131914" cy="1266063"/>
              <a:chOff x="458286" y="3306255"/>
              <a:chExt cx="7131914" cy="1266063"/>
            </a:xfrm>
          </p:grpSpPr>
          <p:grpSp>
            <p:nvGrpSpPr>
              <p:cNvPr id="22" name="Group 21"/>
              <p:cNvGrpSpPr/>
              <p:nvPr/>
            </p:nvGrpSpPr>
            <p:grpSpPr>
              <a:xfrm>
                <a:off x="2054582" y="3354288"/>
                <a:ext cx="5535618" cy="1218030"/>
                <a:chOff x="2054582" y="3354288"/>
                <a:chExt cx="5535618" cy="121803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TextBox 17"/>
                    <p:cNvSpPr txBox="1"/>
                    <p:nvPr/>
                  </p:nvSpPr>
                  <p:spPr>
                    <a:xfrm>
                      <a:off x="2054582" y="3354288"/>
                      <a:ext cx="553561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4+3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5−4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=20−16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+15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−12</m:t>
                            </m:r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18" name="TextBox 1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054582" y="3354288"/>
                      <a:ext cx="5535618" cy="369332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t="-1667" r="-110" b="-8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" name="TextBox 18"/>
                    <p:cNvSpPr txBox="1"/>
                    <p:nvPr/>
                  </p:nvSpPr>
                  <p:spPr>
                    <a:xfrm>
                      <a:off x="4262734" y="3778637"/>
                      <a:ext cx="190295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=20−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+12</m:t>
                            </m:r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19" name="TextBox 1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62734" y="3778637"/>
                      <a:ext cx="1902957" cy="369332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l="-1278" r="-3514" b="-65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TextBox 19"/>
                    <p:cNvSpPr txBox="1"/>
                    <p:nvPr/>
                  </p:nvSpPr>
                  <p:spPr>
                    <a:xfrm>
                      <a:off x="4282604" y="4202986"/>
                      <a:ext cx="119705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=32−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20" name="TextBox 1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82604" y="4202986"/>
                      <a:ext cx="1197059" cy="369332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l="-2041" r="-4592" b="-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26" name="TextBox 25"/>
              <p:cNvSpPr txBox="1"/>
              <p:nvPr/>
            </p:nvSpPr>
            <p:spPr>
              <a:xfrm>
                <a:off x="458286" y="3306255"/>
                <a:ext cx="161213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2400" b="1" dirty="0">
                    <a:solidFill>
                      <a:srgbClr val="7030A0"/>
                    </a:solidFill>
                  </a:rPr>
                  <a:t>Product: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77130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Complex Algebra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38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8494" y="2650444"/>
            <a:ext cx="257143" cy="35238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677B3E9-C61B-46BD-B1EF-CB8AAC1278B0}"/>
                  </a:ext>
                </a:extLst>
              </p:cNvPr>
              <p:cNvSpPr txBox="1"/>
              <p:nvPr/>
            </p:nvSpPr>
            <p:spPr>
              <a:xfrm>
                <a:off x="2411361" y="2925291"/>
                <a:ext cx="5671168" cy="7689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4+3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5−4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4+3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5−4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5+4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5+4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8+31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41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677B3E9-C61B-46BD-B1EF-CB8AAC1278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361" y="2925291"/>
                <a:ext cx="5671168" cy="76899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95409E91-345F-4EEA-BB7A-EF98FA913FBC}"/>
              </a:ext>
            </a:extLst>
          </p:cNvPr>
          <p:cNvGrpSpPr/>
          <p:nvPr/>
        </p:nvGrpSpPr>
        <p:grpSpPr>
          <a:xfrm>
            <a:off x="813005" y="1743428"/>
            <a:ext cx="2736168" cy="768993"/>
            <a:chOff x="628650" y="2879054"/>
            <a:chExt cx="2736168" cy="76899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8C1D7565-8D89-45AA-9712-367AB33144F2}"/>
                    </a:ext>
                  </a:extLst>
                </p:cNvPr>
                <p:cNvSpPr txBox="1"/>
                <p:nvPr/>
              </p:nvSpPr>
              <p:spPr>
                <a:xfrm>
                  <a:off x="2227006" y="2879054"/>
                  <a:ext cx="1137812" cy="76899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4+3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num>
                          <m:den>
                            <m:d>
                              <m:d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5−4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den>
                        </m:f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8C1D7565-8D89-45AA-9712-367AB33144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7006" y="2879054"/>
                  <a:ext cx="1137812" cy="76899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D7D99A7-3DE0-4CBC-8130-EA4FF86695D7}"/>
                </a:ext>
              </a:extLst>
            </p:cNvPr>
            <p:cNvSpPr txBox="1"/>
            <p:nvPr/>
          </p:nvSpPr>
          <p:spPr>
            <a:xfrm>
              <a:off x="628650" y="3003684"/>
              <a:ext cx="13863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>
                  <a:solidFill>
                    <a:srgbClr val="7030A0"/>
                  </a:solidFill>
                </a:rPr>
                <a:t>Division: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0243F63-C145-4A38-BD78-1A32D5D666A4}"/>
                  </a:ext>
                </a:extLst>
              </p:cNvPr>
              <p:cNvSpPr txBox="1"/>
              <p:nvPr/>
            </p:nvSpPr>
            <p:spPr>
              <a:xfrm>
                <a:off x="2199354" y="4394249"/>
                <a:ext cx="1946787" cy="8066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41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41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0243F63-C145-4A38-BD78-1A32D5D666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9354" y="4394249"/>
                <a:ext cx="1946787" cy="80669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B2DB223F-A847-4EFA-B88F-3347FAA0D72D}"/>
              </a:ext>
            </a:extLst>
          </p:cNvPr>
          <p:cNvSpPr txBox="1"/>
          <p:nvPr/>
        </p:nvSpPr>
        <p:spPr>
          <a:xfrm>
            <a:off x="3853016" y="3726149"/>
            <a:ext cx="26620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7030A0"/>
                </a:solidFill>
              </a:rPr>
              <a:t>Complex Conjugate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6B6897D-13B3-4BC6-A118-9CB07410D93B}"/>
              </a:ext>
            </a:extLst>
          </p:cNvPr>
          <p:cNvSpPr/>
          <p:nvPr/>
        </p:nvSpPr>
        <p:spPr>
          <a:xfrm>
            <a:off x="3886200" y="3350409"/>
            <a:ext cx="2595716" cy="395681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73E7D34-65E8-34EF-70A7-2E6B6828D991}"/>
                  </a:ext>
                </a:extLst>
              </p:cNvPr>
              <p:cNvSpPr txBox="1"/>
              <p:nvPr/>
            </p:nvSpPr>
            <p:spPr>
              <a:xfrm>
                <a:off x="2485704" y="5687700"/>
                <a:ext cx="480279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(2−3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2−3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2−3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2−3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73E7D34-65E8-34EF-70A7-2E6B6828D9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5704" y="5687700"/>
                <a:ext cx="4802790" cy="369332"/>
              </a:xfrm>
              <a:prstGeom prst="rect">
                <a:avLst/>
              </a:prstGeom>
              <a:blipFill>
                <a:blip r:embed="rId7"/>
                <a:stretch>
                  <a:fillRect l="-1904"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33625559-6E03-9ABB-FD09-5AC8855B2ADA}"/>
              </a:ext>
            </a:extLst>
          </p:cNvPr>
          <p:cNvSpPr txBox="1"/>
          <p:nvPr/>
        </p:nvSpPr>
        <p:spPr>
          <a:xfrm>
            <a:off x="813005" y="5560706"/>
            <a:ext cx="14915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7030A0"/>
                </a:solidFill>
              </a:rPr>
              <a:t>Integer</a:t>
            </a:r>
          </a:p>
          <a:p>
            <a:pPr algn="ctr"/>
            <a:r>
              <a:rPr lang="en-US" sz="2400" b="1" dirty="0">
                <a:solidFill>
                  <a:srgbClr val="7030A0"/>
                </a:solidFill>
              </a:rPr>
              <a:t>Exponent: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361B1EB-F680-5BFF-8C49-FC3B0951AAF6}"/>
                  </a:ext>
                </a:extLst>
              </p:cNvPr>
              <p:cNvSpPr txBox="1"/>
              <p:nvPr/>
            </p:nvSpPr>
            <p:spPr>
              <a:xfrm>
                <a:off x="3703204" y="6129424"/>
                <a:ext cx="159620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=−46−9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361B1EB-F680-5BFF-8C49-FC3B0951AA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3204" y="6129424"/>
                <a:ext cx="1596206" cy="369332"/>
              </a:xfrm>
              <a:prstGeom prst="rect">
                <a:avLst/>
              </a:prstGeom>
              <a:blipFill>
                <a:blip r:embed="rId8"/>
                <a:stretch>
                  <a:fillRect l="-1527" r="-3817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0459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5" grpId="0"/>
      <p:bldP spid="36" grpId="0"/>
      <p:bldP spid="38" grpId="0" animBg="1"/>
      <p:bldP spid="7" grpId="0"/>
      <p:bldP spid="8" grpId="0"/>
      <p:bldP spid="9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628650" y="365126"/>
                <a:ext cx="7886700" cy="1103455"/>
              </a:xfrm>
            </p:spPr>
            <p:txBody>
              <a:bodyPr>
                <a:noAutofit/>
              </a:bodyPr>
              <a:lstStyle/>
              <a:p>
                <a:pPr algn="ctr"/>
                <a:r>
                  <a:rPr lang="en-US" sz="3200" b="1" dirty="0">
                    <a:solidFill>
                      <a:srgbClr val="0070C0"/>
                    </a:solidFill>
                    <a:latin typeface="+mn-lt"/>
                  </a:rPr>
                  <a:t>Why is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𝒆</m:t>
                    </m:r>
                  </m:oMath>
                </a14:m>
                <a:r>
                  <a:rPr lang="en-US" sz="3200" b="1" dirty="0">
                    <a:solidFill>
                      <a:srgbClr val="0070C0"/>
                    </a:solidFill>
                    <a:latin typeface="+mn-lt"/>
                  </a:rPr>
                  <a:t> so special?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28650" y="365126"/>
                <a:ext cx="7886700" cy="1103455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605698" y="3174496"/>
                <a:ext cx="3692421" cy="7555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24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+…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5698" y="3174496"/>
                <a:ext cx="3692421" cy="75552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1605698" y="4327685"/>
                <a:ext cx="2031967" cy="74680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f>
                                    <m:fPr>
                                      <m:ctrlPr>
                                        <a:rPr lang="pt-B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pt-BR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5698" y="4327685"/>
                <a:ext cx="2031967" cy="74680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605698" y="5472153"/>
                <a:ext cx="1207702" cy="59849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5698" y="5472153"/>
                <a:ext cx="1207702" cy="59849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itle 1"/>
              <p:cNvSpPr txBox="1">
                <a:spLocks/>
              </p:cNvSpPr>
              <p:nvPr/>
            </p:nvSpPr>
            <p:spPr>
              <a:xfrm>
                <a:off x="4962219" y="4458538"/>
                <a:ext cx="3223136" cy="1103455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𝒆</m:t>
                    </m:r>
                  </m:oMath>
                </a14:m>
                <a:r>
                  <a:rPr lang="en-US" sz="2400" b="1" dirty="0">
                    <a:solidFill>
                      <a:srgbClr val="00B050"/>
                    </a:solidFill>
                    <a:latin typeface="+mn-lt"/>
                  </a:rPr>
                  <a:t> is the base of the natural logarithm</a:t>
                </a:r>
              </a:p>
              <a:p>
                <a:pPr algn="ctr"/>
                <a:r>
                  <a:rPr lang="en-US" sz="2400" dirty="0">
                    <a:latin typeface="+mn-lt"/>
                  </a:rPr>
                  <a:t>= 2.718281828459045…</a:t>
                </a:r>
              </a:p>
            </p:txBody>
          </p:sp>
        </mc:Choice>
        <mc:Fallback xmlns="">
          <p:sp>
            <p:nvSpPr>
              <p:cNvPr id="15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2219" y="4458538"/>
                <a:ext cx="3223136" cy="1103455"/>
              </a:xfrm>
              <a:prstGeom prst="rect">
                <a:avLst/>
              </a:prstGeom>
              <a:blipFill>
                <a:blip r:embed="rId7"/>
                <a:stretch>
                  <a:fillRect l="-1512" t="-6630" r="-1512" b="-116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605698" y="1482891"/>
                <a:ext cx="4712110" cy="12939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Take an item of size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and divide it into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parts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n-US" dirty="0"/>
                  <a:t> the size of each part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Q: What value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maximizes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dirty="0"/>
                  <a:t> ?</a:t>
                </a:r>
              </a:p>
              <a:p>
                <a:r>
                  <a:rPr lang="en-US" dirty="0"/>
                  <a:t>A:  When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5698" y="1482891"/>
                <a:ext cx="4712110" cy="1293944"/>
              </a:xfrm>
              <a:prstGeom prst="rect">
                <a:avLst/>
              </a:prstGeom>
              <a:blipFill>
                <a:blip r:embed="rId8"/>
                <a:stretch>
                  <a:fillRect l="-903" t="-1860" b="-5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103175" y="5561993"/>
                <a:ext cx="8736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𝐥𝐧</m:t>
                          </m:r>
                        </m:fName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</m:func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3175" y="5561993"/>
                <a:ext cx="873636" cy="276999"/>
              </a:xfrm>
              <a:prstGeom prst="rect">
                <a:avLst/>
              </a:prstGeom>
              <a:blipFill>
                <a:blip r:embed="rId9"/>
                <a:stretch>
                  <a:fillRect l="-6294" r="-6993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rrow: Left 3">
            <a:extLst>
              <a:ext uri="{FF2B5EF4-FFF2-40B4-BE49-F238E27FC236}">
                <a16:creationId xmlns:a16="http://schemas.microsoft.com/office/drawing/2014/main" id="{557634F4-F379-0B0D-89CA-19891A51CE07}"/>
              </a:ext>
            </a:extLst>
          </p:cNvPr>
          <p:cNvSpPr/>
          <p:nvPr/>
        </p:nvSpPr>
        <p:spPr>
          <a:xfrm>
            <a:off x="5471410" y="3455019"/>
            <a:ext cx="2066892" cy="232348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290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  <p:bldP spid="15" grpId="0"/>
      <p:bldP spid="8" grpId="0" animBg="1"/>
      <p:bldP spid="3" grpId="0"/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Old School Square Roots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13019" y="1825625"/>
                <a:ext cx="8030795" cy="4351338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Newton’s method for calculating the square root of any real </a:t>
                </a:r>
                <a:r>
                  <a:rPr lang="en-US" sz="2400" b="1" dirty="0"/>
                  <a:t>x</a:t>
                </a:r>
                <a:r>
                  <a:rPr lang="en-US" sz="2400" dirty="0"/>
                  <a:t> involves keeping track of "low end” and “high end” brackets which get successively closer to the actual root</a:t>
                </a: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/>
                  <a:t>We start with the </a:t>
                </a:r>
                <a:r>
                  <a:rPr lang="en-US" sz="2000" dirty="0">
                    <a:solidFill>
                      <a:srgbClr val="00B050"/>
                    </a:solidFill>
                  </a:rPr>
                  <a:t>lowEnd </a:t>
                </a:r>
                <a:r>
                  <a:rPr lang="en-US" sz="2000" dirty="0"/>
                  <a:t>= 0 and </a:t>
                </a:r>
                <a:r>
                  <a:rPr lang="en-US" sz="2000" dirty="0">
                    <a:solidFill>
                      <a:srgbClr val="00B050"/>
                    </a:solidFill>
                  </a:rPr>
                  <a:t>highEnd </a:t>
                </a:r>
                <a:r>
                  <a:rPr lang="en-US" sz="2000" dirty="0"/>
                  <a:t>= </a:t>
                </a:r>
                <a:r>
                  <a:rPr lang="en-US" sz="2000" b="1" dirty="0"/>
                  <a:t>x</a:t>
                </a: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/>
                  <a:t>We move the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brackets inward</a:t>
                </a:r>
                <a:r>
                  <a:rPr lang="en-US" sz="2000" dirty="0"/>
                  <a:t> keeping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𝑙𝑜𝑤𝐸𝑛𝑑</m:t>
                        </m:r>
                      </m:e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000" b="0" i="1" dirty="0" smtClean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h𝑖𝑔h𝐸𝑛𝑑</m:t>
                        </m:r>
                      </m:e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000" b="1" baseline="30000" dirty="0">
                  <a:solidFill>
                    <a:srgbClr val="00B050"/>
                  </a:solidFill>
                </a:endParaRP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During each loop iteration, our </a:t>
                </a:r>
                <a:r>
                  <a:rPr lang="en-US" sz="2400" i="1" dirty="0">
                    <a:solidFill>
                      <a:srgbClr val="FF0000"/>
                    </a:solidFill>
                  </a:rPr>
                  <a:t>estimate</a:t>
                </a:r>
                <a:r>
                  <a:rPr lang="en-US" sz="2400" dirty="0">
                    <a:solidFill>
                      <a:srgbClr val="FF0000"/>
                    </a:solidFill>
                  </a:rPr>
                  <a:t> </a:t>
                </a:r>
                <a:r>
                  <a:rPr lang="en-US" sz="2400" dirty="0"/>
                  <a:t>is the </a:t>
                </a:r>
                <a:r>
                  <a:rPr lang="en-US" sz="2400" b="1" dirty="0"/>
                  <a:t>mean</a:t>
                </a:r>
                <a:r>
                  <a:rPr lang="en-US" sz="2400" dirty="0"/>
                  <a:t> of the current </a:t>
                </a:r>
                <a:r>
                  <a:rPr lang="en-US" sz="2400" dirty="0">
                    <a:solidFill>
                      <a:srgbClr val="00B050"/>
                    </a:solidFill>
                  </a:rPr>
                  <a:t>lowEnd </a:t>
                </a:r>
                <a:r>
                  <a:rPr lang="en-US" sz="2400" dirty="0"/>
                  <a:t>&amp; the </a:t>
                </a:r>
                <a:r>
                  <a:rPr lang="en-US" sz="2400" dirty="0">
                    <a:solidFill>
                      <a:srgbClr val="00B050"/>
                    </a:solidFill>
                  </a:rPr>
                  <a:t>highEnd </a:t>
                </a:r>
                <a:r>
                  <a:rPr lang="en-US" sz="2400" dirty="0"/>
                  <a:t>brackets</a:t>
                </a: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/>
                  <a:t>Then if the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𝑒𝑠𝑡𝑖𝑚𝑎𝑡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/>
                  <a:t> &gt; </a:t>
                </a:r>
                <a:r>
                  <a:rPr lang="en-US" sz="2000" b="1" dirty="0"/>
                  <a:t>x</a:t>
                </a:r>
                <a:r>
                  <a:rPr lang="en-US" sz="2000" dirty="0"/>
                  <a:t>, set </a:t>
                </a:r>
                <a:r>
                  <a:rPr lang="en-US" sz="2000" dirty="0" err="1">
                    <a:solidFill>
                      <a:srgbClr val="00B050"/>
                    </a:solidFill>
                  </a:rPr>
                  <a:t>highEnd</a:t>
                </a:r>
                <a:r>
                  <a:rPr lang="en-US" sz="2000" dirty="0"/>
                  <a:t> to </a:t>
                </a:r>
                <a:r>
                  <a:rPr lang="en-US" sz="2000" i="1" dirty="0">
                    <a:solidFill>
                      <a:srgbClr val="FF0000"/>
                    </a:solidFill>
                  </a:rPr>
                  <a:t>estimate</a:t>
                </a:r>
                <a:endParaRPr lang="en-US" sz="2000" i="1" dirty="0">
                  <a:solidFill>
                    <a:srgbClr val="00B050"/>
                  </a:solidFill>
                </a:endParaRP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/>
                  <a:t>Alternatively, if the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𝑒𝑠𝑡𝑖𝑚𝑎𝑡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/>
                  <a:t> &lt; </a:t>
                </a:r>
                <a:r>
                  <a:rPr lang="en-US" sz="2000" b="1" dirty="0"/>
                  <a:t>x</a:t>
                </a:r>
                <a:r>
                  <a:rPr lang="en-US" sz="2000" dirty="0"/>
                  <a:t>, set </a:t>
                </a:r>
                <a:r>
                  <a:rPr lang="en-US" sz="2000" dirty="0" err="1">
                    <a:solidFill>
                      <a:srgbClr val="00B050"/>
                    </a:solidFill>
                  </a:rPr>
                  <a:t>lowEnd</a:t>
                </a:r>
                <a:r>
                  <a:rPr lang="en-US" sz="2000" dirty="0"/>
                  <a:t> to </a:t>
                </a:r>
                <a:r>
                  <a:rPr lang="en-US" sz="2000" i="1" dirty="0">
                    <a:solidFill>
                      <a:srgbClr val="FF0000"/>
                    </a:solidFill>
                  </a:rPr>
                  <a:t>estimate</a:t>
                </a:r>
                <a:endParaRPr lang="en-US" sz="2000" dirty="0">
                  <a:solidFill>
                    <a:srgbClr val="FF0000"/>
                  </a:solidFill>
                </a:endParaRP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Stop when the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𝑒𝑠𝑡𝑖𝑚𝑎𝑡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≤ </m:t>
                    </m:r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ɛ</m:t>
                    </m:r>
                  </m:oMath>
                </a14:m>
                <a:endParaRPr lang="en-US" sz="2400" b="1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3019" y="1825625"/>
                <a:ext cx="8030795" cy="4351338"/>
              </a:xfrm>
              <a:blipFill>
                <a:blip r:embed="rId2"/>
                <a:stretch>
                  <a:fillRect l="-1063" t="-1961" r="-6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145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628650" y="365126"/>
                <a:ext cx="7886700" cy="1103455"/>
              </a:xfrm>
            </p:spPr>
            <p:txBody>
              <a:bodyPr>
                <a:noAutofit/>
              </a:bodyPr>
              <a:lstStyle/>
              <a:p>
                <a:pPr algn="ctr"/>
                <a:r>
                  <a:rPr lang="en-US" sz="3200" b="1" dirty="0">
                    <a:solidFill>
                      <a:srgbClr val="0070C0"/>
                    </a:solidFill>
                    <a:latin typeface="+mn-lt"/>
                  </a:rPr>
                  <a:t>Why is 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𝒆</m:t>
                    </m:r>
                  </m:oMath>
                </a14:m>
                <a:r>
                  <a:rPr lang="en-US" sz="3200" b="1" dirty="0">
                    <a:solidFill>
                      <a:srgbClr val="0070C0"/>
                    </a:solidFill>
                    <a:latin typeface="+mn-lt"/>
                  </a:rPr>
                  <a:t> so special?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28650" y="365126"/>
                <a:ext cx="7886700" cy="1103455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36024" y="1557107"/>
                <a:ext cx="7886700" cy="1916138"/>
              </a:xfrm>
            </p:spPr>
            <p:txBody>
              <a:bodyPr>
                <a:noAutofit/>
              </a:bodyPr>
              <a:lstStyle/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2!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en-US" sz="2400" dirty="0"/>
              </a:p>
              <a:p>
                <a:pPr marL="0" indent="0" algn="ctr">
                  <a:spcBef>
                    <a:spcPts val="1800"/>
                  </a:spcBef>
                  <a:spcAft>
                    <a:spcPts val="1200"/>
                  </a:spcAft>
                  <a:buNone/>
                </a:pP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sSup>
                          <m:sSup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𝑐𝑥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2!</m:t>
                            </m:r>
                          </m:den>
                        </m:f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3!</m:t>
                            </m:r>
                          </m:den>
                        </m:f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+…</m:t>
                    </m:r>
                  </m:oMath>
                </a14:m>
                <a:endParaRPr lang="en-US" sz="2400" dirty="0"/>
              </a:p>
              <a:p>
                <a:pPr marL="0" indent="0" algn="ctr">
                  <a:spcBef>
                    <a:spcPts val="1800"/>
                  </a:spcBef>
                  <a:spcAft>
                    <a:spcPts val="1200"/>
                  </a:spcAft>
                  <a:buNone/>
                </a:pPr>
                <a:endParaRPr lang="en-US" sz="2400" dirty="0"/>
              </a:p>
              <a:p>
                <a:pPr marL="0" indent="0">
                  <a:spcBef>
                    <a:spcPts val="1800"/>
                  </a:spcBef>
                  <a:spcAft>
                    <a:spcPts val="1200"/>
                  </a:spcAft>
                  <a:buNone/>
                </a:pPr>
                <a:endParaRPr lang="en-US" sz="24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6024" y="1557107"/>
                <a:ext cx="7886700" cy="1916138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527571" y="3650478"/>
                <a:ext cx="8032488" cy="244085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spcBef>
                    <a:spcPts val="1800"/>
                  </a:spcBef>
                  <a:spcAft>
                    <a:spcPts val="1200"/>
                  </a:spcAft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𝑐𝑥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2!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3!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4!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</m:sSup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5!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p>
                          </m:sSup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6!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p>
                          </m:sSup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7!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en-US" sz="2400" dirty="0"/>
              </a:p>
              <a:p>
                <a:pPr marL="0" indent="0" algn="ctr">
                  <a:spcBef>
                    <a:spcPts val="18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  <a:p>
                <a:pPr marL="0" indent="0" algn="ctr">
                  <a:spcBef>
                    <a:spcPts val="1800"/>
                  </a:spcBef>
                  <a:spcAft>
                    <a:spcPts val="1200"/>
                  </a:spcAft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sup>
                    </m:sSup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b="1" dirty="0">
                    <a:solidFill>
                      <a:srgbClr val="0070C0"/>
                    </a:solidFill>
                  </a:rPr>
                  <a:t>is the only function which is the derivative of </a:t>
                </a:r>
                <a:r>
                  <a:rPr lang="en-US" sz="2400" b="1" i="1" u="sng" dirty="0">
                    <a:solidFill>
                      <a:srgbClr val="0070C0"/>
                    </a:solidFill>
                  </a:rPr>
                  <a:t>itself</a:t>
                </a:r>
                <a:r>
                  <a:rPr lang="en-US" sz="2400" b="1" i="1" dirty="0">
                    <a:solidFill>
                      <a:srgbClr val="0070C0"/>
                    </a:solidFill>
                  </a:rPr>
                  <a:t>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!</a:t>
                </a:r>
                <a:endParaRPr lang="en-US" sz="2400" b="1" dirty="0"/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571" y="3650478"/>
                <a:ext cx="8032488" cy="244085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>
            <a:cxnSpLocks/>
          </p:cNvCxnSpPr>
          <p:nvPr/>
        </p:nvCxnSpPr>
        <p:spPr>
          <a:xfrm flipH="1">
            <a:off x="2801723" y="3207522"/>
            <a:ext cx="943659" cy="72145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cxnSpLocks/>
          </p:cNvCxnSpPr>
          <p:nvPr/>
        </p:nvCxnSpPr>
        <p:spPr>
          <a:xfrm flipH="1">
            <a:off x="3430830" y="3169557"/>
            <a:ext cx="1536593" cy="75941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cxnSpLocks/>
          </p:cNvCxnSpPr>
          <p:nvPr/>
        </p:nvCxnSpPr>
        <p:spPr>
          <a:xfrm flipH="1">
            <a:off x="4304994" y="3126658"/>
            <a:ext cx="2037284" cy="75501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3440356" y="4430738"/>
            <a:ext cx="2153441" cy="812774"/>
          </a:xfrm>
          <a:prstGeom prst="rect">
            <a:avLst/>
          </a:prstGeom>
          <a:noFill/>
          <a:ln w="381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9BB4D6C-58AA-48D7-B278-ED0BA4F5944B}"/>
              </a:ext>
            </a:extLst>
          </p:cNvPr>
          <p:cNvCxnSpPr>
            <a:cxnSpLocks/>
          </p:cNvCxnSpPr>
          <p:nvPr/>
        </p:nvCxnSpPr>
        <p:spPr>
          <a:xfrm flipH="1">
            <a:off x="2285136" y="3226108"/>
            <a:ext cx="516587" cy="68221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A4FA70D-C331-4E95-B1EF-FDE9655F62F9}"/>
                  </a:ext>
                </a:extLst>
              </p:cNvPr>
              <p:cNvSpPr txBox="1"/>
              <p:nvPr/>
            </p:nvSpPr>
            <p:spPr>
              <a:xfrm>
                <a:off x="7029907" y="1038758"/>
                <a:ext cx="16824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a constant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A4FA70D-C331-4E95-B1EF-FDE9655F62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9907" y="1038758"/>
                <a:ext cx="1682496" cy="369332"/>
              </a:xfrm>
              <a:prstGeom prst="rect">
                <a:avLst/>
              </a:prstGeom>
              <a:blipFill>
                <a:blip r:embed="rId6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7356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628650" y="365126"/>
                <a:ext cx="7886700" cy="1103455"/>
              </a:xfrm>
            </p:spPr>
            <p:txBody>
              <a:bodyPr>
                <a:noAutofit/>
              </a:bodyPr>
              <a:lstStyle/>
              <a:p>
                <a:pPr algn="ctr"/>
                <a:r>
                  <a:rPr lang="en-US" sz="3200" b="1" dirty="0">
                    <a:solidFill>
                      <a:srgbClr val="0070C0"/>
                    </a:solidFill>
                    <a:latin typeface="+mn-lt"/>
                  </a:rPr>
                  <a:t>Why is 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𝒆</m:t>
                    </m:r>
                  </m:oMath>
                </a14:m>
                <a:r>
                  <a:rPr lang="en-US" sz="3200" b="1" dirty="0">
                    <a:solidFill>
                      <a:srgbClr val="0070C0"/>
                    </a:solidFill>
                    <a:latin typeface="+mn-lt"/>
                  </a:rPr>
                  <a:t> so special?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28650" y="365126"/>
                <a:ext cx="7886700" cy="1103455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555756" y="1109645"/>
                <a:ext cx="8032488" cy="244085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spcBef>
                    <a:spcPts val="1800"/>
                  </a:spcBef>
                  <a:spcAft>
                    <a:spcPts val="1200"/>
                  </a:spcAft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/>
              </a:p>
              <a:p>
                <a:pPr marL="0" indent="0" algn="ctr">
                  <a:spcBef>
                    <a:spcPts val="18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  <a:p>
                <a:pPr marL="0" indent="0" algn="ctr">
                  <a:spcBef>
                    <a:spcPts val="1800"/>
                  </a:spcBef>
                  <a:spcAft>
                    <a:spcPts val="1200"/>
                  </a:spcAft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sup>
                    </m:sSup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b="1" dirty="0">
                    <a:solidFill>
                      <a:srgbClr val="0070C0"/>
                    </a:solidFill>
                  </a:rPr>
                  <a:t>is the only function which is the derivative of </a:t>
                </a:r>
                <a:r>
                  <a:rPr lang="en-US" sz="2400" b="1" i="1" u="sng" dirty="0">
                    <a:solidFill>
                      <a:srgbClr val="0070C0"/>
                    </a:solidFill>
                  </a:rPr>
                  <a:t>itself</a:t>
                </a:r>
                <a:r>
                  <a:rPr lang="en-US" sz="2400" b="1" i="1" dirty="0">
                    <a:solidFill>
                      <a:srgbClr val="0070C0"/>
                    </a:solidFill>
                  </a:rPr>
                  <a:t>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!</a:t>
                </a:r>
                <a:endParaRPr lang="en-US" sz="2400" b="1" dirty="0"/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756" y="1109645"/>
                <a:ext cx="8032488" cy="244085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3495279" y="1539468"/>
            <a:ext cx="2153441" cy="812774"/>
          </a:xfrm>
          <a:prstGeom prst="rect">
            <a:avLst/>
          </a:prstGeom>
          <a:noFill/>
          <a:ln w="381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A4FA70D-C331-4E95-B1EF-FDE9655F62F9}"/>
                  </a:ext>
                </a:extLst>
              </p:cNvPr>
              <p:cNvSpPr txBox="1"/>
              <p:nvPr/>
            </p:nvSpPr>
            <p:spPr>
              <a:xfrm>
                <a:off x="7029907" y="1038758"/>
                <a:ext cx="16824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a constant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A4FA70D-C331-4E95-B1EF-FDE9655F62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9907" y="1038758"/>
                <a:ext cx="1682496" cy="369332"/>
              </a:xfrm>
              <a:prstGeom prst="rect">
                <a:avLst/>
              </a:prstGeom>
              <a:blipFill>
                <a:blip r:embed="rId5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B1D05BB4-E3DD-D9A1-70AF-28D91DDBBA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5810" y="3223018"/>
            <a:ext cx="7152381" cy="313333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0770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Euler’s Identity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557107"/>
                <a:ext cx="7886700" cy="4030032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Calculate an approximation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n>
                              <a:solidFill>
                                <a:srgbClr val="0070C0"/>
                              </a:solidFill>
                            </a:ln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n>
                              <a:solidFill>
                                <a:srgbClr val="0070C0"/>
                              </a:solidFill>
                            </a:ln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n>
                              <a:solidFill>
                                <a:srgbClr val="0070C0"/>
                              </a:solidFill>
                            </a:ln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</m:sSup>
                  </m:oMath>
                </a14:m>
                <a:r>
                  <a:rPr lang="en-US" sz="2000" dirty="0">
                    <a:ln>
                      <a:solidFill>
                        <a:srgbClr val="0070C0"/>
                      </a:solidFill>
                    </a:ln>
                    <a:solidFill>
                      <a:srgbClr val="0070C0"/>
                    </a:solidFill>
                  </a:rPr>
                  <a:t> </a:t>
                </a:r>
                <a:r>
                  <a:rPr lang="en-US" sz="2400" dirty="0"/>
                  <a:t>where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z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ℂ</m:t>
                    </m:r>
                  </m:oMath>
                </a14:m>
                <a:r>
                  <a:rPr lang="en-US" sz="2400" dirty="0"/>
                  <a:t>, using its Taylor Series expansion to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20 terms</a:t>
                </a: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n>
                                <a:solidFill>
                                  <a:srgbClr val="0070C0"/>
                                </a:solidFill>
                              </a:ln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n>
                                <a:solidFill>
                                  <a:srgbClr val="0070C0"/>
                                </a:solidFill>
                              </a:ln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ln>
                                <a:solidFill>
                                  <a:srgbClr val="0070C0"/>
                                </a:solidFill>
                              </a:ln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2!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Use the above </a:t>
                </a:r>
                <a:r>
                  <a:rPr lang="en-US" sz="2400" b="1" i="1" dirty="0">
                    <a:solidFill>
                      <a:srgbClr val="7030A0"/>
                    </a:solidFill>
                  </a:rPr>
                  <a:t>power series </a:t>
                </a:r>
                <a:r>
                  <a:rPr lang="en-US" sz="2400" dirty="0"/>
                  <a:t>to display the value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n>
                              <a:solidFill>
                                <a:srgbClr val="0070C0"/>
                              </a:solidFill>
                            </a:ln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n>
                              <a:solidFill>
                                <a:srgbClr val="0070C0"/>
                              </a:solidFill>
                            </a:ln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n>
                              <a:solidFill>
                                <a:srgbClr val="0070C0"/>
                              </a:solidFill>
                            </a:ln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sz="2400" b="0" i="1" smtClean="0">
                            <a:ln>
                              <a:solidFill>
                                <a:srgbClr val="0070C0"/>
                              </a:solidFill>
                            </a:ln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endParaRPr lang="en-US" sz="2400" dirty="0">
                  <a:ea typeface="Cambria Math" panose="02040503050406030204" pitchFamily="18" charset="0"/>
                </a:endParaRP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=0+</m:t>
                      </m:r>
                      <m:r>
                        <a:rPr lang="en-US" sz="2400" b="0" i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sz="2400" b="0" i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1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>
                    <a:ea typeface="Cambria Math" panose="02040503050406030204" pitchFamily="18" charset="0"/>
                  </a:rPr>
                  <a:t>Notice the </a:t>
                </a:r>
                <a:r>
                  <a:rPr lang="en-US" sz="2400" i="1" dirty="0">
                    <a:ea typeface="Cambria Math" panose="02040503050406030204" pitchFamily="18" charset="0"/>
                  </a:rPr>
                  <a:t>denominators</a:t>
                </a:r>
                <a:r>
                  <a:rPr lang="en-US" sz="2400" dirty="0">
                    <a:ea typeface="Cambria Math" panose="02040503050406030204" pitchFamily="18" charset="0"/>
                  </a:rPr>
                  <a:t> grow at a </a:t>
                </a:r>
                <a:r>
                  <a:rPr lang="en-US" sz="2400" b="1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factorial</a:t>
                </a:r>
                <a:r>
                  <a:rPr lang="en-US" sz="2400" dirty="0">
                    <a:ea typeface="Cambria Math" panose="02040503050406030204" pitchFamily="18" charset="0"/>
                  </a:rPr>
                  <a:t> rate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>
                    <a:ea typeface="Cambria Math" panose="02040503050406030204" pitchFamily="18" charset="0"/>
                  </a:rPr>
                  <a:t>Fortunately, in Python the size of an integer is not restricted to a fixed number of number of bits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>
                    <a:ea typeface="Cambria Math" panose="02040503050406030204" pitchFamily="18" charset="0"/>
                  </a:rPr>
                  <a:t>In Python an </a:t>
                </a:r>
                <a:r>
                  <a:rPr lang="en-US" sz="2400" b="1" dirty="0">
                    <a:solidFill>
                      <a:srgbClr val="0070C0"/>
                    </a:solidFill>
                    <a:ea typeface="Cambria Math" panose="02040503050406030204" pitchFamily="18" charset="0"/>
                  </a:rPr>
                  <a:t>int</a:t>
                </a:r>
                <a:r>
                  <a:rPr lang="en-US" sz="2400" dirty="0">
                    <a:ea typeface="Cambria Math" panose="02040503050406030204" pitchFamily="18" charset="0"/>
                  </a:rPr>
                  <a:t> can expand in size to the limit of the available memory!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557107"/>
                <a:ext cx="7886700" cy="4030032"/>
              </a:xfrm>
              <a:blipFill>
                <a:blip r:embed="rId3"/>
                <a:stretch>
                  <a:fillRect l="-1005" t="-2115" r="-927" b="-18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797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+mn-lt"/>
              </a:rPr>
              <a:t>Edit</a:t>
            </a:r>
            <a:r>
              <a:rPr lang="en-US" sz="3200" dirty="0">
                <a:latin typeface="+mn-lt"/>
              </a:rPr>
              <a:t> euler_identity.py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088583-8ABB-ADBD-F9E3-091F2007A7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0104" y="1563768"/>
            <a:ext cx="4971587" cy="4095017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D211D72-D346-B0BD-E072-D1CB0A57BF3E}"/>
                  </a:ext>
                </a:extLst>
              </p:cNvPr>
              <p:cNvSpPr txBox="1"/>
              <p:nvPr/>
            </p:nvSpPr>
            <p:spPr>
              <a:xfrm>
                <a:off x="352650" y="3955900"/>
                <a:ext cx="2143211" cy="1099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D211D72-D346-B0BD-E072-D1CB0A57BF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650" y="3955900"/>
                <a:ext cx="2143211" cy="109966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9E5481E-0E87-0BA0-14B3-ED778AC0F0F3}"/>
                  </a:ext>
                </a:extLst>
              </p:cNvPr>
              <p:cNvSpPr txBox="1"/>
              <p:nvPr/>
            </p:nvSpPr>
            <p:spPr>
              <a:xfrm>
                <a:off x="975703" y="5418797"/>
                <a:ext cx="89710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0!=1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9E5481E-0E87-0BA0-14B3-ED778AC0F0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703" y="5418797"/>
                <a:ext cx="897105" cy="369332"/>
              </a:xfrm>
              <a:prstGeom prst="rect">
                <a:avLst/>
              </a:prstGeom>
              <a:blipFill>
                <a:blip r:embed="rId5"/>
                <a:stretch>
                  <a:fillRect l="-7483" r="-8163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B1EBC05-B2C8-1E30-D77B-161B10D48204}"/>
                  </a:ext>
                </a:extLst>
              </p:cNvPr>
              <p:cNvSpPr txBox="1"/>
              <p:nvPr/>
            </p:nvSpPr>
            <p:spPr>
              <a:xfrm>
                <a:off x="699409" y="3223330"/>
                <a:ext cx="144969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B1EBC05-B2C8-1E30-D77B-161B10D482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409" y="3223330"/>
                <a:ext cx="1449692" cy="369332"/>
              </a:xfrm>
              <a:prstGeom prst="rect">
                <a:avLst/>
              </a:prstGeom>
              <a:blipFill>
                <a:blip r:embed="rId6"/>
                <a:stretch>
                  <a:fillRect l="-2521" r="-3782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1C43F91-642D-291B-81E4-6C7CECCA3718}"/>
                  </a:ext>
                </a:extLst>
              </p:cNvPr>
              <p:cNvSpPr txBox="1"/>
              <p:nvPr/>
            </p:nvSpPr>
            <p:spPr>
              <a:xfrm>
                <a:off x="633911" y="2490760"/>
                <a:ext cx="15806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=0→19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1C43F91-642D-291B-81E4-6C7CECCA37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911" y="2490760"/>
                <a:ext cx="1580689" cy="369332"/>
              </a:xfrm>
              <a:prstGeom prst="rect">
                <a:avLst/>
              </a:prstGeom>
              <a:blipFill>
                <a:blip r:embed="rId7"/>
                <a:stretch>
                  <a:fillRect l="-2317" r="-424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>
            <a:extLst>
              <a:ext uri="{FF2B5EF4-FFF2-40B4-BE49-F238E27FC236}">
                <a16:creationId xmlns:a16="http://schemas.microsoft.com/office/drawing/2014/main" id="{C18209FA-C2BB-784C-D8B5-4D8F1E6DEF5B}"/>
              </a:ext>
            </a:extLst>
          </p:cNvPr>
          <p:cNvSpPr/>
          <p:nvPr/>
        </p:nvSpPr>
        <p:spPr>
          <a:xfrm>
            <a:off x="1943648" y="2513245"/>
            <a:ext cx="257717" cy="2828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F720973-689D-7438-2B79-FFCB97EDEBE1}"/>
              </a:ext>
            </a:extLst>
          </p:cNvPr>
          <p:cNvSpPr/>
          <p:nvPr/>
        </p:nvSpPr>
        <p:spPr>
          <a:xfrm>
            <a:off x="1445322" y="4559599"/>
            <a:ext cx="257717" cy="2828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9708B2D-A940-F2EB-A540-A98730004B7C}"/>
              </a:ext>
            </a:extLst>
          </p:cNvPr>
          <p:cNvSpPr/>
          <p:nvPr/>
        </p:nvSpPr>
        <p:spPr>
          <a:xfrm>
            <a:off x="1943127" y="4064902"/>
            <a:ext cx="257717" cy="2828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F9F64E8-FC01-8971-15A5-71DAF18FDD6F}"/>
              </a:ext>
            </a:extLst>
          </p:cNvPr>
          <p:cNvSpPr/>
          <p:nvPr/>
        </p:nvSpPr>
        <p:spPr>
          <a:xfrm>
            <a:off x="1947282" y="4577694"/>
            <a:ext cx="257717" cy="2828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3A0C9C1-875E-290F-0473-F3300A3C1D7E}"/>
              </a:ext>
            </a:extLst>
          </p:cNvPr>
          <p:cNvSpPr/>
          <p:nvPr/>
        </p:nvSpPr>
        <p:spPr>
          <a:xfrm>
            <a:off x="3375028" y="3269147"/>
            <a:ext cx="257717" cy="2828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77599EB-F1A2-AA2B-AE1F-E7F6C34BFC8C}"/>
              </a:ext>
            </a:extLst>
          </p:cNvPr>
          <p:cNvSpPr/>
          <p:nvPr/>
        </p:nvSpPr>
        <p:spPr>
          <a:xfrm>
            <a:off x="3375028" y="3788575"/>
            <a:ext cx="257717" cy="2828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ECDF08F-2B8C-B429-C7F2-1116631638BF}"/>
              </a:ext>
            </a:extLst>
          </p:cNvPr>
          <p:cNvSpPr/>
          <p:nvPr/>
        </p:nvSpPr>
        <p:spPr>
          <a:xfrm>
            <a:off x="3375028" y="4062656"/>
            <a:ext cx="257717" cy="2828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560275F-01F9-5CC8-FF1C-E7AB96BC2342}"/>
              </a:ext>
            </a:extLst>
          </p:cNvPr>
          <p:cNvSpPr/>
          <p:nvPr/>
        </p:nvSpPr>
        <p:spPr>
          <a:xfrm>
            <a:off x="3375028" y="4314252"/>
            <a:ext cx="257717" cy="2828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E850C374-A8E2-D08A-B30D-6C73D2DDCF36}"/>
              </a:ext>
            </a:extLst>
          </p:cNvPr>
          <p:cNvCxnSpPr>
            <a:stCxn id="32" idx="1"/>
            <a:endCxn id="27" idx="3"/>
          </p:cNvCxnSpPr>
          <p:nvPr/>
        </p:nvCxnSpPr>
        <p:spPr>
          <a:xfrm rot="10800000">
            <a:off x="2214600" y="2675426"/>
            <a:ext cx="1160428" cy="735132"/>
          </a:xfrm>
          <a:prstGeom prst="bentConnector3">
            <a:avLst/>
          </a:prstGeom>
          <a:ln w="190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EB389A20-FB7C-7D18-552E-3F3BA26AB38A}"/>
              </a:ext>
            </a:extLst>
          </p:cNvPr>
          <p:cNvCxnSpPr>
            <a:cxnSpLocks/>
            <a:stCxn id="33" idx="1"/>
            <a:endCxn id="30" idx="3"/>
          </p:cNvCxnSpPr>
          <p:nvPr/>
        </p:nvCxnSpPr>
        <p:spPr>
          <a:xfrm rot="10800000" flipV="1">
            <a:off x="2200844" y="3929985"/>
            <a:ext cx="1174184" cy="276327"/>
          </a:xfrm>
          <a:prstGeom prst="bentConnector3">
            <a:avLst>
              <a:gd name="adj1" fmla="val 81637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64391B1F-F02C-E07F-0442-1CEF4A294288}"/>
              </a:ext>
            </a:extLst>
          </p:cNvPr>
          <p:cNvCxnSpPr>
            <a:cxnSpLocks/>
            <a:stCxn id="34" idx="1"/>
            <a:endCxn id="31" idx="3"/>
          </p:cNvCxnSpPr>
          <p:nvPr/>
        </p:nvCxnSpPr>
        <p:spPr>
          <a:xfrm rot="10800000" flipV="1">
            <a:off x="2205000" y="4204067"/>
            <a:ext cx="1170029" cy="515038"/>
          </a:xfrm>
          <a:prstGeom prst="bentConnector3">
            <a:avLst>
              <a:gd name="adj1" fmla="val 64734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CC6B3BD8-8886-BEF6-7546-EC17C52AE667}"/>
              </a:ext>
            </a:extLst>
          </p:cNvPr>
          <p:cNvCxnSpPr>
            <a:cxnSpLocks/>
            <a:stCxn id="35" idx="1"/>
            <a:endCxn id="29" idx="2"/>
          </p:cNvCxnSpPr>
          <p:nvPr/>
        </p:nvCxnSpPr>
        <p:spPr>
          <a:xfrm rot="10800000" flipV="1">
            <a:off x="1574182" y="4455663"/>
            <a:ext cx="1800847" cy="386758"/>
          </a:xfrm>
          <a:prstGeom prst="bentConnector4">
            <a:avLst>
              <a:gd name="adj1" fmla="val 30606"/>
              <a:gd name="adj2" fmla="val 159107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180A5521-D117-58C9-2AFD-B6F01D9DA0C6}"/>
              </a:ext>
            </a:extLst>
          </p:cNvPr>
          <p:cNvSpPr/>
          <p:nvPr/>
        </p:nvSpPr>
        <p:spPr>
          <a:xfrm>
            <a:off x="2740104" y="3244514"/>
            <a:ext cx="4971587" cy="2121965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C7EEC0A-777D-03FE-5DFA-4918FF3C82D7}"/>
              </a:ext>
            </a:extLst>
          </p:cNvPr>
          <p:cNvGrpSpPr/>
          <p:nvPr/>
        </p:nvGrpSpPr>
        <p:grpSpPr>
          <a:xfrm>
            <a:off x="7430332" y="3740335"/>
            <a:ext cx="1076632" cy="369332"/>
            <a:chOff x="4704120" y="2356972"/>
            <a:chExt cx="1076632" cy="369332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9E51E72E-8FE3-3689-E467-34708FBAC6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5B1C81C-E2EE-1BBA-64DF-8A33F7A08B23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DB0FEC5-C871-E034-E0EE-0B3114DA65DF}"/>
              </a:ext>
            </a:extLst>
          </p:cNvPr>
          <p:cNvGrpSpPr/>
          <p:nvPr/>
        </p:nvGrpSpPr>
        <p:grpSpPr>
          <a:xfrm>
            <a:off x="5461286" y="3214354"/>
            <a:ext cx="1076632" cy="369332"/>
            <a:chOff x="4968362" y="2079211"/>
            <a:chExt cx="1076632" cy="369332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7D616F4-7423-C22F-33F1-F36E513556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B55B5EB-676F-D693-70C1-7714C2B13E0C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40463B80-D934-C309-8FB2-4A0128732416}"/>
              </a:ext>
            </a:extLst>
          </p:cNvPr>
          <p:cNvGrpSpPr/>
          <p:nvPr/>
        </p:nvGrpSpPr>
        <p:grpSpPr>
          <a:xfrm>
            <a:off x="6971174" y="4007276"/>
            <a:ext cx="1068643" cy="369332"/>
            <a:chOff x="3647644" y="4910075"/>
            <a:chExt cx="1068643" cy="369332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23DA0827-774A-E2EB-E94A-BBCD820231B5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6A864446-4507-2498-E60F-FB2B2A9592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8357F894-A907-6835-A5FB-3FE9D0C260B8}"/>
              </a:ext>
            </a:extLst>
          </p:cNvPr>
          <p:cNvGrpSpPr/>
          <p:nvPr/>
        </p:nvGrpSpPr>
        <p:grpSpPr>
          <a:xfrm>
            <a:off x="5547714" y="4275721"/>
            <a:ext cx="1064340" cy="369332"/>
            <a:chOff x="3647644" y="5421073"/>
            <a:chExt cx="1064340" cy="369332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4737E79A-D3B5-1414-4215-9B2D891448AE}"/>
                </a:ext>
              </a:extLst>
            </p:cNvPr>
            <p:cNvSpPr txBox="1"/>
            <p:nvPr/>
          </p:nvSpPr>
          <p:spPr>
            <a:xfrm>
              <a:off x="432852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0C8FB849-16F6-09BE-2E2C-08297E85BF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9443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7BE52007-6D41-1885-E23A-60CEA8444A8F}"/>
              </a:ext>
            </a:extLst>
          </p:cNvPr>
          <p:cNvGrpSpPr/>
          <p:nvPr/>
        </p:nvGrpSpPr>
        <p:grpSpPr>
          <a:xfrm>
            <a:off x="5807615" y="4792371"/>
            <a:ext cx="1068643" cy="369332"/>
            <a:chOff x="3647644" y="5359159"/>
            <a:chExt cx="1068643" cy="369332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481047FD-DA22-9EC8-6970-BF7206DBE991}"/>
                </a:ext>
              </a:extLst>
            </p:cNvPr>
            <p:cNvSpPr txBox="1"/>
            <p:nvPr/>
          </p:nvSpPr>
          <p:spPr>
            <a:xfrm>
              <a:off x="4332829" y="5359159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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7E8C12E4-ABD5-BAC0-DB34-CBC1D3E561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4105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98495689-B4CD-870F-7957-137CA4DF1B3D}"/>
              </a:ext>
            </a:extLst>
          </p:cNvPr>
          <p:cNvGrpSpPr/>
          <p:nvPr/>
        </p:nvGrpSpPr>
        <p:grpSpPr>
          <a:xfrm>
            <a:off x="4483567" y="5041970"/>
            <a:ext cx="1076632" cy="369332"/>
            <a:chOff x="2157212" y="5356391"/>
            <a:chExt cx="1076632" cy="369332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4D4B8E92-E9F7-F719-2A6B-AA0E72CD9C2C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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29EFB153-84C9-B73C-DC32-6CDFF3E29E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D2C676C0-3E2F-F6FB-1477-658D62B76B85}"/>
              </a:ext>
            </a:extLst>
          </p:cNvPr>
          <p:cNvSpPr/>
          <p:nvPr/>
        </p:nvSpPr>
        <p:spPr>
          <a:xfrm>
            <a:off x="1251679" y="3214354"/>
            <a:ext cx="897422" cy="369332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5502E8-96D2-B877-760C-4C423ADF9940}"/>
              </a:ext>
            </a:extLst>
          </p:cNvPr>
          <p:cNvSpPr/>
          <p:nvPr/>
        </p:nvSpPr>
        <p:spPr>
          <a:xfrm>
            <a:off x="1842682" y="4128395"/>
            <a:ext cx="176618" cy="245243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DD455EF1-C8D3-C5EB-280B-7BECC22459AF}"/>
              </a:ext>
            </a:extLst>
          </p:cNvPr>
          <p:cNvCxnSpPr>
            <a:stCxn id="6" idx="2"/>
            <a:endCxn id="7" idx="0"/>
          </p:cNvCxnSpPr>
          <p:nvPr/>
        </p:nvCxnSpPr>
        <p:spPr>
          <a:xfrm rot="16200000" flipH="1">
            <a:off x="1543336" y="3740739"/>
            <a:ext cx="544709" cy="230601"/>
          </a:xfrm>
          <a:prstGeom prst="bentConnector3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7D58770E-6DE4-0086-4DC8-DFFC50BCF1F0}"/>
              </a:ext>
            </a:extLst>
          </p:cNvPr>
          <p:cNvSpPr/>
          <p:nvPr/>
        </p:nvSpPr>
        <p:spPr>
          <a:xfrm>
            <a:off x="4922889" y="3808405"/>
            <a:ext cx="2020267" cy="230194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AC439FC2-8F49-707B-25D1-0DA95A5DDDE2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 rot="16200000" flipH="1">
            <a:off x="3704347" y="1579728"/>
            <a:ext cx="224719" cy="4232633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1435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/>
      <p:bldP spid="3" grpId="0" animBg="1"/>
      <p:bldP spid="6" grpId="0" animBg="1"/>
      <p:bldP spid="7" grpId="0" animBg="1"/>
      <p:bldP spid="10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euler_identity.py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44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5EAECF-8FA1-5D28-FD1E-CB92F66490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3960" y="1925645"/>
            <a:ext cx="1856079" cy="1049903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118A37A-1D11-6C8F-CEDC-E6AE05F0AE53}"/>
                  </a:ext>
                </a:extLst>
              </p:cNvPr>
              <p:cNvSpPr txBox="1"/>
              <p:nvPr/>
            </p:nvSpPr>
            <p:spPr>
              <a:xfrm>
                <a:off x="3479324" y="3429000"/>
                <a:ext cx="2145203" cy="6354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118A37A-1D11-6C8F-CEDC-E6AE05F0AE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9324" y="3429000"/>
                <a:ext cx="2145203" cy="6354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6612C74-4E88-1E75-FCD9-99A2FB1BE84F}"/>
                  </a:ext>
                </a:extLst>
              </p:cNvPr>
              <p:cNvSpPr txBox="1"/>
              <p:nvPr/>
            </p:nvSpPr>
            <p:spPr>
              <a:xfrm>
                <a:off x="3223453" y="4462312"/>
                <a:ext cx="2656945" cy="6354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+1=0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6612C74-4E88-1E75-FCD9-99A2FB1BE8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3453" y="4462312"/>
                <a:ext cx="2656945" cy="63549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Picture 21">
            <a:extLst>
              <a:ext uri="{FF2B5EF4-FFF2-40B4-BE49-F238E27FC236}">
                <a16:creationId xmlns:a16="http://schemas.microsoft.com/office/drawing/2014/main" id="{2FD09656-D251-EDEC-4F6B-3BF87B036C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57950" y="4875793"/>
            <a:ext cx="1471990" cy="145848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450C8E1-A14A-64AD-DEF4-F156BADE1430}"/>
                  </a:ext>
                </a:extLst>
              </p:cNvPr>
              <p:cNvSpPr txBox="1"/>
              <p:nvPr/>
            </p:nvSpPr>
            <p:spPr>
              <a:xfrm>
                <a:off x="511272" y="2088506"/>
                <a:ext cx="2968052" cy="1099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450C8E1-A14A-64AD-DEF4-F156BADE14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272" y="2088506"/>
                <a:ext cx="2968052" cy="109966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9526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24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ABBBB1D-1743-4E2C-B6C7-4E95520340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9295" y="2765184"/>
            <a:ext cx="5665410" cy="385349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0AD656-6FF9-465D-B7B0-1CD0DD39CD23}" type="slidenum">
              <a:rPr lang="en-US">
                <a:solidFill>
                  <a:prstClr val="black"/>
                </a:solidFill>
                <a:latin typeface="Calibri" panose="020F0502020204030204"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lang="en-US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E02BF1-C343-476C-8F3C-005394FBDE24}"/>
              </a:ext>
            </a:extLst>
          </p:cNvPr>
          <p:cNvSpPr/>
          <p:nvPr/>
        </p:nvSpPr>
        <p:spPr>
          <a:xfrm>
            <a:off x="2718972" y="2858974"/>
            <a:ext cx="2052131" cy="297181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352395C-11C8-4E64-9910-07B86705C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Euler’s Identity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8078A38-8AFB-CBB1-F27B-FBF316536B18}"/>
                  </a:ext>
                </a:extLst>
              </p:cNvPr>
              <p:cNvSpPr txBox="1"/>
              <p:nvPr/>
            </p:nvSpPr>
            <p:spPr>
              <a:xfrm>
                <a:off x="2577319" y="1423622"/>
                <a:ext cx="3989362" cy="9532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6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6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60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6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+1=</m:t>
                      </m:r>
                      <m:r>
                        <a:rPr lang="en-US" sz="6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60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8078A38-8AFB-CBB1-F27B-FBF316536B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7319" y="1423622"/>
                <a:ext cx="3989362" cy="95327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0247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59417" y="2227687"/>
                <a:ext cx="1659109" cy="4597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𝑏𝑐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417" y="2227687"/>
                <a:ext cx="1659109" cy="4597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59417" y="2926084"/>
                <a:ext cx="261828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×4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417" y="2926084"/>
                <a:ext cx="2618281" cy="369332"/>
              </a:xfrm>
              <a:prstGeom prst="rect">
                <a:avLst/>
              </a:prstGeom>
              <a:blipFill>
                <a:blip r:embed="rId4"/>
                <a:stretch>
                  <a:fillRect r="-699"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448570" y="721194"/>
                <a:ext cx="1285095" cy="3812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−1=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8570" y="721194"/>
                <a:ext cx="1285095" cy="381258"/>
              </a:xfrm>
              <a:prstGeom prst="rect">
                <a:avLst/>
              </a:prstGeom>
              <a:blipFill>
                <a:blip r:embed="rId5"/>
                <a:stretch>
                  <a:fillRect l="-948" r="-1422" b="-63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147333" y="1269518"/>
                <a:ext cx="2179186" cy="620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7333" y="1269518"/>
                <a:ext cx="2179186" cy="620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493325" y="2057138"/>
                <a:ext cx="1487202" cy="5684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ra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3325" y="2057138"/>
                <a:ext cx="1487202" cy="56848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740188" y="2792693"/>
                <a:ext cx="993477" cy="5488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0188" y="2792693"/>
                <a:ext cx="993477" cy="54880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499930" y="3508564"/>
                <a:ext cx="1473993" cy="6347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f>
                                    <m:f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num>
                                    <m:den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9930" y="3508564"/>
                <a:ext cx="1473993" cy="63478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623136" y="4310419"/>
                <a:ext cx="1227580" cy="6072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3136" y="4310419"/>
                <a:ext cx="1227580" cy="60721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646636" y="5084703"/>
                <a:ext cx="1180580" cy="5034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6636" y="5084703"/>
                <a:ext cx="1180580" cy="50340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052659" y="5755177"/>
                <a:ext cx="2519216" cy="3812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p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p>
                    </m:sSup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𝟐𝟎𝟕𝟖𝟕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2659" y="5755177"/>
                <a:ext cx="2519216" cy="381258"/>
              </a:xfrm>
              <a:prstGeom prst="rect">
                <a:avLst/>
              </a:prstGeom>
              <a:blipFill>
                <a:blip r:embed="rId12"/>
                <a:stretch>
                  <a:fillRect l="-4358" t="-1587" b="-63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044468" y="3841520"/>
                <a:ext cx="1285095" cy="3812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468" y="3841520"/>
                <a:ext cx="1285095" cy="381258"/>
              </a:xfrm>
              <a:prstGeom prst="rect">
                <a:avLst/>
              </a:prstGeom>
              <a:blipFill>
                <a:blip r:embed="rId13"/>
                <a:stretch>
                  <a:fillRect l="-2370" t="-1587" r="-5687" b="-63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950845" y="911823"/>
                <a:ext cx="1472339" cy="60080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 ?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845" y="911823"/>
                <a:ext cx="1472339" cy="60080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/>
          <p:cNvCxnSpPr>
            <a:cxnSpLocks/>
          </p:cNvCxnSpPr>
          <p:nvPr/>
        </p:nvCxnSpPr>
        <p:spPr>
          <a:xfrm flipH="1">
            <a:off x="7486650" y="5405284"/>
            <a:ext cx="536473" cy="422256"/>
          </a:xfrm>
          <a:prstGeom prst="straightConnector1">
            <a:avLst/>
          </a:prstGeom>
          <a:ln w="5715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0830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5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7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B6439-41E6-140A-FAE2-84DA1CCE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+mn-lt"/>
              </a:rPr>
              <a:t>Session </a:t>
            </a:r>
            <a:r>
              <a:rPr lang="en-US" sz="3200" b="1" dirty="0">
                <a:latin typeface="+mn-lt"/>
              </a:rPr>
              <a:t>05</a:t>
            </a:r>
            <a:r>
              <a:rPr lang="en-US" sz="3200" dirty="0">
                <a:latin typeface="+mn-lt"/>
              </a:rPr>
              <a:t> – Know You Know…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2E0DF-EA1E-2B29-FBAA-C77F1DA8F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777542"/>
          </a:xfrm>
        </p:spPr>
        <p:txBody>
          <a:bodyPr>
            <a:normAutofit/>
          </a:bodyPr>
          <a:lstStyle/>
          <a:p>
            <a:r>
              <a:rPr lang="en-US" sz="2400" b="1" dirty="0"/>
              <a:t>Newton's Method </a:t>
            </a:r>
            <a:r>
              <a:rPr lang="en-US" sz="2400" dirty="0"/>
              <a:t>is based on </a:t>
            </a:r>
            <a:r>
              <a:rPr lang="en-US" sz="2400" b="1" dirty="0">
                <a:solidFill>
                  <a:srgbClr val="0070C0"/>
                </a:solidFill>
              </a:rPr>
              <a:t>iteration</a:t>
            </a:r>
            <a:r>
              <a:rPr lang="en-US" sz="2400" dirty="0"/>
              <a:t>: we continue to slide the low and high estimate of the square root closer to the "middle" (the correct answer) after each iteration</a:t>
            </a:r>
          </a:p>
          <a:p>
            <a:r>
              <a:rPr lang="en-US" sz="2400" b="1" dirty="0"/>
              <a:t>Heron's Method </a:t>
            </a:r>
            <a:r>
              <a:rPr lang="en-US" sz="2400" dirty="0"/>
              <a:t>requires fewer lines of code and </a:t>
            </a:r>
            <a:r>
              <a:rPr lang="en-US" sz="2400" b="1" dirty="0">
                <a:solidFill>
                  <a:srgbClr val="00B050"/>
                </a:solidFill>
              </a:rPr>
              <a:t>converges</a:t>
            </a:r>
            <a:r>
              <a:rPr lang="en-US" sz="2400" dirty="0"/>
              <a:t> faster (fewer iterations) than Newton's Method – but Newton's Method can be easily modified to find cube roots, fourth roots, etc.</a:t>
            </a:r>
          </a:p>
          <a:p>
            <a:r>
              <a:rPr lang="en-US" sz="2400" dirty="0"/>
              <a:t>We can find the integral of a function </a:t>
            </a:r>
            <a:r>
              <a:rPr lang="en-US" sz="2400" b="1" dirty="0">
                <a:solidFill>
                  <a:srgbClr val="FF0000"/>
                </a:solidFill>
              </a:rPr>
              <a:t>(the area under its curve)</a:t>
            </a:r>
            <a:r>
              <a:rPr lang="en-US" sz="2400" dirty="0"/>
              <a:t> by summing the </a:t>
            </a:r>
            <a:r>
              <a:rPr lang="en-US" sz="2400" b="1" dirty="0"/>
              <a:t>area of a series of small rectangles</a:t>
            </a:r>
          </a:p>
          <a:p>
            <a:r>
              <a:rPr lang="en-US" sz="2400" b="1" dirty="0"/>
              <a:t>Euler's Identity </a:t>
            </a:r>
            <a:r>
              <a:rPr lang="en-US" sz="2400" dirty="0"/>
              <a:t>unites </a:t>
            </a:r>
            <a:r>
              <a:rPr lang="en-US" sz="2400" b="1" dirty="0">
                <a:solidFill>
                  <a:srgbClr val="7030A0"/>
                </a:solidFill>
              </a:rPr>
              <a:t>the five fundamental constants in Math</a:t>
            </a:r>
            <a:r>
              <a:rPr lang="en-US" sz="2400" dirty="0"/>
              <a:t> and is nothing more than the sum of raising a specific complex number to a series of integer exponents and then dividing by growing factorials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C9F32-161F-C116-92EA-A6FCC6DD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887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B6439-41E6-140A-FAE2-84DA1CCE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latin typeface="+mn-lt"/>
              </a:rPr>
              <a:t>Task 05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72E0DF-EA1E-2B29-FBAA-C77F1DA8F8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780654"/>
                <a:ext cx="7886700" cy="4351338"/>
              </a:xfrm>
            </p:spPr>
            <p:txBody>
              <a:bodyPr>
                <a:norm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US" sz="2400" dirty="0"/>
                  <a:t>Update the code in </a:t>
                </a:r>
                <a:r>
                  <a:rPr lang="en-US" sz="2400" b="1" dirty="0"/>
                  <a:t>logarithm_series.py</a:t>
                </a:r>
                <a:r>
                  <a:rPr lang="en-US" sz="2400" dirty="0"/>
                  <a:t> to calculate this sum: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30</m:t>
                          </m:r>
                        </m:sup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sz="2400" dirty="0"/>
              </a:p>
              <a:p>
                <a:pPr>
                  <a:spcBef>
                    <a:spcPts val="1200"/>
                  </a:spcBef>
                </a:pPr>
                <a:r>
                  <a:rPr lang="en-US" sz="2400" dirty="0"/>
                  <a:t>Then calculate and print this value: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72E0DF-EA1E-2B29-FBAA-C77F1DA8F8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780654"/>
                <a:ext cx="7886700" cy="4351338"/>
              </a:xfrm>
              <a:blipFill>
                <a:blip r:embed="rId2"/>
                <a:stretch>
                  <a:fillRect l="-1005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C9F32-161F-C116-92EA-A6FCC6DD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106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628650" y="365126"/>
                <a:ext cx="7886700" cy="1103455"/>
              </a:xfrm>
            </p:spPr>
            <p:txBody>
              <a:bodyPr>
                <a:noAutofit/>
              </a:bodyPr>
              <a:lstStyle/>
              <a:p>
                <a:pPr algn="ctr"/>
                <a:r>
                  <a:rPr lang="en-US" sz="3200" dirty="0">
                    <a:latin typeface="+mn-lt"/>
                  </a:rPr>
                  <a:t>Newton’s Method for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49</m:t>
                        </m:r>
                      </m:e>
                    </m:rad>
                  </m:oMath>
                </a14:m>
                <a:endParaRPr lang="en-US" sz="3200" dirty="0">
                  <a:latin typeface="+mn-lt"/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28650" y="365126"/>
                <a:ext cx="7886700" cy="1103455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788742" y="1289598"/>
                <a:ext cx="79637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=.0003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8742" y="1289598"/>
                <a:ext cx="796372" cy="215444"/>
              </a:xfrm>
              <a:prstGeom prst="rect">
                <a:avLst/>
              </a:prstGeom>
              <a:blipFill>
                <a:blip r:embed="rId4"/>
                <a:stretch>
                  <a:fillRect l="-3077" r="-4615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5FE8C99-024B-4160-8434-9BFEADC1A87D}"/>
              </a:ext>
            </a:extLst>
          </p:cNvPr>
          <p:cNvCxnSpPr/>
          <p:nvPr/>
        </p:nvCxnSpPr>
        <p:spPr>
          <a:xfrm>
            <a:off x="867845" y="3255263"/>
            <a:ext cx="741075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856F3EC-F1A2-42E9-9B7D-A3D2E52D2471}"/>
              </a:ext>
            </a:extLst>
          </p:cNvPr>
          <p:cNvCxnSpPr/>
          <p:nvPr/>
        </p:nvCxnSpPr>
        <p:spPr>
          <a:xfrm>
            <a:off x="867845" y="3035807"/>
            <a:ext cx="0" cy="43891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5654F66-79BE-44A9-8375-A7D19F924F13}"/>
              </a:ext>
            </a:extLst>
          </p:cNvPr>
          <p:cNvCxnSpPr/>
          <p:nvPr/>
        </p:nvCxnSpPr>
        <p:spPr>
          <a:xfrm>
            <a:off x="8280810" y="3035807"/>
            <a:ext cx="0" cy="43891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A9828DF-2D13-4C66-B199-97F755803664}"/>
              </a:ext>
            </a:extLst>
          </p:cNvPr>
          <p:cNvSpPr txBox="1"/>
          <p:nvPr/>
        </p:nvSpPr>
        <p:spPr>
          <a:xfrm>
            <a:off x="659364" y="3482035"/>
            <a:ext cx="41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3FE51CE-DE7A-45EF-AA55-8FA77D162AEF}"/>
              </a:ext>
            </a:extLst>
          </p:cNvPr>
          <p:cNvSpPr txBox="1"/>
          <p:nvPr/>
        </p:nvSpPr>
        <p:spPr>
          <a:xfrm>
            <a:off x="8069888" y="3518689"/>
            <a:ext cx="41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49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F485613-344B-407E-B120-196FCFE62577}"/>
              </a:ext>
            </a:extLst>
          </p:cNvPr>
          <p:cNvSpPr txBox="1"/>
          <p:nvPr/>
        </p:nvSpPr>
        <p:spPr>
          <a:xfrm>
            <a:off x="371915" y="2699393"/>
            <a:ext cx="987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rgbClr val="00B050"/>
                </a:solidFill>
              </a:rPr>
              <a:t>lowEnd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DA0167F-93BF-49C4-887C-23857FDE4705}"/>
              </a:ext>
            </a:extLst>
          </p:cNvPr>
          <p:cNvSpPr txBox="1"/>
          <p:nvPr/>
        </p:nvSpPr>
        <p:spPr>
          <a:xfrm>
            <a:off x="7784652" y="2697607"/>
            <a:ext cx="987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rgbClr val="00B050"/>
                </a:solidFill>
              </a:rPr>
              <a:t>highEnd</a:t>
            </a:r>
            <a:endParaRPr lang="en-US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AC84CE4-4E29-43FC-BFB2-9B39C6022BEC}"/>
                  </a:ext>
                </a:extLst>
              </p:cNvPr>
              <p:cNvSpPr txBox="1"/>
              <p:nvPr/>
            </p:nvSpPr>
            <p:spPr>
              <a:xfrm>
                <a:off x="3475833" y="2094060"/>
                <a:ext cx="2192331" cy="5357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𝑙𝑜𝑤𝐸𝑛𝑑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h𝑖𝑔h𝐸𝑛𝑑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AC84CE4-4E29-43FC-BFB2-9B39C6022B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5833" y="2094060"/>
                <a:ext cx="2192331" cy="53572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79DE2D84-4614-4DD4-8360-219BD49A069A}"/>
              </a:ext>
            </a:extLst>
          </p:cNvPr>
          <p:cNvSpPr txBox="1"/>
          <p:nvPr/>
        </p:nvSpPr>
        <p:spPr>
          <a:xfrm>
            <a:off x="4118458" y="3509509"/>
            <a:ext cx="907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24.5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1D4F100-7B0D-4449-9E82-10B6BC348C3E}"/>
              </a:ext>
            </a:extLst>
          </p:cNvPr>
          <p:cNvCxnSpPr/>
          <p:nvPr/>
        </p:nvCxnSpPr>
        <p:spPr>
          <a:xfrm>
            <a:off x="4571998" y="2765146"/>
            <a:ext cx="0" cy="663854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BA7072A-10C5-4AB9-A0E7-0228F2F28592}"/>
                  </a:ext>
                </a:extLst>
              </p:cNvPr>
              <p:cNvSpPr txBox="1"/>
              <p:nvPr/>
            </p:nvSpPr>
            <p:spPr>
              <a:xfrm>
                <a:off x="4306840" y="4206748"/>
                <a:ext cx="158370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24.5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=600.25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BA7072A-10C5-4AB9-A0E7-0228F2F285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6840" y="4206748"/>
                <a:ext cx="1583702" cy="276999"/>
              </a:xfrm>
              <a:prstGeom prst="rect">
                <a:avLst/>
              </a:prstGeom>
              <a:blipFill>
                <a:blip r:embed="rId6"/>
                <a:stretch>
                  <a:fillRect l="-3475" t="-4348" r="-3861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5A874A10-D9F1-41DB-89FB-B8B38D6446B4}"/>
              </a:ext>
            </a:extLst>
          </p:cNvPr>
          <p:cNvSpPr txBox="1"/>
          <p:nvPr/>
        </p:nvSpPr>
        <p:spPr>
          <a:xfrm>
            <a:off x="6073298" y="5013422"/>
            <a:ext cx="12777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The estimate is too high!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F73E6E9-1AFF-4735-9DF5-87DB4EC9D7FC}"/>
                  </a:ext>
                </a:extLst>
              </p:cNvPr>
              <p:cNvSpPr txBox="1"/>
              <p:nvPr/>
            </p:nvSpPr>
            <p:spPr>
              <a:xfrm>
                <a:off x="5150238" y="4667308"/>
                <a:ext cx="13000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600.25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&gt;49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F73E6E9-1AFF-4735-9DF5-87DB4EC9D7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0238" y="4667308"/>
                <a:ext cx="1300036" cy="276999"/>
              </a:xfrm>
              <a:prstGeom prst="rect">
                <a:avLst/>
              </a:prstGeom>
              <a:blipFill>
                <a:blip r:embed="rId7"/>
                <a:stretch>
                  <a:fillRect l="-4225" r="-3756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8E85A31-AFC9-4612-86BE-E719933A387D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4820717" y="3703355"/>
            <a:ext cx="3249171" cy="0"/>
          </a:xfrm>
          <a:prstGeom prst="straightConnector1">
            <a:avLst/>
          </a:prstGeom>
          <a:ln w="28575">
            <a:solidFill>
              <a:srgbClr val="00B050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Speech Bubble: Rectangle 44">
            <a:extLst>
              <a:ext uri="{FF2B5EF4-FFF2-40B4-BE49-F238E27FC236}">
                <a16:creationId xmlns:a16="http://schemas.microsoft.com/office/drawing/2014/main" id="{26B4A672-5EFD-47C3-9129-6AF2AB178AE7}"/>
              </a:ext>
            </a:extLst>
          </p:cNvPr>
          <p:cNvSpPr/>
          <p:nvPr/>
        </p:nvSpPr>
        <p:spPr>
          <a:xfrm>
            <a:off x="2809037" y="2765146"/>
            <a:ext cx="1192364" cy="301790"/>
          </a:xfrm>
          <a:prstGeom prst="wedgeRectCallout">
            <a:avLst>
              <a:gd name="adj1" fmla="val 87757"/>
              <a:gd name="adj2" fmla="val 84316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estimate</a:t>
            </a:r>
          </a:p>
        </p:txBody>
      </p:sp>
      <p:sp>
        <p:nvSpPr>
          <p:cNvPr id="46" name="Speech Bubble: Rectangle 45">
            <a:extLst>
              <a:ext uri="{FF2B5EF4-FFF2-40B4-BE49-F238E27FC236}">
                <a16:creationId xmlns:a16="http://schemas.microsoft.com/office/drawing/2014/main" id="{4302010C-D333-4759-A045-C1E92467D038}"/>
              </a:ext>
            </a:extLst>
          </p:cNvPr>
          <p:cNvSpPr/>
          <p:nvPr/>
        </p:nvSpPr>
        <p:spPr>
          <a:xfrm>
            <a:off x="6048668" y="2092628"/>
            <a:ext cx="1656885" cy="893677"/>
          </a:xfrm>
          <a:prstGeom prst="wedgeRectCallout">
            <a:avLst>
              <a:gd name="adj1" fmla="val -129837"/>
              <a:gd name="adj2" fmla="val 72038"/>
            </a:avLst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highEnd</a:t>
            </a: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 moves down to the estimate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39B2CE3-7D08-46D8-A1F9-0D3F5BEF70F7}"/>
              </a:ext>
            </a:extLst>
          </p:cNvPr>
          <p:cNvCxnSpPr>
            <a:cxnSpLocks/>
          </p:cNvCxnSpPr>
          <p:nvPr/>
        </p:nvCxnSpPr>
        <p:spPr>
          <a:xfrm flipH="1" flipV="1">
            <a:off x="6048668" y="5013423"/>
            <a:ext cx="369093" cy="24068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5623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2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3" grpId="0"/>
      <p:bldP spid="24" grpId="0"/>
      <p:bldP spid="25" grpId="0"/>
      <p:bldP spid="13" grpId="0"/>
      <p:bldP spid="28" grpId="0"/>
      <p:bldP spid="33" grpId="0"/>
      <p:bldP spid="34" grpId="0"/>
      <p:bldP spid="35" grpId="0"/>
      <p:bldP spid="45" grpId="0" animBg="1"/>
      <p:bldP spid="4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628650" y="365126"/>
                <a:ext cx="7886700" cy="1103455"/>
              </a:xfrm>
            </p:spPr>
            <p:txBody>
              <a:bodyPr>
                <a:noAutofit/>
              </a:bodyPr>
              <a:lstStyle/>
              <a:p>
                <a:pPr algn="ctr"/>
                <a:r>
                  <a:rPr lang="en-US" sz="3200" dirty="0">
                    <a:latin typeface="+mn-lt"/>
                  </a:rPr>
                  <a:t>Newton’s Method for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49</m:t>
                        </m:r>
                      </m:e>
                    </m:rad>
                  </m:oMath>
                </a14:m>
                <a:endParaRPr lang="en-US" sz="3200" dirty="0">
                  <a:latin typeface="+mn-lt"/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28650" y="365126"/>
                <a:ext cx="7886700" cy="1103455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788742" y="1289598"/>
                <a:ext cx="79637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=.0003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8742" y="1289598"/>
                <a:ext cx="796372" cy="215444"/>
              </a:xfrm>
              <a:prstGeom prst="rect">
                <a:avLst/>
              </a:prstGeom>
              <a:blipFill>
                <a:blip r:embed="rId4"/>
                <a:stretch>
                  <a:fillRect l="-3077" r="-4615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856F3EC-F1A2-42E9-9B7D-A3D2E52D2471}"/>
              </a:ext>
            </a:extLst>
          </p:cNvPr>
          <p:cNvCxnSpPr/>
          <p:nvPr/>
        </p:nvCxnSpPr>
        <p:spPr>
          <a:xfrm>
            <a:off x="867845" y="3035807"/>
            <a:ext cx="0" cy="43891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5654F66-79BE-44A9-8375-A7D19F924F13}"/>
              </a:ext>
            </a:extLst>
          </p:cNvPr>
          <p:cNvCxnSpPr/>
          <p:nvPr/>
        </p:nvCxnSpPr>
        <p:spPr>
          <a:xfrm>
            <a:off x="4593949" y="3035807"/>
            <a:ext cx="0" cy="43891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A9828DF-2D13-4C66-B199-97F755803664}"/>
              </a:ext>
            </a:extLst>
          </p:cNvPr>
          <p:cNvSpPr txBox="1"/>
          <p:nvPr/>
        </p:nvSpPr>
        <p:spPr>
          <a:xfrm>
            <a:off x="659364" y="3482035"/>
            <a:ext cx="41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3FE51CE-DE7A-45EF-AA55-8FA77D162AEF}"/>
              </a:ext>
            </a:extLst>
          </p:cNvPr>
          <p:cNvSpPr txBox="1"/>
          <p:nvPr/>
        </p:nvSpPr>
        <p:spPr>
          <a:xfrm>
            <a:off x="4249530" y="3482035"/>
            <a:ext cx="683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24.5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F485613-344B-407E-B120-196FCFE62577}"/>
              </a:ext>
            </a:extLst>
          </p:cNvPr>
          <p:cNvSpPr txBox="1"/>
          <p:nvPr/>
        </p:nvSpPr>
        <p:spPr>
          <a:xfrm>
            <a:off x="371915" y="2699393"/>
            <a:ext cx="987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rgbClr val="00B050"/>
                </a:solidFill>
              </a:rPr>
              <a:t>lowEnd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DA0167F-93BF-49C4-887C-23857FDE4705}"/>
              </a:ext>
            </a:extLst>
          </p:cNvPr>
          <p:cNvSpPr txBox="1"/>
          <p:nvPr/>
        </p:nvSpPr>
        <p:spPr>
          <a:xfrm>
            <a:off x="4097793" y="2697607"/>
            <a:ext cx="987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rgbClr val="00B050"/>
                </a:solidFill>
              </a:rPr>
              <a:t>highEnd</a:t>
            </a:r>
            <a:endParaRPr lang="en-US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AC84CE4-4E29-43FC-BFB2-9B39C6022BEC}"/>
                  </a:ext>
                </a:extLst>
              </p:cNvPr>
              <p:cNvSpPr txBox="1"/>
              <p:nvPr/>
            </p:nvSpPr>
            <p:spPr>
              <a:xfrm>
                <a:off x="1634731" y="2094060"/>
                <a:ext cx="2192331" cy="5357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𝑙𝑜𝑤𝐸𝑛𝑑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h𝑖𝑔h𝐸𝑛𝑑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AC84CE4-4E29-43FC-BFB2-9B39C6022B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4731" y="2094060"/>
                <a:ext cx="2192331" cy="53572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79DE2D84-4614-4DD4-8360-219BD49A069A}"/>
              </a:ext>
            </a:extLst>
          </p:cNvPr>
          <p:cNvSpPr txBox="1"/>
          <p:nvPr/>
        </p:nvSpPr>
        <p:spPr>
          <a:xfrm>
            <a:off x="2267712" y="3478378"/>
            <a:ext cx="907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12.25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1D4F100-7B0D-4449-9E82-10B6BC348C3E}"/>
              </a:ext>
            </a:extLst>
          </p:cNvPr>
          <p:cNvCxnSpPr/>
          <p:nvPr/>
        </p:nvCxnSpPr>
        <p:spPr>
          <a:xfrm>
            <a:off x="2721253" y="2765146"/>
            <a:ext cx="0" cy="663854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BA7072A-10C5-4AB9-A0E7-0228F2F28592}"/>
                  </a:ext>
                </a:extLst>
              </p:cNvPr>
              <p:cNvSpPr txBox="1"/>
              <p:nvPr/>
            </p:nvSpPr>
            <p:spPr>
              <a:xfrm>
                <a:off x="2448779" y="4206748"/>
                <a:ext cx="19684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12.25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=150.0625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BA7072A-10C5-4AB9-A0E7-0228F2F285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8779" y="4206748"/>
                <a:ext cx="1968424" cy="276999"/>
              </a:xfrm>
              <a:prstGeom prst="rect">
                <a:avLst/>
              </a:prstGeom>
              <a:blipFill>
                <a:blip r:embed="rId6"/>
                <a:stretch>
                  <a:fillRect l="-2477" t="-4348" r="-2786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F73E6E9-1AFF-4735-9DF5-87DB4EC9D7FC}"/>
                  </a:ext>
                </a:extLst>
              </p:cNvPr>
              <p:cNvSpPr txBox="1"/>
              <p:nvPr/>
            </p:nvSpPr>
            <p:spPr>
              <a:xfrm>
                <a:off x="3411046" y="4657035"/>
                <a:ext cx="15565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150.0625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&gt;49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F73E6E9-1AFF-4735-9DF5-87DB4EC9D7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1046" y="4657035"/>
                <a:ext cx="1556516" cy="276999"/>
              </a:xfrm>
              <a:prstGeom prst="rect">
                <a:avLst/>
              </a:prstGeom>
              <a:blipFill>
                <a:blip r:embed="rId7"/>
                <a:stretch>
                  <a:fillRect l="-3529" r="-3137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BBC06FF-0A2B-47AB-BD1A-BCDC47603D0F}"/>
              </a:ext>
            </a:extLst>
          </p:cNvPr>
          <p:cNvCxnSpPr/>
          <p:nvPr/>
        </p:nvCxnSpPr>
        <p:spPr>
          <a:xfrm>
            <a:off x="867845" y="3255263"/>
            <a:ext cx="741075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F6B6C47-F9B9-4852-B73E-18BFEB688456}"/>
              </a:ext>
            </a:extLst>
          </p:cNvPr>
          <p:cNvCxnSpPr>
            <a:cxnSpLocks/>
          </p:cNvCxnSpPr>
          <p:nvPr/>
        </p:nvCxnSpPr>
        <p:spPr>
          <a:xfrm>
            <a:off x="3013862" y="3666701"/>
            <a:ext cx="1358113" cy="0"/>
          </a:xfrm>
          <a:prstGeom prst="straightConnector1">
            <a:avLst/>
          </a:prstGeom>
          <a:ln w="28575">
            <a:solidFill>
              <a:srgbClr val="00B050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F46FA97-7430-4A00-A62A-E8E8669A323C}"/>
              </a:ext>
            </a:extLst>
          </p:cNvPr>
          <p:cNvSpPr txBox="1"/>
          <p:nvPr/>
        </p:nvSpPr>
        <p:spPr>
          <a:xfrm>
            <a:off x="8070119" y="3474439"/>
            <a:ext cx="41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49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D124C5C-E058-4670-AEAC-E38BF3B96AD6}"/>
              </a:ext>
            </a:extLst>
          </p:cNvPr>
          <p:cNvSpPr txBox="1"/>
          <p:nvPr/>
        </p:nvSpPr>
        <p:spPr>
          <a:xfrm>
            <a:off x="4572000" y="4979813"/>
            <a:ext cx="12777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The estimate is too high!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A8CF846-2F0E-45BE-B595-64585A710FA8}"/>
              </a:ext>
            </a:extLst>
          </p:cNvPr>
          <p:cNvCxnSpPr>
            <a:cxnSpLocks/>
          </p:cNvCxnSpPr>
          <p:nvPr/>
        </p:nvCxnSpPr>
        <p:spPr>
          <a:xfrm flipH="1" flipV="1">
            <a:off x="4547370" y="4979814"/>
            <a:ext cx="369093" cy="24068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5852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2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8" grpId="0"/>
      <p:bldP spid="33" grpId="0"/>
      <p:bldP spid="35" grpId="0"/>
      <p:bldP spid="3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628650" y="365126"/>
                <a:ext cx="7886700" cy="1103455"/>
              </a:xfrm>
            </p:spPr>
            <p:txBody>
              <a:bodyPr>
                <a:noAutofit/>
              </a:bodyPr>
              <a:lstStyle/>
              <a:p>
                <a:pPr algn="ctr"/>
                <a:r>
                  <a:rPr lang="en-US" sz="3200" dirty="0">
                    <a:latin typeface="+mn-lt"/>
                  </a:rPr>
                  <a:t>Newton’s Method for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49</m:t>
                        </m:r>
                      </m:e>
                    </m:rad>
                  </m:oMath>
                </a14:m>
                <a:endParaRPr lang="en-US" sz="3200" dirty="0">
                  <a:latin typeface="+mn-lt"/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28650" y="365126"/>
                <a:ext cx="7886700" cy="1103455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788742" y="1289598"/>
                <a:ext cx="79637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=.0003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8742" y="1289598"/>
                <a:ext cx="796372" cy="215444"/>
              </a:xfrm>
              <a:prstGeom prst="rect">
                <a:avLst/>
              </a:prstGeom>
              <a:blipFill>
                <a:blip r:embed="rId4"/>
                <a:stretch>
                  <a:fillRect l="-3077" r="-4615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856F3EC-F1A2-42E9-9B7D-A3D2E52D2471}"/>
              </a:ext>
            </a:extLst>
          </p:cNvPr>
          <p:cNvCxnSpPr/>
          <p:nvPr/>
        </p:nvCxnSpPr>
        <p:spPr>
          <a:xfrm>
            <a:off x="867845" y="3035807"/>
            <a:ext cx="0" cy="43891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5654F66-79BE-44A9-8375-A7D19F924F13}"/>
              </a:ext>
            </a:extLst>
          </p:cNvPr>
          <p:cNvCxnSpPr/>
          <p:nvPr/>
        </p:nvCxnSpPr>
        <p:spPr>
          <a:xfrm>
            <a:off x="2721260" y="3035807"/>
            <a:ext cx="0" cy="43891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A9828DF-2D13-4C66-B199-97F755803664}"/>
              </a:ext>
            </a:extLst>
          </p:cNvPr>
          <p:cNvSpPr txBox="1"/>
          <p:nvPr/>
        </p:nvSpPr>
        <p:spPr>
          <a:xfrm>
            <a:off x="659364" y="3482035"/>
            <a:ext cx="41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3FE51CE-DE7A-45EF-AA55-8FA77D162AEF}"/>
              </a:ext>
            </a:extLst>
          </p:cNvPr>
          <p:cNvSpPr txBox="1"/>
          <p:nvPr/>
        </p:nvSpPr>
        <p:spPr>
          <a:xfrm>
            <a:off x="2267722" y="3482035"/>
            <a:ext cx="907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12.25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F485613-344B-407E-B120-196FCFE62577}"/>
              </a:ext>
            </a:extLst>
          </p:cNvPr>
          <p:cNvSpPr txBox="1"/>
          <p:nvPr/>
        </p:nvSpPr>
        <p:spPr>
          <a:xfrm>
            <a:off x="371915" y="2699393"/>
            <a:ext cx="987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rgbClr val="00B050"/>
                </a:solidFill>
              </a:rPr>
              <a:t>lowEnd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DA0167F-93BF-49C4-887C-23857FDE4705}"/>
              </a:ext>
            </a:extLst>
          </p:cNvPr>
          <p:cNvSpPr txBox="1"/>
          <p:nvPr/>
        </p:nvSpPr>
        <p:spPr>
          <a:xfrm>
            <a:off x="2232421" y="2697607"/>
            <a:ext cx="987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rgbClr val="00B050"/>
                </a:solidFill>
              </a:rPr>
              <a:t>highEnd</a:t>
            </a:r>
            <a:endParaRPr lang="en-US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AC84CE4-4E29-43FC-BFB2-9B39C6022BEC}"/>
                  </a:ext>
                </a:extLst>
              </p:cNvPr>
              <p:cNvSpPr txBox="1"/>
              <p:nvPr/>
            </p:nvSpPr>
            <p:spPr>
              <a:xfrm>
                <a:off x="698386" y="2069507"/>
                <a:ext cx="2192331" cy="5357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𝑙𝑜𝑤𝐸𝑛𝑑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h𝑖𝑔h𝐸𝑛𝑑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AC84CE4-4E29-43FC-BFB2-9B39C6022B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386" y="2069507"/>
                <a:ext cx="2192331" cy="53572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79DE2D84-4614-4DD4-8360-219BD49A069A}"/>
              </a:ext>
            </a:extLst>
          </p:cNvPr>
          <p:cNvSpPr txBox="1"/>
          <p:nvPr/>
        </p:nvSpPr>
        <p:spPr>
          <a:xfrm>
            <a:off x="1345996" y="3478378"/>
            <a:ext cx="907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6.125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1D4F100-7B0D-4449-9E82-10B6BC348C3E}"/>
              </a:ext>
            </a:extLst>
          </p:cNvPr>
          <p:cNvCxnSpPr/>
          <p:nvPr/>
        </p:nvCxnSpPr>
        <p:spPr>
          <a:xfrm>
            <a:off x="1794552" y="2765146"/>
            <a:ext cx="0" cy="663854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BA7072A-10C5-4AB9-A0E7-0228F2F28592}"/>
                  </a:ext>
                </a:extLst>
              </p:cNvPr>
              <p:cNvSpPr txBox="1"/>
              <p:nvPr/>
            </p:nvSpPr>
            <p:spPr>
              <a:xfrm>
                <a:off x="1462853" y="4109380"/>
                <a:ext cx="17119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6.125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=37.515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BA7072A-10C5-4AB9-A0E7-0228F2F285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2853" y="4109380"/>
                <a:ext cx="1711944" cy="276999"/>
              </a:xfrm>
              <a:prstGeom prst="rect">
                <a:avLst/>
              </a:prstGeom>
              <a:blipFill>
                <a:blip r:embed="rId6"/>
                <a:stretch>
                  <a:fillRect l="-2847" t="-4348" r="-3203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F73E6E9-1AFF-4735-9DF5-87DB4EC9D7FC}"/>
                  </a:ext>
                </a:extLst>
              </p:cNvPr>
              <p:cNvSpPr txBox="1"/>
              <p:nvPr/>
            </p:nvSpPr>
            <p:spPr>
              <a:xfrm>
                <a:off x="2425120" y="4559667"/>
                <a:ext cx="13000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37.515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&lt;49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F73E6E9-1AFF-4735-9DF5-87DB4EC9D7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5120" y="4559667"/>
                <a:ext cx="1300036" cy="276999"/>
              </a:xfrm>
              <a:prstGeom prst="rect">
                <a:avLst/>
              </a:prstGeom>
              <a:blipFill>
                <a:blip r:embed="rId7"/>
                <a:stretch>
                  <a:fillRect l="-4225" r="-3756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BBC06FF-0A2B-47AB-BD1A-BCDC47603D0F}"/>
              </a:ext>
            </a:extLst>
          </p:cNvPr>
          <p:cNvCxnSpPr/>
          <p:nvPr/>
        </p:nvCxnSpPr>
        <p:spPr>
          <a:xfrm>
            <a:off x="867845" y="3255263"/>
            <a:ext cx="741075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F6B6C47-F9B9-4852-B73E-18BFEB688456}"/>
              </a:ext>
            </a:extLst>
          </p:cNvPr>
          <p:cNvCxnSpPr>
            <a:cxnSpLocks/>
          </p:cNvCxnSpPr>
          <p:nvPr/>
        </p:nvCxnSpPr>
        <p:spPr>
          <a:xfrm flipH="1">
            <a:off x="938214" y="3663044"/>
            <a:ext cx="571499" cy="0"/>
          </a:xfrm>
          <a:prstGeom prst="straightConnector1">
            <a:avLst/>
          </a:prstGeom>
          <a:ln w="28575">
            <a:solidFill>
              <a:srgbClr val="00B050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649607E-32AB-4FD6-80E4-CBC7495C19EF}"/>
              </a:ext>
            </a:extLst>
          </p:cNvPr>
          <p:cNvSpPr txBox="1"/>
          <p:nvPr/>
        </p:nvSpPr>
        <p:spPr>
          <a:xfrm>
            <a:off x="8070119" y="3474439"/>
            <a:ext cx="41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49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0A92A9D-CCF8-4401-B9A2-69DD95B9BBBD}"/>
              </a:ext>
            </a:extLst>
          </p:cNvPr>
          <p:cNvSpPr txBox="1"/>
          <p:nvPr/>
        </p:nvSpPr>
        <p:spPr>
          <a:xfrm>
            <a:off x="3379623" y="4836666"/>
            <a:ext cx="12777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The estimate is too </a:t>
            </a:r>
            <a:r>
              <a:rPr lang="en-US" i="1" u="sng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low</a:t>
            </a:r>
            <a:r>
              <a:rPr lang="en-US" i="1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!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4DC96BE-CF34-49CF-AEAF-DB9EEADCDBC5}"/>
              </a:ext>
            </a:extLst>
          </p:cNvPr>
          <p:cNvCxnSpPr>
            <a:cxnSpLocks/>
          </p:cNvCxnSpPr>
          <p:nvPr/>
        </p:nvCxnSpPr>
        <p:spPr>
          <a:xfrm flipH="1" flipV="1">
            <a:off x="3354993" y="4836667"/>
            <a:ext cx="369093" cy="24068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Speech Bubble: Rectangle 30">
            <a:extLst>
              <a:ext uri="{FF2B5EF4-FFF2-40B4-BE49-F238E27FC236}">
                <a16:creationId xmlns:a16="http://schemas.microsoft.com/office/drawing/2014/main" id="{D615A03C-6B07-40C7-B8CC-CB8BC1617603}"/>
              </a:ext>
            </a:extLst>
          </p:cNvPr>
          <p:cNvSpPr/>
          <p:nvPr/>
        </p:nvSpPr>
        <p:spPr>
          <a:xfrm>
            <a:off x="681270" y="5171211"/>
            <a:ext cx="1656885" cy="893677"/>
          </a:xfrm>
          <a:prstGeom prst="wedgeRectCallout">
            <a:avLst>
              <a:gd name="adj1" fmla="val 19442"/>
              <a:gd name="adj2" fmla="val -135116"/>
            </a:avLst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lowEnd</a:t>
            </a: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 moves up to the estimate</a:t>
            </a:r>
          </a:p>
        </p:txBody>
      </p:sp>
    </p:spTree>
    <p:extLst>
      <p:ext uri="{BB962C8B-B14F-4D97-AF65-F5344CB8AC3E}">
        <p14:creationId xmlns:p14="http://schemas.microsoft.com/office/powerpoint/2010/main" val="2310316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5" grpId="0"/>
      <p:bldP spid="29" grpId="0"/>
      <p:bldP spid="3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628650" y="365126"/>
                <a:ext cx="7886700" cy="1103455"/>
              </a:xfrm>
            </p:spPr>
            <p:txBody>
              <a:bodyPr>
                <a:noAutofit/>
              </a:bodyPr>
              <a:lstStyle/>
              <a:p>
                <a:pPr algn="ctr"/>
                <a:r>
                  <a:rPr lang="en-US" sz="3200" dirty="0">
                    <a:latin typeface="+mn-lt"/>
                  </a:rPr>
                  <a:t>Newton’s Method for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49</m:t>
                        </m:r>
                      </m:e>
                    </m:rad>
                  </m:oMath>
                </a14:m>
                <a:endParaRPr lang="en-US" sz="3200" dirty="0">
                  <a:latin typeface="+mn-lt"/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28650" y="365126"/>
                <a:ext cx="7886700" cy="1103455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788742" y="1289598"/>
                <a:ext cx="79637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=.0003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8742" y="1289598"/>
                <a:ext cx="796372" cy="215444"/>
              </a:xfrm>
              <a:prstGeom prst="rect">
                <a:avLst/>
              </a:prstGeom>
              <a:blipFill>
                <a:blip r:embed="rId4"/>
                <a:stretch>
                  <a:fillRect l="-3077" r="-4615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2BE38939-ABBD-4528-89B8-273AD4F3C586}"/>
              </a:ext>
            </a:extLst>
          </p:cNvPr>
          <p:cNvGrpSpPr/>
          <p:nvPr/>
        </p:nvGrpSpPr>
        <p:grpSpPr>
          <a:xfrm>
            <a:off x="1789560" y="3035807"/>
            <a:ext cx="931700" cy="438912"/>
            <a:chOff x="1789560" y="3035807"/>
            <a:chExt cx="931700" cy="438912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856F3EC-F1A2-42E9-9B7D-A3D2E52D2471}"/>
                </a:ext>
              </a:extLst>
            </p:cNvPr>
            <p:cNvCxnSpPr/>
            <p:nvPr/>
          </p:nvCxnSpPr>
          <p:spPr>
            <a:xfrm>
              <a:off x="1789560" y="3035807"/>
              <a:ext cx="0" cy="43891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5654F66-79BE-44A9-8375-A7D19F924F13}"/>
                </a:ext>
              </a:extLst>
            </p:cNvPr>
            <p:cNvCxnSpPr/>
            <p:nvPr/>
          </p:nvCxnSpPr>
          <p:spPr>
            <a:xfrm>
              <a:off x="2721260" y="3035807"/>
              <a:ext cx="0" cy="43891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6A9828DF-2D13-4C66-B199-97F755803664}"/>
              </a:ext>
            </a:extLst>
          </p:cNvPr>
          <p:cNvSpPr txBox="1"/>
          <p:nvPr/>
        </p:nvSpPr>
        <p:spPr>
          <a:xfrm>
            <a:off x="1801883" y="3869570"/>
            <a:ext cx="907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9.1875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3FE51CE-DE7A-45EF-AA55-8FA77D162AEF}"/>
              </a:ext>
            </a:extLst>
          </p:cNvPr>
          <p:cNvSpPr txBox="1"/>
          <p:nvPr/>
        </p:nvSpPr>
        <p:spPr>
          <a:xfrm>
            <a:off x="2371350" y="3474439"/>
            <a:ext cx="709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12.25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F485613-344B-407E-B120-196FCFE62577}"/>
              </a:ext>
            </a:extLst>
          </p:cNvPr>
          <p:cNvSpPr txBox="1"/>
          <p:nvPr/>
        </p:nvSpPr>
        <p:spPr>
          <a:xfrm>
            <a:off x="964447" y="2699393"/>
            <a:ext cx="987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rgbClr val="00B050"/>
                </a:solidFill>
              </a:rPr>
              <a:t>lowEnd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DA0167F-93BF-49C4-887C-23857FDE4705}"/>
              </a:ext>
            </a:extLst>
          </p:cNvPr>
          <p:cNvSpPr txBox="1"/>
          <p:nvPr/>
        </p:nvSpPr>
        <p:spPr>
          <a:xfrm>
            <a:off x="2554288" y="2697607"/>
            <a:ext cx="987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rgbClr val="00B050"/>
                </a:solidFill>
              </a:rPr>
              <a:t>highEnd</a:t>
            </a:r>
            <a:endParaRPr lang="en-US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AC84CE4-4E29-43FC-BFB2-9B39C6022BEC}"/>
                  </a:ext>
                </a:extLst>
              </p:cNvPr>
              <p:cNvSpPr txBox="1"/>
              <p:nvPr/>
            </p:nvSpPr>
            <p:spPr>
              <a:xfrm>
                <a:off x="1159243" y="2069507"/>
                <a:ext cx="2192331" cy="5357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𝑙𝑜𝑤𝐸𝑛𝑑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h𝑖𝑔h𝐸𝑛𝑑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AC84CE4-4E29-43FC-BFB2-9B39C6022B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9243" y="2069507"/>
                <a:ext cx="2192331" cy="53572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79DE2D84-4614-4DD4-8360-219BD49A069A}"/>
              </a:ext>
            </a:extLst>
          </p:cNvPr>
          <p:cNvSpPr txBox="1"/>
          <p:nvPr/>
        </p:nvSpPr>
        <p:spPr>
          <a:xfrm>
            <a:off x="1345996" y="3478378"/>
            <a:ext cx="907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6.125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1D4F100-7B0D-4449-9E82-10B6BC348C3E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2255408" y="2765146"/>
            <a:ext cx="1" cy="1104424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BA7072A-10C5-4AB9-A0E7-0228F2F28592}"/>
                  </a:ext>
                </a:extLst>
              </p:cNvPr>
              <p:cNvSpPr txBox="1"/>
              <p:nvPr/>
            </p:nvSpPr>
            <p:spPr>
              <a:xfrm>
                <a:off x="1910475" y="4432279"/>
                <a:ext cx="18401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9.1875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=84.410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BA7072A-10C5-4AB9-A0E7-0228F2F285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0475" y="4432279"/>
                <a:ext cx="1840184" cy="276999"/>
              </a:xfrm>
              <a:prstGeom prst="rect">
                <a:avLst/>
              </a:prstGeom>
              <a:blipFill>
                <a:blip r:embed="rId6"/>
                <a:stretch>
                  <a:fillRect l="-2318" t="-4348" r="-2980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F73E6E9-1AFF-4735-9DF5-87DB4EC9D7FC}"/>
                  </a:ext>
                </a:extLst>
              </p:cNvPr>
              <p:cNvSpPr txBox="1"/>
              <p:nvPr/>
            </p:nvSpPr>
            <p:spPr>
              <a:xfrm>
                <a:off x="3016026" y="4883806"/>
                <a:ext cx="13000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84.410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&gt;49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F73E6E9-1AFF-4735-9DF5-87DB4EC9D7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6026" y="4883806"/>
                <a:ext cx="1300036" cy="276999"/>
              </a:xfrm>
              <a:prstGeom prst="rect">
                <a:avLst/>
              </a:prstGeom>
              <a:blipFill>
                <a:blip r:embed="rId7"/>
                <a:stretch>
                  <a:fillRect l="-4225" r="-3756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BBC06FF-0A2B-47AB-BD1A-BCDC47603D0F}"/>
              </a:ext>
            </a:extLst>
          </p:cNvPr>
          <p:cNvCxnSpPr/>
          <p:nvPr/>
        </p:nvCxnSpPr>
        <p:spPr>
          <a:xfrm>
            <a:off x="867845" y="3255263"/>
            <a:ext cx="741075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A98CAF09-6C9C-422B-ABE1-72ED8B5675AB}"/>
              </a:ext>
            </a:extLst>
          </p:cNvPr>
          <p:cNvCxnSpPr>
            <a:cxnSpLocks/>
            <a:stCxn id="11" idx="3"/>
            <a:endCxn id="23" idx="3"/>
          </p:cNvCxnSpPr>
          <p:nvPr/>
        </p:nvCxnSpPr>
        <p:spPr>
          <a:xfrm flipV="1">
            <a:off x="2708934" y="3659105"/>
            <a:ext cx="371991" cy="395131"/>
          </a:xfrm>
          <a:prstGeom prst="bentConnector3">
            <a:avLst>
              <a:gd name="adj1" fmla="val 161453"/>
            </a:avLst>
          </a:prstGeom>
          <a:ln w="28575">
            <a:solidFill>
              <a:srgbClr val="00B050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5306FEE-A0D4-4C94-81ED-A2AAEF0548E8}"/>
              </a:ext>
            </a:extLst>
          </p:cNvPr>
          <p:cNvSpPr txBox="1"/>
          <p:nvPr/>
        </p:nvSpPr>
        <p:spPr>
          <a:xfrm>
            <a:off x="8070119" y="3474439"/>
            <a:ext cx="41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49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F4FA3C8-3AA9-4AA2-88C2-2E4EA1292E5A}"/>
              </a:ext>
            </a:extLst>
          </p:cNvPr>
          <p:cNvSpPr txBox="1"/>
          <p:nvPr/>
        </p:nvSpPr>
        <p:spPr>
          <a:xfrm>
            <a:off x="659364" y="3482035"/>
            <a:ext cx="41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27C2B0A-76AC-477F-A38A-7E732E57A0C8}"/>
              </a:ext>
            </a:extLst>
          </p:cNvPr>
          <p:cNvSpPr txBox="1"/>
          <p:nvPr/>
        </p:nvSpPr>
        <p:spPr>
          <a:xfrm>
            <a:off x="3933129" y="5254824"/>
            <a:ext cx="12777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The estimate is too high!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1B2D742-A4B7-4E78-87BE-DC1510E0E51E}"/>
              </a:ext>
            </a:extLst>
          </p:cNvPr>
          <p:cNvCxnSpPr>
            <a:cxnSpLocks/>
          </p:cNvCxnSpPr>
          <p:nvPr/>
        </p:nvCxnSpPr>
        <p:spPr>
          <a:xfrm flipH="1" flipV="1">
            <a:off x="3908499" y="5254825"/>
            <a:ext cx="369093" cy="24068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Speech Bubble: Rectangle 39">
            <a:extLst>
              <a:ext uri="{FF2B5EF4-FFF2-40B4-BE49-F238E27FC236}">
                <a16:creationId xmlns:a16="http://schemas.microsoft.com/office/drawing/2014/main" id="{AA833699-5BFA-4D10-B852-D93A1EE93D4E}"/>
              </a:ext>
            </a:extLst>
          </p:cNvPr>
          <p:cNvSpPr/>
          <p:nvPr/>
        </p:nvSpPr>
        <p:spPr>
          <a:xfrm>
            <a:off x="4770433" y="2682282"/>
            <a:ext cx="1656885" cy="893677"/>
          </a:xfrm>
          <a:prstGeom prst="wedgeRectCallout">
            <a:avLst>
              <a:gd name="adj1" fmla="val -129837"/>
              <a:gd name="adj2" fmla="val 72038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highEnd</a:t>
            </a: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 moves down to the estimate</a:t>
            </a:r>
          </a:p>
        </p:txBody>
      </p:sp>
    </p:spTree>
    <p:extLst>
      <p:ext uri="{BB962C8B-B14F-4D97-AF65-F5344CB8AC3E}">
        <p14:creationId xmlns:p14="http://schemas.microsoft.com/office/powerpoint/2010/main" val="2226008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2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4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628650" y="365126"/>
                <a:ext cx="7886700" cy="1103455"/>
              </a:xfrm>
            </p:spPr>
            <p:txBody>
              <a:bodyPr>
                <a:noAutofit/>
              </a:bodyPr>
              <a:lstStyle/>
              <a:p>
                <a:pPr algn="ctr"/>
                <a:r>
                  <a:rPr lang="en-US" sz="3200" dirty="0">
                    <a:latin typeface="+mn-lt"/>
                  </a:rPr>
                  <a:t>Newton’s Method for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49</m:t>
                        </m:r>
                      </m:e>
                    </m:rad>
                  </m:oMath>
                </a14:m>
                <a:endParaRPr lang="en-US" sz="3200" dirty="0">
                  <a:latin typeface="+mn-lt"/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28650" y="365126"/>
                <a:ext cx="7886700" cy="1103455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788742" y="1289598"/>
                <a:ext cx="79637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=.0003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8742" y="1289598"/>
                <a:ext cx="796372" cy="215444"/>
              </a:xfrm>
              <a:prstGeom prst="rect">
                <a:avLst/>
              </a:prstGeom>
              <a:blipFill>
                <a:blip r:embed="rId4"/>
                <a:stretch>
                  <a:fillRect l="-3077" r="-4615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9430C1E0-7858-48FC-8EF3-B34792B65DD2}"/>
              </a:ext>
            </a:extLst>
          </p:cNvPr>
          <p:cNvGrpSpPr/>
          <p:nvPr/>
        </p:nvGrpSpPr>
        <p:grpSpPr>
          <a:xfrm>
            <a:off x="1789560" y="3035807"/>
            <a:ext cx="463529" cy="438912"/>
            <a:chOff x="1789560" y="3035807"/>
            <a:chExt cx="463529" cy="438912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856F3EC-F1A2-42E9-9B7D-A3D2E52D2471}"/>
                </a:ext>
              </a:extLst>
            </p:cNvPr>
            <p:cNvCxnSpPr/>
            <p:nvPr/>
          </p:nvCxnSpPr>
          <p:spPr>
            <a:xfrm>
              <a:off x="1789560" y="3035807"/>
              <a:ext cx="0" cy="43891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5654F66-79BE-44A9-8375-A7D19F924F13}"/>
                </a:ext>
              </a:extLst>
            </p:cNvPr>
            <p:cNvCxnSpPr/>
            <p:nvPr/>
          </p:nvCxnSpPr>
          <p:spPr>
            <a:xfrm>
              <a:off x="2253089" y="3035807"/>
              <a:ext cx="0" cy="43891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6A9828DF-2D13-4C66-B199-97F755803664}"/>
              </a:ext>
            </a:extLst>
          </p:cNvPr>
          <p:cNvSpPr txBox="1"/>
          <p:nvPr/>
        </p:nvSpPr>
        <p:spPr>
          <a:xfrm>
            <a:off x="1477514" y="3904079"/>
            <a:ext cx="1072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7.65625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3FE51CE-DE7A-45EF-AA55-8FA77D162AEF}"/>
              </a:ext>
            </a:extLst>
          </p:cNvPr>
          <p:cNvSpPr txBox="1"/>
          <p:nvPr/>
        </p:nvSpPr>
        <p:spPr>
          <a:xfrm>
            <a:off x="2151895" y="3474439"/>
            <a:ext cx="848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9.1875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F485613-344B-407E-B120-196FCFE62577}"/>
              </a:ext>
            </a:extLst>
          </p:cNvPr>
          <p:cNvSpPr txBox="1"/>
          <p:nvPr/>
        </p:nvSpPr>
        <p:spPr>
          <a:xfrm>
            <a:off x="905924" y="2699393"/>
            <a:ext cx="987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rgbClr val="00B050"/>
                </a:solidFill>
              </a:rPr>
              <a:t>lowEnd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DA0167F-93BF-49C4-887C-23857FDE4705}"/>
              </a:ext>
            </a:extLst>
          </p:cNvPr>
          <p:cNvSpPr txBox="1"/>
          <p:nvPr/>
        </p:nvSpPr>
        <p:spPr>
          <a:xfrm>
            <a:off x="2232421" y="2697607"/>
            <a:ext cx="987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rgbClr val="00B050"/>
                </a:solidFill>
              </a:rPr>
              <a:t>highEnd</a:t>
            </a:r>
            <a:endParaRPr lang="en-US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AC84CE4-4E29-43FC-BFB2-9B39C6022BEC}"/>
                  </a:ext>
                </a:extLst>
              </p:cNvPr>
              <p:cNvSpPr txBox="1"/>
              <p:nvPr/>
            </p:nvSpPr>
            <p:spPr>
              <a:xfrm>
                <a:off x="917842" y="2069507"/>
                <a:ext cx="2192331" cy="5357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𝑙𝑜𝑤𝐸𝑛𝑑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h𝑖𝑔h𝐸𝑛𝑑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AC84CE4-4E29-43FC-BFB2-9B39C6022B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842" y="2069507"/>
                <a:ext cx="2192331" cy="53572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79DE2D84-4614-4DD4-8360-219BD49A069A}"/>
              </a:ext>
            </a:extLst>
          </p:cNvPr>
          <p:cNvSpPr txBox="1"/>
          <p:nvPr/>
        </p:nvSpPr>
        <p:spPr>
          <a:xfrm>
            <a:off x="1075333" y="3478378"/>
            <a:ext cx="907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6.125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1D4F100-7B0D-4449-9E82-10B6BC348C3E}"/>
              </a:ext>
            </a:extLst>
          </p:cNvPr>
          <p:cNvCxnSpPr>
            <a:cxnSpLocks/>
          </p:cNvCxnSpPr>
          <p:nvPr/>
        </p:nvCxnSpPr>
        <p:spPr>
          <a:xfrm>
            <a:off x="2021324" y="2765146"/>
            <a:ext cx="1" cy="1104424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BA7072A-10C5-4AB9-A0E7-0228F2F28592}"/>
                  </a:ext>
                </a:extLst>
              </p:cNvPr>
              <p:cNvSpPr txBox="1"/>
              <p:nvPr/>
            </p:nvSpPr>
            <p:spPr>
              <a:xfrm>
                <a:off x="1591934" y="4457139"/>
                <a:ext cx="19684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7.65625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=58.618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BA7072A-10C5-4AB9-A0E7-0228F2F285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1934" y="4457139"/>
                <a:ext cx="1968424" cy="276999"/>
              </a:xfrm>
              <a:prstGeom prst="rect">
                <a:avLst/>
              </a:prstGeom>
              <a:blipFill>
                <a:blip r:embed="rId6"/>
                <a:stretch>
                  <a:fillRect l="-2167" t="-4348" r="-2786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F73E6E9-1AFF-4735-9DF5-87DB4EC9D7FC}"/>
                  </a:ext>
                </a:extLst>
              </p:cNvPr>
              <p:cNvSpPr txBox="1"/>
              <p:nvPr/>
            </p:nvSpPr>
            <p:spPr>
              <a:xfrm>
                <a:off x="2790078" y="4859670"/>
                <a:ext cx="13000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58.618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&gt;49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F73E6E9-1AFF-4735-9DF5-87DB4EC9D7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0078" y="4859670"/>
                <a:ext cx="1300036" cy="276999"/>
              </a:xfrm>
              <a:prstGeom prst="rect">
                <a:avLst/>
              </a:prstGeom>
              <a:blipFill>
                <a:blip r:embed="rId7"/>
                <a:stretch>
                  <a:fillRect l="-4225" r="-3756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BBC06FF-0A2B-47AB-BD1A-BCDC47603D0F}"/>
              </a:ext>
            </a:extLst>
          </p:cNvPr>
          <p:cNvCxnSpPr/>
          <p:nvPr/>
        </p:nvCxnSpPr>
        <p:spPr>
          <a:xfrm>
            <a:off x="867845" y="3255263"/>
            <a:ext cx="741075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A98CAF09-6C9C-422B-ABE1-72ED8B5675AB}"/>
              </a:ext>
            </a:extLst>
          </p:cNvPr>
          <p:cNvCxnSpPr>
            <a:cxnSpLocks/>
            <a:stCxn id="11" idx="3"/>
            <a:endCxn id="23" idx="3"/>
          </p:cNvCxnSpPr>
          <p:nvPr/>
        </p:nvCxnSpPr>
        <p:spPr>
          <a:xfrm flipV="1">
            <a:off x="2550499" y="3659105"/>
            <a:ext cx="449899" cy="429640"/>
          </a:xfrm>
          <a:prstGeom prst="bentConnector3">
            <a:avLst>
              <a:gd name="adj1" fmla="val 150811"/>
            </a:avLst>
          </a:prstGeom>
          <a:ln w="28575">
            <a:solidFill>
              <a:srgbClr val="00B050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C685C0A-A87E-422C-885F-35C1A902F4A4}"/>
                  </a:ext>
                </a:extLst>
              </p:cNvPr>
              <p:cNvSpPr txBox="1"/>
              <p:nvPr/>
            </p:nvSpPr>
            <p:spPr>
              <a:xfrm>
                <a:off x="565316" y="5290620"/>
                <a:ext cx="2057400" cy="9494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7030A0"/>
                    </a:solidFill>
                  </a:rPr>
                  <a:t>With each iteration we are closing in on the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𝟒𝟗</m:t>
                        </m:r>
                      </m:e>
                    </m:rad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𝟕</m:t>
                    </m:r>
                  </m:oMath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C685C0A-A87E-422C-885F-35C1A902F4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316" y="5290620"/>
                <a:ext cx="2057400" cy="949427"/>
              </a:xfrm>
              <a:prstGeom prst="rect">
                <a:avLst/>
              </a:prstGeom>
              <a:blipFill>
                <a:blip r:embed="rId8"/>
                <a:stretch>
                  <a:fillRect l="-2671" t="-3846" r="-2077" b="-9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>
            <a:extLst>
              <a:ext uri="{FF2B5EF4-FFF2-40B4-BE49-F238E27FC236}">
                <a16:creationId xmlns:a16="http://schemas.microsoft.com/office/drawing/2014/main" id="{E06A5591-8A5E-4243-A7C4-3CA5759FD85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53657" y="4076521"/>
            <a:ext cx="1865986" cy="168413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0F3113F-5518-47FE-9D76-50DB058170C9}"/>
              </a:ext>
            </a:extLst>
          </p:cNvPr>
          <p:cNvSpPr txBox="1"/>
          <p:nvPr/>
        </p:nvSpPr>
        <p:spPr>
          <a:xfrm>
            <a:off x="6489229" y="5773394"/>
            <a:ext cx="19948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Isaac Newton (1642-1726)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D7FDD65-028F-439D-B207-8A8F237631FD}"/>
              </a:ext>
            </a:extLst>
          </p:cNvPr>
          <p:cNvSpPr txBox="1"/>
          <p:nvPr/>
        </p:nvSpPr>
        <p:spPr>
          <a:xfrm>
            <a:off x="8070119" y="3474439"/>
            <a:ext cx="41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49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C9836BE-3B12-4A7A-8AA8-440D108874DE}"/>
              </a:ext>
            </a:extLst>
          </p:cNvPr>
          <p:cNvSpPr txBox="1"/>
          <p:nvPr/>
        </p:nvSpPr>
        <p:spPr>
          <a:xfrm>
            <a:off x="659364" y="3482035"/>
            <a:ext cx="41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BA2B5BE-7598-4918-8263-77A9BC958B84}"/>
              </a:ext>
            </a:extLst>
          </p:cNvPr>
          <p:cNvSpPr txBox="1"/>
          <p:nvPr/>
        </p:nvSpPr>
        <p:spPr>
          <a:xfrm>
            <a:off x="3702523" y="5262201"/>
            <a:ext cx="12777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The estimate is too high!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FB3232F-87C4-45B8-8617-BC319577B0EF}"/>
              </a:ext>
            </a:extLst>
          </p:cNvPr>
          <p:cNvCxnSpPr>
            <a:cxnSpLocks/>
          </p:cNvCxnSpPr>
          <p:nvPr/>
        </p:nvCxnSpPr>
        <p:spPr>
          <a:xfrm flipH="1" flipV="1">
            <a:off x="3677893" y="5262202"/>
            <a:ext cx="369093" cy="24068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83547391-85AE-4FAA-BBC5-4FB3C6FFD499}"/>
              </a:ext>
            </a:extLst>
          </p:cNvPr>
          <p:cNvSpPr/>
          <p:nvPr/>
        </p:nvSpPr>
        <p:spPr>
          <a:xfrm>
            <a:off x="1591934" y="4457139"/>
            <a:ext cx="836712" cy="276999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475A42A6-1AD5-4A7E-BAB8-9AF2EA976242}"/>
              </a:ext>
            </a:extLst>
          </p:cNvPr>
          <p:cNvCxnSpPr>
            <a:stCxn id="14" idx="0"/>
            <a:endCxn id="18" idx="2"/>
          </p:cNvCxnSpPr>
          <p:nvPr/>
        </p:nvCxnSpPr>
        <p:spPr>
          <a:xfrm rot="5400000" flipH="1" flipV="1">
            <a:off x="1523912" y="4804242"/>
            <a:ext cx="556482" cy="416274"/>
          </a:xfrm>
          <a:prstGeom prst="bentConnector3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6106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7" grpId="0"/>
      <p:bldP spid="31" grpId="0"/>
      <p:bldP spid="1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7836</TotalTime>
  <Words>1739</Words>
  <Application>Microsoft Office PowerPoint</Application>
  <PresentationFormat>On-screen Show (4:3)</PresentationFormat>
  <Paragraphs>393</Paragraphs>
  <Slides>48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3" baseType="lpstr">
      <vt:lpstr>Arial</vt:lpstr>
      <vt:lpstr>Calibri</vt:lpstr>
      <vt:lpstr>Calibri Light</vt:lpstr>
      <vt:lpstr>Cambria Math</vt:lpstr>
      <vt:lpstr>Office Theme</vt:lpstr>
      <vt:lpstr>PowerPoint Presentation</vt:lpstr>
      <vt:lpstr>Session 05 – Goals</vt:lpstr>
      <vt:lpstr>Old School Square Roots</vt:lpstr>
      <vt:lpstr>Old School Square Roots</vt:lpstr>
      <vt:lpstr>Newton’s Method for √49</vt:lpstr>
      <vt:lpstr>Newton’s Method for √49</vt:lpstr>
      <vt:lpstr>Newton’s Method for √49</vt:lpstr>
      <vt:lpstr>Newton’s Method for √49</vt:lpstr>
      <vt:lpstr>Newton’s Method for √49</vt:lpstr>
      <vt:lpstr>Newton’s Method for √49</vt:lpstr>
      <vt:lpstr>Newton’s Square Root</vt:lpstr>
      <vt:lpstr>Edit newton_sqrt.py</vt:lpstr>
      <vt:lpstr>Run newton_sqrt.py</vt:lpstr>
      <vt:lpstr>PowerPoint Presentation</vt:lpstr>
      <vt:lpstr>Open &amp; Run herons_method.py</vt:lpstr>
      <vt:lpstr>Completing What Square?</vt:lpstr>
      <vt:lpstr>Completing What Square?</vt:lpstr>
      <vt:lpstr>Completing What Square?</vt:lpstr>
      <vt:lpstr>Completing What Square?</vt:lpstr>
      <vt:lpstr>Why do we need integrals?</vt:lpstr>
      <vt:lpstr>Why do we need integrals?</vt:lpstr>
      <vt:lpstr>Why do we need integrals?</vt:lpstr>
      <vt:lpstr>Why do we need integrals?</vt:lpstr>
      <vt:lpstr>Riemann Sums</vt:lpstr>
      <vt:lpstr>Riemann Sums</vt:lpstr>
      <vt:lpstr>Riemann Sums</vt:lpstr>
      <vt:lpstr>Area of a Unit Circle</vt:lpstr>
      <vt:lpstr>Edit circle_area.py</vt:lpstr>
      <vt:lpstr>Run circle_area.py</vt:lpstr>
      <vt:lpstr>The SciPy Package</vt:lpstr>
      <vt:lpstr>Installing the SciPy Package into Thonny</vt:lpstr>
      <vt:lpstr>Search for the SciPy package</vt:lpstr>
      <vt:lpstr>Install the SciPy Package</vt:lpstr>
      <vt:lpstr>Verify the SciPy Package Installation</vt:lpstr>
      <vt:lpstr>Complex Numbers</vt:lpstr>
      <vt:lpstr>Complex Numbers</vt:lpstr>
      <vt:lpstr>Complex Algebra</vt:lpstr>
      <vt:lpstr>Complex Algebra</vt:lpstr>
      <vt:lpstr>Why is e so special?</vt:lpstr>
      <vt:lpstr>Why is e so special?</vt:lpstr>
      <vt:lpstr>Why is e so special?</vt:lpstr>
      <vt:lpstr>Euler’s Identity</vt:lpstr>
      <vt:lpstr>Edit euler_identity.py</vt:lpstr>
      <vt:lpstr>Run euler_identity.py</vt:lpstr>
      <vt:lpstr>Euler’s Identity</vt:lpstr>
      <vt:lpstr>PowerPoint Presentation</vt:lpstr>
      <vt:lpstr>Session 05 – Know You Know…</vt:lpstr>
      <vt:lpstr>Task 05</vt:lpstr>
    </vt:vector>
  </TitlesOfParts>
  <Company>Personal Use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MSN Biersach</dc:creator>
  <cp:lastModifiedBy>Biersach, David</cp:lastModifiedBy>
  <cp:revision>869</cp:revision>
  <cp:lastPrinted>2015-06-01T00:45:11Z</cp:lastPrinted>
  <dcterms:created xsi:type="dcterms:W3CDTF">2014-09-21T17:58:26Z</dcterms:created>
  <dcterms:modified xsi:type="dcterms:W3CDTF">2023-10-31T17:46:52Z</dcterms:modified>
</cp:coreProperties>
</file>