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1019" r:id="rId2"/>
    <p:sldId id="972" r:id="rId3"/>
    <p:sldId id="290" r:id="rId4"/>
    <p:sldId id="349" r:id="rId5"/>
    <p:sldId id="350" r:id="rId6"/>
    <p:sldId id="352" r:id="rId7"/>
    <p:sldId id="353" r:id="rId8"/>
    <p:sldId id="354" r:id="rId9"/>
    <p:sldId id="355" r:id="rId10"/>
    <p:sldId id="351" r:id="rId11"/>
    <p:sldId id="960" r:id="rId12"/>
    <p:sldId id="1142" r:id="rId13"/>
    <p:sldId id="1143" r:id="rId14"/>
    <p:sldId id="256" r:id="rId15"/>
    <p:sldId id="1144" r:id="rId16"/>
    <p:sldId id="482" r:id="rId17"/>
    <p:sldId id="483" r:id="rId18"/>
    <p:sldId id="484" r:id="rId19"/>
    <p:sldId id="485" r:id="rId20"/>
    <p:sldId id="323" r:id="rId21"/>
    <p:sldId id="324" r:id="rId22"/>
    <p:sldId id="325" r:id="rId23"/>
    <p:sldId id="469" r:id="rId24"/>
    <p:sldId id="334" r:id="rId25"/>
    <p:sldId id="1140" r:id="rId26"/>
    <p:sldId id="1141" r:id="rId27"/>
    <p:sldId id="1271" r:id="rId28"/>
    <p:sldId id="1004" r:id="rId29"/>
    <p:sldId id="1259" r:id="rId30"/>
    <p:sldId id="1260" r:id="rId31"/>
    <p:sldId id="1261" r:id="rId32"/>
    <p:sldId id="398" r:id="rId33"/>
    <p:sldId id="399" r:id="rId34"/>
    <p:sldId id="400" r:id="rId35"/>
    <p:sldId id="1056" r:id="rId36"/>
    <p:sldId id="403" r:id="rId37"/>
    <p:sldId id="453" r:id="rId38"/>
    <p:sldId id="1139" r:id="rId39"/>
    <p:sldId id="405" r:id="rId40"/>
    <p:sldId id="1272" r:id="rId41"/>
    <p:sldId id="1110" r:id="rId42"/>
    <p:sldId id="1055" r:id="rId43"/>
    <p:sldId id="408" r:id="rId44"/>
    <p:sldId id="973" r:id="rId45"/>
    <p:sldId id="1005" r:id="rId4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53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6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8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84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146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55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269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2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05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8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22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95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2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11" Type="http://schemas.openxmlformats.org/officeDocument/2006/relationships/image" Target="../media/image14.png"/><Relationship Id="rId5" Type="http://schemas.openxmlformats.org/officeDocument/2006/relationships/image" Target="../media/image132.png"/><Relationship Id="rId10" Type="http://schemas.openxmlformats.org/officeDocument/2006/relationships/image" Target="../media/image13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py.org/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4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390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5" Type="http://schemas.openxmlformats.org/officeDocument/2006/relationships/image" Target="../media/image431.png"/><Relationship Id="rId4" Type="http://schemas.openxmlformats.org/officeDocument/2006/relationships/image" Target="../media/image420.png"/><Relationship Id="rId9" Type="http://schemas.openxmlformats.org/officeDocument/2006/relationships/image" Target="../media/image4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451.png"/><Relationship Id="rId4" Type="http://schemas.openxmlformats.org/officeDocument/2006/relationships/image" Target="../media/image4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05</a:t>
            </a:r>
          </a:p>
          <a:p>
            <a:pPr algn="ctr"/>
            <a:r>
              <a:rPr lang="en-US" dirty="0"/>
              <a:t>Square Roots and Areas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804345-B5BD-4B39-A1E9-1CB5BD177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3" y="1591896"/>
            <a:ext cx="7415614" cy="4764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51CB8E-7107-4732-9C30-E89DE72783D1}"/>
              </a:ext>
            </a:extLst>
          </p:cNvPr>
          <p:cNvCxnSpPr>
            <a:cxnSpLocks/>
          </p:cNvCxnSpPr>
          <p:nvPr/>
        </p:nvCxnSpPr>
        <p:spPr>
          <a:xfrm flipH="1">
            <a:off x="3325763" y="1993900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2F8A6-861D-49FE-ADE8-9E1BFA72E945}"/>
              </a:ext>
            </a:extLst>
          </p:cNvPr>
          <p:cNvCxnSpPr>
            <a:cxnSpLocks/>
          </p:cNvCxnSpPr>
          <p:nvPr/>
        </p:nvCxnSpPr>
        <p:spPr>
          <a:xfrm flipH="1">
            <a:off x="3325762" y="221225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57FA9D-2627-4799-92C6-0DE83822323C}"/>
              </a:ext>
            </a:extLst>
          </p:cNvPr>
          <p:cNvCxnSpPr>
            <a:cxnSpLocks/>
          </p:cNvCxnSpPr>
          <p:nvPr/>
        </p:nvCxnSpPr>
        <p:spPr>
          <a:xfrm flipH="1">
            <a:off x="3325761" y="2648974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0D5776-D728-458C-989C-FAC3832933F4}"/>
              </a:ext>
            </a:extLst>
          </p:cNvPr>
          <p:cNvCxnSpPr>
            <a:cxnSpLocks/>
          </p:cNvCxnSpPr>
          <p:nvPr/>
        </p:nvCxnSpPr>
        <p:spPr>
          <a:xfrm flipH="1">
            <a:off x="3325760" y="2881468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46D904-F07A-4985-AA37-09E282027741}"/>
              </a:ext>
            </a:extLst>
          </p:cNvPr>
          <p:cNvCxnSpPr>
            <a:cxnSpLocks/>
          </p:cNvCxnSpPr>
          <p:nvPr/>
        </p:nvCxnSpPr>
        <p:spPr>
          <a:xfrm flipH="1">
            <a:off x="3325760" y="3332729"/>
            <a:ext cx="369937" cy="21835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6A752-DFA9-432D-9528-CCAF66E6C36D}"/>
              </a:ext>
            </a:extLst>
          </p:cNvPr>
          <p:cNvCxnSpPr>
            <a:cxnSpLocks/>
          </p:cNvCxnSpPr>
          <p:nvPr/>
        </p:nvCxnSpPr>
        <p:spPr>
          <a:xfrm flipH="1">
            <a:off x="2116394" y="2430616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F2EED-20C6-47A7-BB76-E28C81041FBC}"/>
              </a:ext>
            </a:extLst>
          </p:cNvPr>
          <p:cNvCxnSpPr>
            <a:cxnSpLocks/>
          </p:cNvCxnSpPr>
          <p:nvPr/>
        </p:nvCxnSpPr>
        <p:spPr>
          <a:xfrm flipH="1">
            <a:off x="2116394" y="3107303"/>
            <a:ext cx="1579304" cy="21794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1B280A9-3DFA-4AD6-B150-9D49A120B95D}"/>
              </a:ext>
            </a:extLst>
          </p:cNvPr>
          <p:cNvSpPr/>
          <p:nvPr/>
        </p:nvSpPr>
        <p:spPr>
          <a:xfrm>
            <a:off x="6186928" y="6135329"/>
            <a:ext cx="862801" cy="221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21A3-EBFD-4657-9D2C-82C9A08E8ADA}"/>
              </a:ext>
            </a:extLst>
          </p:cNvPr>
          <p:cNvCxnSpPr>
            <a:cxnSpLocks/>
          </p:cNvCxnSpPr>
          <p:nvPr/>
        </p:nvCxnSpPr>
        <p:spPr>
          <a:xfrm flipH="1">
            <a:off x="4572000" y="6237649"/>
            <a:ext cx="165040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Newton’s Square Root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the square root of a given </a:t>
                </a:r>
                <a:r>
                  <a:rPr lang="en-US" sz="2400" b="1" dirty="0"/>
                  <a:t>x</a:t>
                </a:r>
                <a:r>
                  <a:rPr lang="en-US" sz="2400" dirty="0"/>
                  <a:t>, using only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elementary (+, -, *, /) </a:t>
                </a:r>
                <a:r>
                  <a:rPr lang="en-US" sz="2400" dirty="0"/>
                  <a:t>operations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Newton’s method to display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𝟏𝟔𝟖𝟗𝟐𝟑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𝟕𝟒</m:t>
                        </m:r>
                      </m:e>
                    </m:rad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𝑒𝑠𝑡𝑖𝑚𝑎𝑡𝑒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h𝑖𝑔h𝐸𝑛𝑑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𝑙𝑜𝑤𝐸𝑛𝑑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h𝑖𝑔h𝐸𝑛𝑑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down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𝑒𝑠𝑡𝑖𝑚𝑎𝑡𝑒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𝑙𝑜𝑤𝐸𝑛𝑑</m:t>
                    </m:r>
                  </m:oMath>
                </a14:m>
                <a:r>
                  <a:rPr lang="en-US" sz="2000" dirty="0"/>
                  <a:t> must move </a:t>
                </a:r>
                <a:r>
                  <a:rPr lang="en-US" sz="2000" b="1" dirty="0"/>
                  <a:t>up</a:t>
                </a:r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𝑒𝑠𝑡𝑖𝑚𝑎𝑡𝑒</m:t>
                    </m:r>
                  </m:oMath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96946"/>
              </a:xfrm>
              <a:blipFill>
                <a:blip r:embed="rId3"/>
                <a:stretch>
                  <a:fillRect l="-1005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0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E4A30EF4-2572-A223-ECA7-97D2C33C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79" y="1557545"/>
            <a:ext cx="5206755" cy="4901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B8BC160-CD10-611C-70EE-6469344A642D}"/>
              </a:ext>
            </a:extLst>
          </p:cNvPr>
          <p:cNvGrpSpPr/>
          <p:nvPr/>
        </p:nvGrpSpPr>
        <p:grpSpPr>
          <a:xfrm>
            <a:off x="5083109" y="5881955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2114F98-5D61-9DA5-BC07-FB3D4DC11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E148F2-4AE9-F9F6-3D5B-5F8412FDFE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C86A-BC71-EA26-5F13-D02B86495F49}"/>
              </a:ext>
            </a:extLst>
          </p:cNvPr>
          <p:cNvGrpSpPr/>
          <p:nvPr/>
        </p:nvGrpSpPr>
        <p:grpSpPr>
          <a:xfrm>
            <a:off x="3995451" y="2830643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5C702A0-2C0C-FF03-2C47-E32B5C36A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D9E42F-6F16-412E-4BA0-858C76C52E0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EB2E30-0CB0-461C-F317-5E565AE8C0CE}"/>
              </a:ext>
            </a:extLst>
          </p:cNvPr>
          <p:cNvGrpSpPr/>
          <p:nvPr/>
        </p:nvGrpSpPr>
        <p:grpSpPr>
          <a:xfrm>
            <a:off x="4929862" y="3080100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8BC5AA-EAF7-3997-F24B-65A340CB602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498BBC-D9E0-3CCB-E557-5A5A6DEC2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2A7902-749C-E21E-DCD6-ADB6224005E2}"/>
              </a:ext>
            </a:extLst>
          </p:cNvPr>
          <p:cNvGrpSpPr/>
          <p:nvPr/>
        </p:nvGrpSpPr>
        <p:grpSpPr>
          <a:xfrm>
            <a:off x="5592030" y="3350325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388B23-67E0-F394-2FF2-0F1D78009EF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86E99D8-36F5-A312-85B0-0389C9A15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019F18-8B3F-8159-4CB9-CA949B9BCEBA}"/>
              </a:ext>
            </a:extLst>
          </p:cNvPr>
          <p:cNvGrpSpPr/>
          <p:nvPr/>
        </p:nvGrpSpPr>
        <p:grpSpPr>
          <a:xfrm>
            <a:off x="6846876" y="359456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CE9F92-F278-C0DF-AF4B-68D5FE92329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1226CD5-128B-E654-AEE9-ED032B4C27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A8E25D-D9A8-0387-D556-104096464DD8}"/>
              </a:ext>
            </a:extLst>
          </p:cNvPr>
          <p:cNvGrpSpPr/>
          <p:nvPr/>
        </p:nvGrpSpPr>
        <p:grpSpPr>
          <a:xfrm>
            <a:off x="5109268" y="3841512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76F595-4EBE-7EBA-7BC3-61D71CFDB7A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1594E2-ADEA-3723-9FE6-CFFF30145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088B5-9562-FF5A-B02A-0CBE2DFF990F}"/>
              </a:ext>
            </a:extLst>
          </p:cNvPr>
          <p:cNvGrpSpPr/>
          <p:nvPr/>
        </p:nvGrpSpPr>
        <p:grpSpPr>
          <a:xfrm>
            <a:off x="5022275" y="4093426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2F7BE5-0D96-0A71-3A24-A22C0734475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E6AD67F-8B42-0DB5-4FB6-17CD3646E9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9D6949-CE32-8DEA-FA49-BBE9F60C0977}"/>
              </a:ext>
            </a:extLst>
          </p:cNvPr>
          <p:cNvGrpSpPr/>
          <p:nvPr/>
        </p:nvGrpSpPr>
        <p:grpSpPr>
          <a:xfrm>
            <a:off x="5169152" y="4604183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81A521-678A-8D22-1E70-C93CC5A28CA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54EC25F-DD9B-ABDA-1CC0-ADC012370D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1FB6DD-6EBF-D260-3439-A2C47BE8EAB2}"/>
              </a:ext>
            </a:extLst>
          </p:cNvPr>
          <p:cNvGrpSpPr/>
          <p:nvPr/>
        </p:nvGrpSpPr>
        <p:grpSpPr>
          <a:xfrm>
            <a:off x="6004295" y="4858134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1F49B2-E0C9-368C-68B3-48E78431FDD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1DF11D-9ACE-5F2A-8283-B67962DBF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9305D0-A602-59C5-1E5B-6750AFEED61C}"/>
              </a:ext>
            </a:extLst>
          </p:cNvPr>
          <p:cNvGrpSpPr/>
          <p:nvPr/>
        </p:nvGrpSpPr>
        <p:grpSpPr>
          <a:xfrm>
            <a:off x="4229883" y="5108294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A6AF33-90D9-029B-2C96-5607A4F5D8C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7B637A1-C06A-B656-1FE9-64BF2EC3FC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13FBF7B-FF49-789F-0222-9209F0FCCF1B}"/>
              </a:ext>
            </a:extLst>
          </p:cNvPr>
          <p:cNvSpPr txBox="1"/>
          <p:nvPr/>
        </p:nvSpPr>
        <p:spPr>
          <a:xfrm>
            <a:off x="348220" y="3935367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9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0815A1-9743-C383-B3C0-C409249DD6AB}"/>
              </a:ext>
            </a:extLst>
          </p:cNvPr>
          <p:cNvCxnSpPr>
            <a:cxnSpLocks/>
            <a:stCxn id="57" idx="3"/>
            <a:endCxn id="62" idx="1"/>
          </p:cNvCxnSpPr>
          <p:nvPr/>
        </p:nvCxnSpPr>
        <p:spPr>
          <a:xfrm flipV="1">
            <a:off x="1652364" y="4252424"/>
            <a:ext cx="859842" cy="61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Left Brace 61">
            <a:extLst>
              <a:ext uri="{FF2B5EF4-FFF2-40B4-BE49-F238E27FC236}">
                <a16:creationId xmlns:a16="http://schemas.microsoft.com/office/drawing/2014/main" id="{35BC1F54-5920-3641-AA3D-E9535921F03A}"/>
              </a:ext>
            </a:extLst>
          </p:cNvPr>
          <p:cNvSpPr/>
          <p:nvPr/>
        </p:nvSpPr>
        <p:spPr>
          <a:xfrm>
            <a:off x="2512206" y="3211888"/>
            <a:ext cx="418727" cy="20810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newton_sqrt.py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B38DE-D46B-E0A4-8932-174A93285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6678" y="1690689"/>
            <a:ext cx="3350644" cy="95246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/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168923.74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F9F446-BDB4-E540-423C-5F7820851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10" y="2087262"/>
                <a:ext cx="1896256" cy="436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32EC053-3BDC-FBCC-E7BE-1DD09112F1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94" b="10211"/>
          <a:stretch/>
        </p:blipFill>
        <p:spPr>
          <a:xfrm>
            <a:off x="872939" y="3239489"/>
            <a:ext cx="3699061" cy="226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2511EA-3FDA-49D1-883D-E3AA5051B6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84" y="3094015"/>
            <a:ext cx="1644649" cy="344469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2D5D4C-340D-DA62-5840-96023E6F8307}"/>
              </a:ext>
            </a:extLst>
          </p:cNvPr>
          <p:cNvSpPr txBox="1"/>
          <p:nvPr/>
        </p:nvSpPr>
        <p:spPr>
          <a:xfrm>
            <a:off x="1185977" y="5707787"/>
            <a:ext cx="307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</a:t>
            </a:r>
            <a:r>
              <a:rPr lang="en-US" b="1" dirty="0"/>
              <a:t>College</a:t>
            </a:r>
            <a:r>
              <a:rPr lang="en-US" dirty="0"/>
              <a:t> Calculator (1985)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50ECB-7D62-2646-DFDC-81D626A076C8}"/>
              </a:ext>
            </a:extLst>
          </p:cNvPr>
          <p:cNvSpPr txBox="1"/>
          <p:nvPr/>
        </p:nvSpPr>
        <p:spPr>
          <a:xfrm>
            <a:off x="7319077" y="4300091"/>
            <a:ext cx="150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Kids</a:t>
            </a:r>
          </a:p>
          <a:p>
            <a:pPr algn="ctr"/>
            <a:r>
              <a:rPr lang="en-US" b="1" dirty="0"/>
              <a:t>High School</a:t>
            </a:r>
          </a:p>
          <a:p>
            <a:pPr algn="ctr"/>
            <a:r>
              <a:rPr lang="en-US" dirty="0"/>
              <a:t>Calculator</a:t>
            </a:r>
          </a:p>
          <a:p>
            <a:pPr algn="ctr"/>
            <a:r>
              <a:rPr lang="en-US" dirty="0"/>
              <a:t>(2013)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/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7D40D1-7D94-33F2-AEC4-E8BD3CF7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22" y="2105408"/>
                <a:ext cx="189625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0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/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𝑔𝑢𝑒𝑠𝑠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699CFE2-B111-4806-93F2-CE97B4D6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922" y="1493171"/>
                <a:ext cx="3196837" cy="280013"/>
              </a:xfrm>
              <a:prstGeom prst="rect">
                <a:avLst/>
              </a:prstGeom>
              <a:blipFill>
                <a:blip r:embed="rId2"/>
                <a:stretch>
                  <a:fillRect t="-169565" r="-1581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/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4D7BA-9361-4163-A016-931148E6E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87" y="2032822"/>
                <a:ext cx="3530005" cy="276999"/>
              </a:xfrm>
              <a:prstGeom prst="rect">
                <a:avLst/>
              </a:prstGeom>
              <a:blipFill>
                <a:blip r:embed="rId3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/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9503E3-371C-488E-B3F3-17C1F646B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42" y="2381199"/>
                <a:ext cx="1327095" cy="602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/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𝐴𝑠𝑠𝑢𝑚𝑒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488E6E-6013-4113-91A4-FE1A0F0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713" y="3055178"/>
                <a:ext cx="3068661" cy="832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/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90B4A0-C120-4681-BA88-BD498767E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805" y="3959348"/>
                <a:ext cx="19479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/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8B7A4F-2F21-46F8-8AE3-ACE9B784B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9" y="5887135"/>
                <a:ext cx="251427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/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𝑟𝑒𝑣𝑖𝑠𝑒𝑑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DB4E97-0101-4E46-9707-E7F3BF665A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334" y="4400058"/>
                <a:ext cx="2324739" cy="6481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/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9FE1EA-45D3-4840-A246-A7D554036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621" y="5048184"/>
                <a:ext cx="3474348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075C5D1-DEC3-4AFB-8A30-52F16AF49DF6}"/>
              </a:ext>
            </a:extLst>
          </p:cNvPr>
          <p:cNvSpPr/>
          <p:nvPr/>
        </p:nvSpPr>
        <p:spPr>
          <a:xfrm>
            <a:off x="5941927" y="5846265"/>
            <a:ext cx="1328382" cy="6955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C323F3-C0A9-4247-9F76-CC337F349F8D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Heron's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8844CE-E017-12A6-52E8-8A802610CD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4820" y="1176305"/>
            <a:ext cx="1600530" cy="24097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/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80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sz="1800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 </a:t>
                </a:r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B2F539-EE22-44DC-D59F-E49F8F2E3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362" y="5583059"/>
                <a:ext cx="12296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81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5" grpId="0"/>
      <p:bldP spid="16" grpId="0"/>
      <p:bldP spid="18" grpId="0"/>
      <p:bldP spid="19" grpId="0"/>
      <p:bldP spid="20" grpId="0"/>
      <p:bldP spid="24" grpId="0"/>
      <p:bldP spid="6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herons_method.py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1B893-3C58-DBF1-79F1-E106C0F5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09" y="1690689"/>
            <a:ext cx="4256782" cy="45220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EB5B1D2-E766-0D87-00B3-E23CAC938B64}"/>
              </a:ext>
            </a:extLst>
          </p:cNvPr>
          <p:cNvGrpSpPr/>
          <p:nvPr/>
        </p:nvGrpSpPr>
        <p:grpSpPr>
          <a:xfrm>
            <a:off x="5931645" y="4341376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89B3351-F6F8-CC62-4BFA-B1D998E9C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13AFA9-927C-5E68-6BA2-4B1C632131B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13FE03-FBE0-B9FA-3348-4A18A5B6657A}"/>
              </a:ext>
            </a:extLst>
          </p:cNvPr>
          <p:cNvGrpSpPr/>
          <p:nvPr/>
        </p:nvGrpSpPr>
        <p:grpSpPr>
          <a:xfrm>
            <a:off x="4597522" y="2502983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93EB51-A0B6-0753-7D02-2FC9A6B684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9C5096-3B33-126C-CD3F-B0F0E12B597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C4B81A-1256-9A2E-4D5A-E511C517DA1E}"/>
              </a:ext>
            </a:extLst>
          </p:cNvPr>
          <p:cNvGrpSpPr/>
          <p:nvPr/>
        </p:nvGrpSpPr>
        <p:grpSpPr>
          <a:xfrm>
            <a:off x="4814881" y="2761518"/>
            <a:ext cx="1068643" cy="369332"/>
            <a:chOff x="3647644" y="4910075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BB115-ACBE-C3AF-5F0E-D11DBC063AB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94CDCF1-3F16-4C8E-1541-1A24989DC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E4EDBA-DC0D-1FFD-8A11-2D01707C8F41}"/>
              </a:ext>
            </a:extLst>
          </p:cNvPr>
          <p:cNvGrpSpPr/>
          <p:nvPr/>
        </p:nvGrpSpPr>
        <p:grpSpPr>
          <a:xfrm>
            <a:off x="6358853" y="3044678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EF7FD0-4258-DAF5-1F22-A0BF7F63393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D7E3EE0-8AC7-8077-F47D-855226D34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B58209-1612-FBC8-2AC5-B9675C12141C}"/>
              </a:ext>
            </a:extLst>
          </p:cNvPr>
          <p:cNvGrpSpPr/>
          <p:nvPr/>
        </p:nvGrpSpPr>
        <p:grpSpPr>
          <a:xfrm>
            <a:off x="6401311" y="329849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1915A5-7317-5C6C-F0E3-326BEE4803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AD0537-1DEC-8E18-D366-2A74CFE98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158F10-DB9F-E65C-2ABE-56EA65B01603}"/>
              </a:ext>
            </a:extLst>
          </p:cNvPr>
          <p:cNvGrpSpPr/>
          <p:nvPr/>
        </p:nvGrpSpPr>
        <p:grpSpPr>
          <a:xfrm>
            <a:off x="4582530" y="3559873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BA881A-8F83-2050-E3D5-AB6BDAC5426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B48F41C-EC01-EE86-D090-9B97A1F2B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6C1CBAF-2765-0C1B-C2FF-5D67A0EB0446}"/>
              </a:ext>
            </a:extLst>
          </p:cNvPr>
          <p:cNvGrpSpPr/>
          <p:nvPr/>
        </p:nvGrpSpPr>
        <p:grpSpPr>
          <a:xfrm>
            <a:off x="4783685" y="5474711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7F3683E-4202-A046-E098-DB551598B42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480E3E1-910F-90C6-75B2-0491BE1C8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EBA1372-C153-EB81-CA6C-E3060A347D01}"/>
              </a:ext>
            </a:extLst>
          </p:cNvPr>
          <p:cNvSpPr txBox="1"/>
          <p:nvPr/>
        </p:nvSpPr>
        <p:spPr>
          <a:xfrm>
            <a:off x="922805" y="3027891"/>
            <a:ext cx="1304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 lines of code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FF1E362-23CE-860F-2F0A-9BC64CF2DB28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2226949" y="3351057"/>
            <a:ext cx="89256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Left Brace 60">
            <a:extLst>
              <a:ext uri="{FF2B5EF4-FFF2-40B4-BE49-F238E27FC236}">
                <a16:creationId xmlns:a16="http://schemas.microsoft.com/office/drawing/2014/main" id="{7F562C84-05BD-98B8-FFAC-E93D40D26468}"/>
              </a:ext>
            </a:extLst>
          </p:cNvPr>
          <p:cNvSpPr/>
          <p:nvPr/>
        </p:nvSpPr>
        <p:spPr>
          <a:xfrm>
            <a:off x="3119512" y="2948919"/>
            <a:ext cx="418727" cy="804276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 </a:t>
            </a:r>
            <a:r>
              <a:rPr lang="en-US" sz="2400" b="1" dirty="0">
                <a:solidFill>
                  <a:srgbClr val="7030A0"/>
                </a:solidFill>
              </a:rPr>
              <a:t>Newton's Method</a:t>
            </a:r>
            <a:r>
              <a:rPr lang="en-US" sz="2400" dirty="0"/>
              <a:t> (discovered in </a:t>
            </a:r>
            <a:r>
              <a:rPr lang="en-US" sz="2400" b="1" dirty="0"/>
              <a:t>1669 AD</a:t>
            </a:r>
            <a:r>
              <a:rPr lang="en-US" sz="2400" dirty="0"/>
              <a:t>) to numerically estimate the </a:t>
            </a:r>
            <a:r>
              <a:rPr lang="en-US" sz="2400" u="sng" dirty="0"/>
              <a:t>square root</a:t>
            </a:r>
            <a:r>
              <a:rPr lang="en-US" sz="2400" dirty="0"/>
              <a:t> of a number</a:t>
            </a:r>
          </a:p>
          <a:p>
            <a:r>
              <a:rPr lang="en-US" sz="2400" dirty="0"/>
              <a:t>Compare Newton's Method to </a:t>
            </a:r>
            <a:r>
              <a:rPr lang="en-US" sz="2400" b="1" dirty="0">
                <a:solidFill>
                  <a:srgbClr val="0070C0"/>
                </a:solidFill>
              </a:rPr>
              <a:t>Heron's Method</a:t>
            </a:r>
            <a:r>
              <a:rPr lang="en-US" sz="2400" dirty="0"/>
              <a:t> (invented in </a:t>
            </a:r>
            <a:r>
              <a:rPr lang="en-US" sz="2400" b="1" dirty="0"/>
              <a:t>50 AD</a:t>
            </a:r>
            <a:r>
              <a:rPr lang="en-US" sz="2400" dirty="0"/>
              <a:t>) for finding square roots</a:t>
            </a:r>
          </a:p>
          <a:p>
            <a:r>
              <a:rPr lang="en-US" sz="2400" dirty="0"/>
              <a:t>Derive the </a:t>
            </a:r>
            <a:r>
              <a:rPr lang="en-US" sz="2400" b="1" dirty="0">
                <a:solidFill>
                  <a:srgbClr val="FF0000"/>
                </a:solidFill>
              </a:rPr>
              <a:t>quadratic formula </a:t>
            </a:r>
            <a:r>
              <a:rPr lang="en-US" sz="2400" dirty="0"/>
              <a:t>using geometry and algebra</a:t>
            </a:r>
          </a:p>
          <a:p>
            <a:r>
              <a:rPr lang="en-US" sz="2400" dirty="0"/>
              <a:t>Estimate the </a:t>
            </a:r>
            <a:r>
              <a:rPr lang="en-US" sz="2400" b="1" dirty="0"/>
              <a:t>area of a circle</a:t>
            </a:r>
            <a:r>
              <a:rPr lang="en-US" sz="2400" dirty="0"/>
              <a:t> using </a:t>
            </a:r>
            <a:r>
              <a:rPr lang="en-US" sz="2400" i="1" dirty="0"/>
              <a:t>rectangles</a:t>
            </a:r>
          </a:p>
          <a:p>
            <a:r>
              <a:rPr lang="en-US" sz="2400" dirty="0"/>
              <a:t>Calculate and display </a:t>
            </a:r>
            <a:r>
              <a:rPr lang="en-US" sz="2400" b="1" dirty="0">
                <a:solidFill>
                  <a:srgbClr val="00B050"/>
                </a:solidFill>
              </a:rPr>
              <a:t>Euler’s Identity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exactly determine </a:t>
                </a:r>
                <a:r>
                  <a:rPr lang="en-US" sz="2400" b="1" dirty="0"/>
                  <a:t>"the integral</a:t>
                </a:r>
                <a:r>
                  <a:rPr lang="en-US" sz="2400" dirty="0"/>
                  <a:t> </a:t>
                </a:r>
                <a:r>
                  <a:rPr lang="en-US" sz="2400" b="1" dirty="0"/>
                  <a:t>of</a:t>
                </a:r>
                <a:r>
                  <a:rPr lang="en-US" sz="2400" dirty="0"/>
                  <a:t> </a:t>
                </a:r>
                <a:r>
                  <a:rPr lang="en-US" sz="2400" b="1" dirty="0"/>
                  <a:t>f(x)" </a:t>
                </a:r>
                <a:r>
                  <a:rPr lang="en-US" sz="2400" dirty="0"/>
                  <a:t>which we would 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400" dirty="0"/>
                  <a:t> 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47562"/>
              </a:xfrm>
              <a:blipFill>
                <a:blip r:embed="rId3"/>
                <a:stretch>
                  <a:fillRect l="-1005" t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E6CAC-C2A7-29FF-C989-5BC20C37FBBE}"/>
              </a:ext>
            </a:extLst>
          </p:cNvPr>
          <p:cNvGrpSpPr/>
          <p:nvPr/>
        </p:nvGrpSpPr>
        <p:grpSpPr>
          <a:xfrm>
            <a:off x="7016903" y="3786373"/>
            <a:ext cx="1769650" cy="2531083"/>
            <a:chOff x="7016903" y="3641967"/>
            <a:chExt cx="1769650" cy="25310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58D515-F9DC-52C4-E533-6AAC29495883}"/>
                </a:ext>
              </a:extLst>
            </p:cNvPr>
            <p:cNvSpPr txBox="1"/>
            <p:nvPr/>
          </p:nvSpPr>
          <p:spPr>
            <a:xfrm>
              <a:off x="7016903" y="5311276"/>
              <a:ext cx="176965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Bernhard Riemann</a:t>
              </a:r>
            </a:p>
            <a:p>
              <a:pPr algn="ctr"/>
              <a:r>
                <a:rPr lang="en-US" sz="1600" dirty="0"/>
                <a:t>1826 – 1863</a:t>
              </a:r>
            </a:p>
            <a:p>
              <a:pPr algn="ctr"/>
              <a:r>
                <a:rPr lang="en-US" sz="1600" dirty="0"/>
                <a:t>(39 years old)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68617D-5C1E-AF83-9511-479589D48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569" y="3641967"/>
              <a:ext cx="1522317" cy="166070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</a:t>
                </a:r>
                <a:r>
                  <a:rPr lang="en-US" sz="2400" i="1" dirty="0"/>
                  <a:t>increasing</a:t>
                </a:r>
                <a:r>
                  <a:rPr lang="en-US" sz="2400" dirty="0"/>
                  <a:t>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u="sng" dirty="0">
                <a:solidFill>
                  <a:srgbClr val="00B050"/>
                </a:solidFill>
              </a:rPr>
              <a:t>unit</a:t>
            </a:r>
            <a:r>
              <a:rPr lang="en-US" sz="2400" b="1" dirty="0">
                <a:solidFill>
                  <a:srgbClr val="00B050"/>
                </a:solidFill>
              </a:rPr>
              <a:t> circle </a:t>
            </a:r>
            <a:r>
              <a:rPr lang="en-US" sz="2400" dirty="0"/>
              <a:t>centered </a:t>
            </a:r>
            <a:r>
              <a:rPr lang="en-US" sz="2400" b="1" dirty="0"/>
              <a:t>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by summing the area of </a:t>
            </a:r>
            <a:r>
              <a:rPr lang="en-US" sz="2400" dirty="0">
                <a:solidFill>
                  <a:srgbClr val="FF0000"/>
                </a:solidFill>
              </a:rPr>
              <a:t>1,000,000</a:t>
            </a:r>
            <a:r>
              <a:rPr lang="en-US" sz="2400" dirty="0"/>
              <a:t> contained rectangles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222" y="2944071"/>
                <a:ext cx="3117007" cy="1112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8772" y="4156786"/>
            <a:ext cx="2105025" cy="2085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/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83D8A5-56A6-E59B-2F22-09F1BDEAF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535" y="2988442"/>
                <a:ext cx="1979499" cy="369332"/>
              </a:xfrm>
              <a:prstGeom prst="rect">
                <a:avLst/>
              </a:prstGeom>
              <a:blipFill>
                <a:blip r:embed="rId5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/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F7FDB0-24D6-ECEB-DB6F-9F303BA73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748" y="3541165"/>
                <a:ext cx="1881073" cy="460511"/>
              </a:xfrm>
              <a:prstGeom prst="rect">
                <a:avLst/>
              </a:prstGeom>
              <a:blipFill>
                <a:blip r:embed="rId6"/>
                <a:stretch>
                  <a:fillRect l="-1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7817CD6-FA86-2719-7238-356BC5775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5408" y="4286990"/>
            <a:ext cx="2082635" cy="19228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/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70FCE5-0A27-F9EB-0A1C-3091595CE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89" y="4141467"/>
                <a:ext cx="1347741" cy="1107996"/>
              </a:xfrm>
              <a:prstGeom prst="rect">
                <a:avLst/>
              </a:prstGeom>
              <a:blipFill>
                <a:blip r:embed="rId8"/>
                <a:stretch>
                  <a:fillRect l="-7658" r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/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F8B727-2920-6A6E-D3AC-21AD0AA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758" y="5190334"/>
                <a:ext cx="258276" cy="627608"/>
              </a:xfrm>
              <a:prstGeom prst="rect">
                <a:avLst/>
              </a:prstGeom>
              <a:blipFill>
                <a:blip r:embed="rId9"/>
                <a:stretch>
                  <a:fillRect b="-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9" grpId="0"/>
      <p:bldP spid="16" grpId="0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ABD0D8-81C0-B6E8-215B-A6552D51F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100" y="1949117"/>
            <a:ext cx="3671800" cy="35800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07794DF-6078-439B-7F99-7D2D99AB8F61}"/>
              </a:ext>
            </a:extLst>
          </p:cNvPr>
          <p:cNvGrpSpPr/>
          <p:nvPr/>
        </p:nvGrpSpPr>
        <p:grpSpPr>
          <a:xfrm>
            <a:off x="5039735" y="3029688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9F65B9-8E4C-B823-B65A-F0B93FE7CE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A84CD2-9A85-6325-116B-67BA73C8191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ECD4DC-FC65-4084-56A9-CB9CDFFB5C8C}"/>
              </a:ext>
            </a:extLst>
          </p:cNvPr>
          <p:cNvGrpSpPr/>
          <p:nvPr/>
        </p:nvGrpSpPr>
        <p:grpSpPr>
          <a:xfrm>
            <a:off x="4664980" y="3303111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FF0358A-BEC6-DA2E-CA28-9303A1D21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A8E5A-2610-45B8-33B3-11B26B3B739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9EE6B1-8EE5-EAC1-19D1-4648E28DE826}"/>
              </a:ext>
            </a:extLst>
          </p:cNvPr>
          <p:cNvGrpSpPr/>
          <p:nvPr/>
        </p:nvGrpSpPr>
        <p:grpSpPr>
          <a:xfrm>
            <a:off x="6163995" y="3817678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2C28F0-E0EB-840F-E063-105A48BCEA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D75B99-0204-DC5B-62AF-15242EEFF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FE929C3-462C-3D81-1F51-4487363595B6}"/>
              </a:ext>
            </a:extLst>
          </p:cNvPr>
          <p:cNvGrpSpPr/>
          <p:nvPr/>
        </p:nvGrpSpPr>
        <p:grpSpPr>
          <a:xfrm>
            <a:off x="5916657" y="4095270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3C371B-8E12-8077-D8D4-DAF23C5BCF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96115F5-A641-2C0B-6030-D87A6EAF7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DEE5F0-EB55-C3AD-A96C-6EE6145854D5}"/>
              </a:ext>
            </a:extLst>
          </p:cNvPr>
          <p:cNvGrpSpPr/>
          <p:nvPr/>
        </p:nvGrpSpPr>
        <p:grpSpPr>
          <a:xfrm>
            <a:off x="5654329" y="4617910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13BD83C-4403-5B63-C7A8-5416D6EF29E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6507A47-3422-48D1-95A6-942AB7344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241C8A-0FDA-F793-3E60-F92D5127AD2F}"/>
              </a:ext>
            </a:extLst>
          </p:cNvPr>
          <p:cNvGrpSpPr/>
          <p:nvPr/>
        </p:nvGrpSpPr>
        <p:grpSpPr>
          <a:xfrm>
            <a:off x="4844853" y="484926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3F8E29-D070-FF9F-8ACF-8C66E716788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88ED2C-AB17-367C-A7CA-C0FEFDC8E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59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/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r>
                  <a:rPr lang="en-US" sz="24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9C000-C231-EAC9-BFB4-A9F1F3CC5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308" y="4334520"/>
                <a:ext cx="1347741" cy="1107996"/>
              </a:xfrm>
              <a:prstGeom prst="rect">
                <a:avLst/>
              </a:prstGeom>
              <a:blipFill>
                <a:blip r:embed="rId3"/>
                <a:stretch>
                  <a:fillRect l="-8145" r="-4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/>
              <p:nvPr/>
            </p:nvSpPr>
            <p:spPr>
              <a:xfrm>
                <a:off x="2141461" y="3058771"/>
                <a:ext cx="35548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3.1415926535…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AEC82-9D82-528A-6CEF-0213543F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461" y="3058771"/>
                <a:ext cx="35548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BCC2A7-3BA7-61BC-E910-0B7601D00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546" y="2170353"/>
            <a:ext cx="3536909" cy="888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F78508-C80B-1A55-75E3-1812687D3B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0273" y="3973665"/>
            <a:ext cx="3063453" cy="2382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6C4EBA-74B4-2B63-245F-95D220B48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8031" y="4596780"/>
            <a:ext cx="2537319" cy="313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3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CA16C-BD24-B916-6A3C-99548A2B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0" y="2129762"/>
            <a:ext cx="7642120" cy="41511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https://scipy.org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6023131" y="3772174"/>
            <a:ext cx="2121108" cy="12506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73A2ED-A2BA-1598-17E9-4689237FD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1420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My first calculator back in 1977 could only add, subtract, multiply, and divide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As a 6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grader, I had heard of “Square Roots”, and I knew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2400" dirty="0"/>
                  <a:t>.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But what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1977</m:t>
                        </m:r>
                      </m:e>
                    </m:ra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 can we find the square root of a number using only the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elementary</a:t>
                </a:r>
                <a:r>
                  <a:rPr lang="en-US" sz="2400" dirty="0"/>
                  <a:t>         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+, -, *, /</a:t>
                </a:r>
                <a:r>
                  <a:rPr lang="en-US" sz="2400" dirty="0"/>
                  <a:t>) operations?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 had solved that </a:t>
                </a:r>
                <a:r>
                  <a:rPr lang="en-US" sz="2400" b="1" dirty="0"/>
                  <a:t>313</a:t>
                </a:r>
                <a:r>
                  <a:rPr lang="en-US" sz="2400" dirty="0"/>
                  <a:t> years before me!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101590" cy="4596946"/>
              </a:xfrm>
              <a:blipFill>
                <a:blip r:embed="rId3"/>
                <a:stretch>
                  <a:fillRect l="-1553" t="-1854" r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508" y="1890713"/>
            <a:ext cx="22002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4662C6-9AA9-BE02-01F2-A7F5BE35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10909A-42E7-F344-DCEC-72E853C9F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38306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SciPy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346" y="3793199"/>
            <a:ext cx="3735669" cy="2159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78508"/>
            <a:ext cx="3715037" cy="14926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234" y="4168136"/>
            <a:ext cx="2180952" cy="1409524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Numbers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20" y="1362804"/>
            <a:ext cx="3109930" cy="2560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79" y="4275960"/>
            <a:ext cx="2869804" cy="19025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08" y="4201148"/>
            <a:ext cx="2555813" cy="20521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ACCAC-5E7E-4D5F-A408-499417E86352}"/>
              </a:ext>
            </a:extLst>
          </p:cNvPr>
          <p:cNvSpPr txBox="1"/>
          <p:nvPr/>
        </p:nvSpPr>
        <p:spPr>
          <a:xfrm>
            <a:off x="7783821" y="2165870"/>
            <a:ext cx="102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Argand</a:t>
            </a:r>
          </a:p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47696-C5BC-FAF3-82FC-163EBCF9F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4234" y="1672451"/>
            <a:ext cx="1438095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39" y="3295666"/>
            <a:ext cx="257143" cy="35238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1014819" y="1436225"/>
            <a:ext cx="6771411" cy="820067"/>
            <a:chOff x="668233" y="1436225"/>
            <a:chExt cx="6771411" cy="820067"/>
          </a:xfrm>
        </p:grpSpPr>
        <p:grpSp>
          <p:nvGrpSpPr>
            <p:cNvPr id="12" name="Group 11"/>
            <p:cNvGrpSpPr/>
            <p:nvPr/>
          </p:nvGrpSpPr>
          <p:grpSpPr>
            <a:xfrm>
              <a:off x="2070417" y="1479354"/>
              <a:ext cx="5369227" cy="776938"/>
              <a:chOff x="2070417" y="1479354"/>
              <a:chExt cx="5369227" cy="7769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0417" y="1479354"/>
                    <a:ext cx="53692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95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=9−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1886960"/>
                    <a:ext cx="1027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76" r="-595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TextBox 22"/>
            <p:cNvSpPr txBox="1"/>
            <p:nvPr/>
          </p:nvSpPr>
          <p:spPr>
            <a:xfrm>
              <a:off x="668233" y="1436225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Sum: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89038" y="2706969"/>
            <a:ext cx="7487072" cy="845690"/>
            <a:chOff x="442452" y="2371240"/>
            <a:chExt cx="7487072" cy="845690"/>
          </a:xfrm>
        </p:grpSpPr>
        <p:grpSp>
          <p:nvGrpSpPr>
            <p:cNvPr id="21" name="Group 20"/>
            <p:cNvGrpSpPr/>
            <p:nvPr/>
          </p:nvGrpSpPr>
          <p:grpSpPr>
            <a:xfrm>
              <a:off x="2054582" y="2393651"/>
              <a:ext cx="5874942" cy="823279"/>
              <a:chOff x="2054582" y="2341772"/>
              <a:chExt cx="5874942" cy="8232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4582" y="2341772"/>
                    <a:ext cx="5874942" cy="4168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=−1+7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81" y="2795719"/>
                    <a:ext cx="142628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09" r="-38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TextBox 24"/>
            <p:cNvSpPr txBox="1"/>
            <p:nvPr/>
          </p:nvSpPr>
          <p:spPr>
            <a:xfrm>
              <a:off x="442452" y="2371240"/>
              <a:ext cx="16121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Difference: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03078" y="4003336"/>
            <a:ext cx="7131914" cy="2239756"/>
            <a:chOff x="804872" y="3306255"/>
            <a:chExt cx="7131914" cy="2239756"/>
          </a:xfrm>
        </p:grpSpPr>
        <p:grpSp>
          <p:nvGrpSpPr>
            <p:cNvPr id="30" name="Group 29"/>
            <p:cNvGrpSpPr/>
            <p:nvPr/>
          </p:nvGrpSpPr>
          <p:grpSpPr>
            <a:xfrm>
              <a:off x="1290727" y="3963303"/>
              <a:ext cx="3241942" cy="1582708"/>
              <a:chOff x="1290727" y="3963303"/>
              <a:chExt cx="3241942" cy="1582708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0727" y="4202986"/>
                <a:ext cx="2314575" cy="1343025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V="1">
                <a:off x="3434119" y="3963303"/>
                <a:ext cx="1098550" cy="6985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6543877" y="4001635"/>
              <a:ext cx="844147" cy="487362"/>
              <a:chOff x="6543877" y="4001635"/>
              <a:chExt cx="844147" cy="48736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9452" y="4222330"/>
                <a:ext cx="528572" cy="26666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cxnSp>
            <p:nvCxnSpPr>
              <p:cNvPr id="11" name="Straight Arrow Connector 10"/>
              <p:cNvCxnSpPr>
                <a:cxnSpLocks/>
              </p:cNvCxnSpPr>
              <p:nvPr/>
            </p:nvCxnSpPr>
            <p:spPr>
              <a:xfrm flipH="1" flipV="1">
                <a:off x="6543877" y="4001635"/>
                <a:ext cx="263429" cy="22069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804872" y="3306255"/>
              <a:ext cx="7131914" cy="1266063"/>
              <a:chOff x="458286" y="3306255"/>
              <a:chExt cx="7131914" cy="126606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054582" y="3354288"/>
                <a:ext cx="5535618" cy="1218030"/>
                <a:chOff x="2054582" y="3354288"/>
                <a:chExt cx="5535618" cy="121803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=20−16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4582" y="3354288"/>
                      <a:ext cx="5535618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t="-1667" r="-110"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=20−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734" y="3778637"/>
                      <a:ext cx="1902957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1278" r="-3514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=32−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2604" y="4202986"/>
                      <a:ext cx="1197059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041" r="-4592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6" name="TextBox 25"/>
              <p:cNvSpPr txBox="1"/>
              <p:nvPr/>
            </p:nvSpPr>
            <p:spPr>
              <a:xfrm>
                <a:off x="458286" y="3306255"/>
                <a:ext cx="1612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b="1" dirty="0">
                    <a:solidFill>
                      <a:srgbClr val="7030A0"/>
                    </a:solidFill>
                  </a:rPr>
                  <a:t>Product: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713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Complex Algebra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94" y="2650444"/>
            <a:ext cx="257143" cy="3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/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4+3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5−4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5+4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8+31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677B3E9-C61B-46BD-B1EF-CB8AAC127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361" y="2925291"/>
                <a:ext cx="5671168" cy="768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5409E91-345F-4EEA-BB7A-EF98FA913FBC}"/>
              </a:ext>
            </a:extLst>
          </p:cNvPr>
          <p:cNvGrpSpPr/>
          <p:nvPr/>
        </p:nvGrpSpPr>
        <p:grpSpPr>
          <a:xfrm>
            <a:off x="813005" y="1743428"/>
            <a:ext cx="2736168" cy="768993"/>
            <a:chOff x="628650" y="2879054"/>
            <a:chExt cx="2736168" cy="768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/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4+3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5−4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C1D7565-8D89-45AA-9712-367AB3314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06" y="2879054"/>
                  <a:ext cx="1137812" cy="76899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D7D99A7-3DE0-4CBC-8130-EA4FF86695D7}"/>
                </a:ext>
              </a:extLst>
            </p:cNvPr>
            <p:cNvSpPr txBox="1"/>
            <p:nvPr/>
          </p:nvSpPr>
          <p:spPr>
            <a:xfrm>
              <a:off x="628650" y="3003684"/>
              <a:ext cx="1386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rgbClr val="7030A0"/>
                  </a:solidFill>
                </a:rPr>
                <a:t>Division: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/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243F63-C145-4A38-BD78-1A32D5D66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54" y="4394249"/>
                <a:ext cx="1946787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B2DB223F-A847-4EFA-B88F-3347FAA0D72D}"/>
              </a:ext>
            </a:extLst>
          </p:cNvPr>
          <p:cNvSpPr txBox="1"/>
          <p:nvPr/>
        </p:nvSpPr>
        <p:spPr>
          <a:xfrm>
            <a:off x="3853016" y="3726149"/>
            <a:ext cx="2662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Complex Conjugate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B6897D-13B3-4BC6-A118-9CB07410D93B}"/>
              </a:ext>
            </a:extLst>
          </p:cNvPr>
          <p:cNvSpPr/>
          <p:nvPr/>
        </p:nvSpPr>
        <p:spPr>
          <a:xfrm>
            <a:off x="3886200" y="3350409"/>
            <a:ext cx="2595716" cy="39568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/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2−3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3E7D34-65E8-34EF-70A7-2E6B6828D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704" y="5687700"/>
                <a:ext cx="4802790" cy="369332"/>
              </a:xfrm>
              <a:prstGeom prst="rect">
                <a:avLst/>
              </a:prstGeom>
              <a:blipFill>
                <a:blip r:embed="rId7"/>
                <a:stretch>
                  <a:fillRect l="-190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625559-6E03-9ABB-FD09-5AC8855B2ADA}"/>
              </a:ext>
            </a:extLst>
          </p:cNvPr>
          <p:cNvSpPr txBox="1"/>
          <p:nvPr/>
        </p:nvSpPr>
        <p:spPr>
          <a:xfrm>
            <a:off x="813005" y="5560706"/>
            <a:ext cx="149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Integer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Exponent: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/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=−46−9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61B1EB-F680-5BFF-8C49-FC3B0951A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04" y="6129424"/>
                <a:ext cx="1596206" cy="369332"/>
              </a:xfrm>
              <a:prstGeom prst="rect">
                <a:avLst/>
              </a:prstGeom>
              <a:blipFill>
                <a:blip r:embed="rId8"/>
                <a:stretch>
                  <a:fillRect l="-1527" r="-38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/>
      <p:bldP spid="38" grpId="0" animBg="1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3174496"/>
                <a:ext cx="3692421" cy="7555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4327685"/>
                <a:ext cx="2031967" cy="74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5472153"/>
                <a:ext cx="1207702" cy="598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  <a:latin typeface="+mn-lt"/>
                  </a:rPr>
                  <a:t> is the base of the natural logarithm</a:t>
                </a:r>
              </a:p>
              <a:p>
                <a:pPr algn="ctr"/>
                <a:r>
                  <a:rPr lang="en-US" sz="2400" dirty="0">
                    <a:latin typeface="+mn-lt"/>
                  </a:rPr>
                  <a:t>= 2.718281828459045…</a:t>
                </a:r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219" y="4458538"/>
                <a:ext cx="3223136" cy="1103455"/>
              </a:xfrm>
              <a:prstGeom prst="rect">
                <a:avLst/>
              </a:prstGeom>
              <a:blipFill>
                <a:blip r:embed="rId7"/>
                <a:stretch>
                  <a:fillRect l="-1512" t="-6630" r="-1512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 an item of size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divide it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parts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/>
                  <a:t> the size of each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Q: What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maximizes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A:  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98" y="1482891"/>
                <a:ext cx="4712110" cy="1293944"/>
              </a:xfrm>
              <a:prstGeom prst="rect">
                <a:avLst/>
              </a:prstGeom>
              <a:blipFill>
                <a:blip r:embed="rId8"/>
                <a:stretch>
                  <a:fillRect l="-903" t="-1860" b="-5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func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175" y="5561993"/>
                <a:ext cx="873636" cy="276999"/>
              </a:xfrm>
              <a:prstGeom prst="rect">
                <a:avLst/>
              </a:prstGeom>
              <a:blipFill>
                <a:blip r:embed="rId9"/>
                <a:stretch>
                  <a:fillRect l="-6294" r="-699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557634F4-F379-0B0D-89CA-19891A51CE07}"/>
              </a:ext>
            </a:extLst>
          </p:cNvPr>
          <p:cNvSpPr/>
          <p:nvPr/>
        </p:nvSpPr>
        <p:spPr>
          <a:xfrm>
            <a:off x="5471410" y="3455019"/>
            <a:ext cx="2066892" cy="2323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/>
      <p:bldP spid="8" grpId="0" animBg="1"/>
      <p:bldP spid="3" grpId="0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3!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024" y="1557107"/>
                <a:ext cx="7886700" cy="19161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7!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71" y="3650478"/>
                <a:ext cx="8032488" cy="2440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2801723" y="3207522"/>
            <a:ext cx="943659" cy="7214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3430830" y="3169557"/>
            <a:ext cx="1536593" cy="7594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304994" y="3126658"/>
            <a:ext cx="2037284" cy="75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40356" y="443073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BB4D6C-58AA-48D7-B278-ED0BA4F5944B}"/>
              </a:ext>
            </a:extLst>
          </p:cNvPr>
          <p:cNvCxnSpPr>
            <a:cxnSpLocks/>
          </p:cNvCxnSpPr>
          <p:nvPr/>
        </p:nvCxnSpPr>
        <p:spPr>
          <a:xfrm flipH="1">
            <a:off x="2285136" y="3226108"/>
            <a:ext cx="516587" cy="682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35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Why is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+mn-lt"/>
                  </a:rPr>
                  <a:t> so special?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 algn="ctr">
                  <a:spcBef>
                    <a:spcPts val="1800"/>
                  </a:spcBef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is the only function which is the derivative of </a:t>
                </a:r>
                <a:r>
                  <a:rPr lang="en-US" sz="2400" b="1" i="1" u="sng" dirty="0">
                    <a:solidFill>
                      <a:srgbClr val="0070C0"/>
                    </a:solidFill>
                  </a:rPr>
                  <a:t>itself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!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56" y="1109645"/>
                <a:ext cx="8032488" cy="244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495279" y="1539468"/>
            <a:ext cx="2153441" cy="81277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/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a constant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4FA70D-C331-4E95-B1EF-FDE9655F6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07" y="1038758"/>
                <a:ext cx="168249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1D05BB4-E3DD-D9A1-70AF-28D91DDBB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810" y="3223018"/>
            <a:ext cx="7152381" cy="313333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77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Calculate an approximation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sz="20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where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, using its Taylor Series expansion to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20 terms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n>
                                <a:solidFill>
                                  <a:srgbClr val="0070C0"/>
                                </a:solidFill>
                              </a:ln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the above </a:t>
                </a:r>
                <a:r>
                  <a:rPr lang="en-US" sz="2400" b="1" i="1" dirty="0">
                    <a:solidFill>
                      <a:srgbClr val="7030A0"/>
                    </a:solidFill>
                  </a:rPr>
                  <a:t>power series </a:t>
                </a:r>
                <a:r>
                  <a:rPr lang="en-US" sz="2400" dirty="0"/>
                  <a:t>to display the value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Notice the </a:t>
                </a:r>
                <a:r>
                  <a:rPr lang="en-US" sz="2400" i="1" dirty="0">
                    <a:ea typeface="Cambria Math" panose="02040503050406030204" pitchFamily="18" charset="0"/>
                  </a:rPr>
                  <a:t>denominators</a:t>
                </a:r>
                <a:r>
                  <a:rPr lang="en-US" sz="2400" dirty="0">
                    <a:ea typeface="Cambria Math" panose="02040503050406030204" pitchFamily="18" charset="0"/>
                  </a:rPr>
                  <a:t> grow at a 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factorial</a:t>
                </a:r>
                <a:r>
                  <a:rPr lang="en-US" sz="2400" dirty="0">
                    <a:ea typeface="Cambria Math" panose="02040503050406030204" pitchFamily="18" charset="0"/>
                  </a:rPr>
                  <a:t> rate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Fortunately, in Python the size of an integer is not restricted to a fixed number of number of bits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>
                    <a:ea typeface="Cambria Math" panose="02040503050406030204" pitchFamily="18" charset="0"/>
                  </a:rPr>
                  <a:t>In Python an </a:t>
                </a:r>
                <a:r>
                  <a:rPr lang="en-US" sz="2400" b="1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int</a:t>
                </a:r>
                <a:r>
                  <a:rPr lang="en-US" sz="2400" dirty="0">
                    <a:ea typeface="Cambria Math" panose="02040503050406030204" pitchFamily="18" charset="0"/>
                  </a:rPr>
                  <a:t> can expand in size to the limit of the available memory!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57107"/>
                <a:ext cx="7886700" cy="4030032"/>
              </a:xfrm>
              <a:blipFill>
                <a:blip r:embed="rId3"/>
                <a:stretch>
                  <a:fillRect l="-1005" t="-2115" r="-927" b="-18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9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Old School Square 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Newton’s method for calculating the square root of any real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involves keeping track of "low end” and “high end” brackets which get successively closer to the actual root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start with the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000" dirty="0"/>
                  <a:t>= 0 and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000" dirty="0"/>
                  <a:t>= </a:t>
                </a:r>
                <a:r>
                  <a:rPr lang="en-US" sz="2000" b="1" dirty="0"/>
                  <a:t>x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 process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brackets inward</a:t>
                </a:r>
                <a:r>
                  <a:rPr lang="en-US" sz="2000" dirty="0"/>
                  <a:t> keeping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𝑙𝑜𝑤𝐸𝑛𝑑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h𝑖𝑔h𝐸𝑛𝑑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1" baseline="30000" dirty="0">
                  <a:solidFill>
                    <a:srgbClr val="00B05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During each loop iteration, our </a:t>
                </a:r>
                <a:r>
                  <a:rPr lang="en-US" sz="2400" i="1" dirty="0">
                    <a:solidFill>
                      <a:srgbClr val="FF0000"/>
                    </a:solidFill>
                  </a:rPr>
                  <a:t>estimate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is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of the current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lowEnd </a:t>
                </a:r>
                <a:r>
                  <a:rPr lang="en-US" sz="2400" dirty="0"/>
                  <a:t>&amp; the </a:t>
                </a:r>
                <a:r>
                  <a:rPr lang="en-US" sz="2400" dirty="0">
                    <a:solidFill>
                      <a:srgbClr val="00B050"/>
                    </a:solidFill>
                  </a:rPr>
                  <a:t>highEnd </a:t>
                </a:r>
                <a:r>
                  <a:rPr lang="en-US" sz="2400" dirty="0"/>
                  <a:t>brackets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Then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&gt;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highEnd</a:t>
                </a:r>
                <a:r>
                  <a:rPr lang="en-US" sz="2000" dirty="0"/>
                  <a:t> down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i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Alternatively, if the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𝑒𝑠𝑡𝑖𝑚𝑎𝑡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&lt; </a:t>
                </a:r>
                <a:r>
                  <a:rPr lang="en-US" sz="2000" b="1" dirty="0"/>
                  <a:t>x</a:t>
                </a:r>
                <a:r>
                  <a:rPr lang="en-US" sz="2000" dirty="0"/>
                  <a:t>, move </a:t>
                </a:r>
                <a:r>
                  <a:rPr lang="en-US" sz="2000" dirty="0">
                    <a:solidFill>
                      <a:srgbClr val="00B050"/>
                    </a:solidFill>
                  </a:rPr>
                  <a:t>lowEnd</a:t>
                </a:r>
                <a:r>
                  <a:rPr lang="en-US" sz="2000" dirty="0"/>
                  <a:t> up to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estimate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Stop when the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𝑒𝑠𝑡𝑖𝑚𝑎𝑡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ɛ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30795" cy="4351338"/>
              </a:xfrm>
              <a:blipFill>
                <a:blip r:embed="rId2"/>
                <a:stretch>
                  <a:fillRect l="-1063" t="-196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4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8583-8ABB-ADBD-F9E3-091F2007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104" y="1563768"/>
            <a:ext cx="4971587" cy="409501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DB0FEC5-C871-E034-E0EE-0B3114DA65DF}"/>
              </a:ext>
            </a:extLst>
          </p:cNvPr>
          <p:cNvGrpSpPr/>
          <p:nvPr/>
        </p:nvGrpSpPr>
        <p:grpSpPr>
          <a:xfrm>
            <a:off x="5461286" y="3214354"/>
            <a:ext cx="1076632" cy="369332"/>
            <a:chOff x="4968362" y="2079211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D616F4-7423-C22F-33F1-F36E513556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55B5EB-676F-D693-70C1-7714C2B13E0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EEC0A-777D-03FE-5DFA-4918FF3C82D7}"/>
              </a:ext>
            </a:extLst>
          </p:cNvPr>
          <p:cNvGrpSpPr/>
          <p:nvPr/>
        </p:nvGrpSpPr>
        <p:grpSpPr>
          <a:xfrm>
            <a:off x="7589889" y="3745320"/>
            <a:ext cx="1076632" cy="369332"/>
            <a:chOff x="4704120" y="2356972"/>
            <a:chExt cx="1076632" cy="36933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51E72E-8FE3-3689-E467-34708FBAC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B1C81C-E2EE-1BBA-64DF-8A33F7A08B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/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211D72-D346-B0BD-E072-D1CB0A57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50" y="3955900"/>
                <a:ext cx="2143211" cy="109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/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0!=1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E5481E-0E87-0BA0-14B3-ED778AC0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03" y="5418797"/>
                <a:ext cx="897105" cy="369332"/>
              </a:xfrm>
              <a:prstGeom prst="rect">
                <a:avLst/>
              </a:prstGeom>
              <a:blipFill>
                <a:blip r:embed="rId5"/>
                <a:stretch>
                  <a:fillRect l="-7483" r="-81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/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1EBC05-B2C8-1E30-D77B-161B10D48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09" y="3223330"/>
                <a:ext cx="1449692" cy="369332"/>
              </a:xfrm>
              <a:prstGeom prst="rect">
                <a:avLst/>
              </a:prstGeom>
              <a:blipFill>
                <a:blip r:embed="rId6"/>
                <a:stretch>
                  <a:fillRect l="-2521" r="-37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/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=0→19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C43F91-642D-291B-81E4-6C7CECCA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11" y="2490760"/>
                <a:ext cx="1580689" cy="369332"/>
              </a:xfrm>
              <a:prstGeom prst="rect">
                <a:avLst/>
              </a:prstGeom>
              <a:blipFill>
                <a:blip r:embed="rId7"/>
                <a:stretch>
                  <a:fillRect l="-2317" r="-424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C18209FA-C2BB-784C-D8B5-4D8F1E6DEF5B}"/>
              </a:ext>
            </a:extLst>
          </p:cNvPr>
          <p:cNvSpPr/>
          <p:nvPr/>
        </p:nvSpPr>
        <p:spPr>
          <a:xfrm>
            <a:off x="1943648" y="251324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720973-689D-7438-2B79-FFCB97EDEBE1}"/>
              </a:ext>
            </a:extLst>
          </p:cNvPr>
          <p:cNvSpPr/>
          <p:nvPr/>
        </p:nvSpPr>
        <p:spPr>
          <a:xfrm>
            <a:off x="1445322" y="4559599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708B2D-A940-F2EB-A540-A98730004B7C}"/>
              </a:ext>
            </a:extLst>
          </p:cNvPr>
          <p:cNvSpPr/>
          <p:nvPr/>
        </p:nvSpPr>
        <p:spPr>
          <a:xfrm>
            <a:off x="1943127" y="412681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9F64E8-FC01-8971-15A5-71DAF18FDD6F}"/>
              </a:ext>
            </a:extLst>
          </p:cNvPr>
          <p:cNvSpPr/>
          <p:nvPr/>
        </p:nvSpPr>
        <p:spPr>
          <a:xfrm>
            <a:off x="1947282" y="4577694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A0C9C1-875E-290F-0473-F3300A3C1D7E}"/>
              </a:ext>
            </a:extLst>
          </p:cNvPr>
          <p:cNvSpPr/>
          <p:nvPr/>
        </p:nvSpPr>
        <p:spPr>
          <a:xfrm>
            <a:off x="3375028" y="3269147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7599EB-F1A2-AA2B-AE1F-E7F6C34BFC8C}"/>
              </a:ext>
            </a:extLst>
          </p:cNvPr>
          <p:cNvSpPr/>
          <p:nvPr/>
        </p:nvSpPr>
        <p:spPr>
          <a:xfrm>
            <a:off x="3375028" y="3788575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CDF08F-2B8C-B429-C7F2-1116631638BF}"/>
              </a:ext>
            </a:extLst>
          </p:cNvPr>
          <p:cNvSpPr/>
          <p:nvPr/>
        </p:nvSpPr>
        <p:spPr>
          <a:xfrm>
            <a:off x="3375028" y="4062656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60275F-01F9-5CC8-FF1C-E7AB96BC2342}"/>
              </a:ext>
            </a:extLst>
          </p:cNvPr>
          <p:cNvSpPr/>
          <p:nvPr/>
        </p:nvSpPr>
        <p:spPr>
          <a:xfrm>
            <a:off x="3375028" y="4314252"/>
            <a:ext cx="257717" cy="2828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850C374-A8E2-D08A-B30D-6C73D2DDCF36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>
            <a:off x="2214600" y="2675426"/>
            <a:ext cx="1160428" cy="735132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B389A20-FB7C-7D18-552E-3F3BA26AB38A}"/>
              </a:ext>
            </a:extLst>
          </p:cNvPr>
          <p:cNvCxnSpPr>
            <a:cxnSpLocks/>
            <a:stCxn id="33" idx="1"/>
            <a:endCxn id="30" idx="3"/>
          </p:cNvCxnSpPr>
          <p:nvPr/>
        </p:nvCxnSpPr>
        <p:spPr>
          <a:xfrm rot="10800000" flipV="1">
            <a:off x="2200844" y="3929986"/>
            <a:ext cx="1174184" cy="338240"/>
          </a:xfrm>
          <a:prstGeom prst="bentConnector3">
            <a:avLst>
              <a:gd name="adj1" fmla="val 793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391B1F-F02C-E07F-0442-1CEF4A294288}"/>
              </a:ext>
            </a:extLst>
          </p:cNvPr>
          <p:cNvCxnSpPr>
            <a:cxnSpLocks/>
            <a:stCxn id="34" idx="1"/>
            <a:endCxn id="31" idx="3"/>
          </p:cNvCxnSpPr>
          <p:nvPr/>
        </p:nvCxnSpPr>
        <p:spPr>
          <a:xfrm rot="10800000" flipV="1">
            <a:off x="2205000" y="4204067"/>
            <a:ext cx="1170029" cy="515038"/>
          </a:xfrm>
          <a:prstGeom prst="bentConnector3">
            <a:avLst>
              <a:gd name="adj1" fmla="val 6473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CC6B3BD8-8886-BEF6-7546-EC17C52AE667}"/>
              </a:ext>
            </a:extLst>
          </p:cNvPr>
          <p:cNvCxnSpPr>
            <a:cxnSpLocks/>
            <a:stCxn id="35" idx="1"/>
            <a:endCxn id="29" idx="2"/>
          </p:cNvCxnSpPr>
          <p:nvPr/>
        </p:nvCxnSpPr>
        <p:spPr>
          <a:xfrm rot="10800000" flipV="1">
            <a:off x="1574182" y="4455663"/>
            <a:ext cx="1800847" cy="386758"/>
          </a:xfrm>
          <a:prstGeom prst="bentConnector4">
            <a:avLst>
              <a:gd name="adj1" fmla="val 30606"/>
              <a:gd name="adj2" fmla="val 1591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463B80-D934-C309-8FB2-4A0128732416}"/>
              </a:ext>
            </a:extLst>
          </p:cNvPr>
          <p:cNvGrpSpPr/>
          <p:nvPr/>
        </p:nvGrpSpPr>
        <p:grpSpPr>
          <a:xfrm>
            <a:off x="6998258" y="4007276"/>
            <a:ext cx="1068643" cy="369332"/>
            <a:chOff x="3647644" y="4910075"/>
            <a:chExt cx="1068643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DA0827-774A-E2EB-E94A-BBCD820231B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A864446-4507-2498-E60F-FB2B2A959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57F894-A907-6835-A5FB-3FE9D0C260B8}"/>
              </a:ext>
            </a:extLst>
          </p:cNvPr>
          <p:cNvGrpSpPr/>
          <p:nvPr/>
        </p:nvGrpSpPr>
        <p:grpSpPr>
          <a:xfrm>
            <a:off x="5547714" y="4275721"/>
            <a:ext cx="1064340" cy="369332"/>
            <a:chOff x="3647644" y="5421073"/>
            <a:chExt cx="1064340" cy="36933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737E79A-D3B5-1414-4215-9B2D891448A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C8FB849-16F6-09BE-2E2C-08297E85BF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BE52007-6D41-1885-E23A-60CEA8444A8F}"/>
              </a:ext>
            </a:extLst>
          </p:cNvPr>
          <p:cNvGrpSpPr/>
          <p:nvPr/>
        </p:nvGrpSpPr>
        <p:grpSpPr>
          <a:xfrm>
            <a:off x="5807615" y="4792371"/>
            <a:ext cx="1068643" cy="369332"/>
            <a:chOff x="3647644" y="5359159"/>
            <a:chExt cx="1068643" cy="36933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81047FD-DA22-9EC8-6970-BF7206DBE9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E8C12E4-ABD5-BAC0-DB34-CBC1D3E56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8495689-B4CD-870F-7957-137CA4DF1B3D}"/>
              </a:ext>
            </a:extLst>
          </p:cNvPr>
          <p:cNvGrpSpPr/>
          <p:nvPr/>
        </p:nvGrpSpPr>
        <p:grpSpPr>
          <a:xfrm>
            <a:off x="4483567" y="5041970"/>
            <a:ext cx="1076632" cy="369332"/>
            <a:chOff x="2157212" y="5356391"/>
            <a:chExt cx="1076632" cy="369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4B8E92-E9F7-F719-2A6B-AA0E72CD9C2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9EFB153-84C9-B73C-DC32-6CDFF3E29E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14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euler_identity.py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EAECF-8FA1-5D28-FD1E-CB92F664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60" y="1925645"/>
            <a:ext cx="1856079" cy="104990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/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18A37A-1D11-6C8F-CEDC-E6AE05F0A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324" y="3429000"/>
                <a:ext cx="2145203" cy="6354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/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612C74-4E88-1E75-FCD9-99A2FB1BE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453" y="4462312"/>
                <a:ext cx="2656945" cy="6354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2FD09656-D251-EDEC-4F6B-3BF87B036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7950" y="4875793"/>
            <a:ext cx="1471990" cy="14584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/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50C8E1-A14A-64AD-DEF4-F156BADE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2" y="2088506"/>
                <a:ext cx="2968052" cy="109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2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BBBB1D-1743-4E2C-B6C7-4E955203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95" y="2765184"/>
            <a:ext cx="5665410" cy="38534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02BF1-C343-476C-8F3C-005394FBDE24}"/>
              </a:ext>
            </a:extLst>
          </p:cNvPr>
          <p:cNvSpPr/>
          <p:nvPr/>
        </p:nvSpPr>
        <p:spPr>
          <a:xfrm>
            <a:off x="2718972" y="2858974"/>
            <a:ext cx="2052131" cy="29718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352395C-11C8-4E64-9910-07B86705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Euler’s Identity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/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6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6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6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sz="6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078A38-8AFB-CBB1-F27B-FBF316536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19" y="1423622"/>
                <a:ext cx="3989362" cy="953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2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227687"/>
                <a:ext cx="1659109" cy="4597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7" y="2926084"/>
                <a:ext cx="2618281" cy="369332"/>
              </a:xfrm>
              <a:prstGeom prst="rect">
                <a:avLst/>
              </a:prstGeom>
              <a:blipFill>
                <a:blip r:embed="rId4"/>
                <a:stretch>
                  <a:fillRect r="-699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570" y="721194"/>
                <a:ext cx="1285095" cy="381258"/>
              </a:xfrm>
              <a:prstGeom prst="rect">
                <a:avLst/>
              </a:prstGeom>
              <a:blipFill>
                <a:blip r:embed="rId5"/>
                <a:stretch>
                  <a:fillRect l="-948" r="-142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33" y="1269518"/>
                <a:ext cx="2179186" cy="620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325" y="2057138"/>
                <a:ext cx="1487202" cy="5684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188" y="2792693"/>
                <a:ext cx="993477" cy="548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930" y="3508564"/>
                <a:ext cx="1473993" cy="6347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136" y="4310419"/>
                <a:ext cx="1227580" cy="6072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36" y="5084703"/>
                <a:ext cx="1180580" cy="50340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𝟐𝟎𝟕𝟖𝟕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659" y="5755177"/>
                <a:ext cx="2519216" cy="381258"/>
              </a:xfrm>
              <a:prstGeom prst="rect">
                <a:avLst/>
              </a:prstGeom>
              <a:blipFill>
                <a:blip r:embed="rId12"/>
                <a:stretch>
                  <a:fillRect l="-4358" t="-15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68" y="3841520"/>
                <a:ext cx="1285095" cy="381258"/>
              </a:xfrm>
              <a:prstGeom prst="rect">
                <a:avLst/>
              </a:prstGeom>
              <a:blipFill>
                <a:blip r:embed="rId13"/>
                <a:stretch>
                  <a:fillRect l="-2370" t="-1587" r="-5687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5" y="911823"/>
                <a:ext cx="1472339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cxnSpLocks/>
          </p:cNvCxnSpPr>
          <p:nvPr/>
        </p:nvCxnSpPr>
        <p:spPr>
          <a:xfrm flipH="1">
            <a:off x="7486650" y="5405284"/>
            <a:ext cx="536473" cy="422256"/>
          </a:xfrm>
          <a:prstGeom prst="straightConnector1">
            <a:avLst/>
          </a:prstGeom>
          <a:ln w="571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83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05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77542"/>
          </a:xfrm>
        </p:spPr>
        <p:txBody>
          <a:bodyPr>
            <a:normAutofit/>
          </a:bodyPr>
          <a:lstStyle/>
          <a:p>
            <a:r>
              <a:rPr lang="en-US" sz="2400" b="1" dirty="0"/>
              <a:t>Newton's Method </a:t>
            </a:r>
            <a:r>
              <a:rPr lang="en-US" sz="2400" dirty="0"/>
              <a:t>is based on </a:t>
            </a:r>
            <a:r>
              <a:rPr lang="en-US" sz="2400" b="1" dirty="0">
                <a:solidFill>
                  <a:srgbClr val="0070C0"/>
                </a:solidFill>
              </a:rPr>
              <a:t>iteration</a:t>
            </a:r>
            <a:r>
              <a:rPr lang="en-US" sz="2400" dirty="0"/>
              <a:t>: we continue to slide the low and high estimate of the square root closer to the "middle" (the correct answer) after each iteration</a:t>
            </a:r>
          </a:p>
          <a:p>
            <a:r>
              <a:rPr lang="en-US" sz="2400" b="1" dirty="0"/>
              <a:t>Heron's Method </a:t>
            </a:r>
            <a:r>
              <a:rPr lang="en-US" sz="2400" dirty="0"/>
              <a:t>requires fewer lines of code and </a:t>
            </a:r>
            <a:r>
              <a:rPr lang="en-US" sz="2400" b="1" dirty="0">
                <a:solidFill>
                  <a:srgbClr val="00B050"/>
                </a:solidFill>
              </a:rPr>
              <a:t>converges</a:t>
            </a:r>
            <a:r>
              <a:rPr lang="en-US" sz="2400" dirty="0"/>
              <a:t> faster (fewer iterations) than Newton's Method – but Newton's Method can be easily modified to find cube roots, fourth roots, etc.</a:t>
            </a:r>
          </a:p>
          <a:p>
            <a:r>
              <a:rPr lang="en-US" sz="2400" dirty="0"/>
              <a:t>We can find the integral of a function </a:t>
            </a:r>
            <a:r>
              <a:rPr lang="en-US" sz="2400" b="1" dirty="0">
                <a:solidFill>
                  <a:srgbClr val="FF0000"/>
                </a:solidFill>
              </a:rPr>
              <a:t>(the area under its curve)</a:t>
            </a:r>
            <a:r>
              <a:rPr lang="en-US" sz="2400" dirty="0"/>
              <a:t> by summing the area of a series of small rectangles</a:t>
            </a:r>
          </a:p>
          <a:p>
            <a:r>
              <a:rPr lang="en-US" sz="2400" b="1" dirty="0"/>
              <a:t>Euler's Identity </a:t>
            </a:r>
            <a:r>
              <a:rPr lang="en-US" sz="2400" dirty="0"/>
              <a:t>unites </a:t>
            </a:r>
            <a:r>
              <a:rPr lang="en-US" sz="2400" b="1" dirty="0">
                <a:solidFill>
                  <a:srgbClr val="7030A0"/>
                </a:solidFill>
              </a:rPr>
              <a:t>the five fundamental constants in Math</a:t>
            </a:r>
            <a:r>
              <a:rPr lang="en-US" sz="2400" dirty="0"/>
              <a:t> and is nothing more than the sum of raising a specific complex number to a series of integer exponents and then dividing by growing factorials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FE8C99-024B-4160-8434-9BFEADC1A87D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828081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8069888" y="351868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7784652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833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4118458" y="3509509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4571998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=600.25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840" y="4206748"/>
                <a:ext cx="1583702" cy="276999"/>
              </a:xfrm>
              <a:prstGeom prst="rect">
                <a:avLst/>
              </a:prstGeom>
              <a:blipFill>
                <a:blip r:embed="rId6"/>
                <a:stretch>
                  <a:fillRect l="-3475" t="-4348" r="-38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A874A10-D9F1-41DB-89FB-B8B38D6446B4}"/>
              </a:ext>
            </a:extLst>
          </p:cNvPr>
          <p:cNvSpPr txBox="1"/>
          <p:nvPr/>
        </p:nvSpPr>
        <p:spPr>
          <a:xfrm>
            <a:off x="6073298" y="5013422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600.25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8" y="4667308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E85A31-AFC9-4612-86BE-E719933A387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820717" y="3703355"/>
            <a:ext cx="3249171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26B4A672-5EFD-47C3-9129-6AF2AB178AE7}"/>
              </a:ext>
            </a:extLst>
          </p:cNvPr>
          <p:cNvSpPr/>
          <p:nvPr/>
        </p:nvSpPr>
        <p:spPr>
          <a:xfrm>
            <a:off x="2809037" y="2765146"/>
            <a:ext cx="1192364" cy="301790"/>
          </a:xfrm>
          <a:prstGeom prst="wedgeRectCallout">
            <a:avLst>
              <a:gd name="adj1" fmla="val 87757"/>
              <a:gd name="adj2" fmla="val 8431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estimate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4302010C-D333-4759-A045-C1E92467D038}"/>
              </a:ext>
            </a:extLst>
          </p:cNvPr>
          <p:cNvSpPr/>
          <p:nvPr/>
        </p:nvSpPr>
        <p:spPr>
          <a:xfrm>
            <a:off x="6048668" y="2092628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9B2CE3-7D08-46D8-A1F9-0D3F5BEF70F7}"/>
              </a:ext>
            </a:extLst>
          </p:cNvPr>
          <p:cNvCxnSpPr>
            <a:cxnSpLocks/>
          </p:cNvCxnSpPr>
          <p:nvPr/>
        </p:nvCxnSpPr>
        <p:spPr>
          <a:xfrm flipH="1" flipV="1">
            <a:off x="6048668" y="5013423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/>
      <p:bldP spid="25" grpId="0"/>
      <p:bldP spid="13" grpId="0"/>
      <p:bldP spid="28" grpId="0"/>
      <p:bldP spid="33" grpId="0"/>
      <p:bldP spid="34" grpId="0"/>
      <p:bldP spid="35" grpId="0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4593949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4249530" y="3482035"/>
            <a:ext cx="68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24.5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4097793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731" y="2094060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2267712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2721253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12.25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=150.0625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79" y="4206748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47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150.0625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46" y="4657035"/>
                <a:ext cx="1556516" cy="276999"/>
              </a:xfrm>
              <a:prstGeom prst="rect">
                <a:avLst/>
              </a:prstGeom>
              <a:blipFill>
                <a:blip r:embed="rId7"/>
                <a:stretch>
                  <a:fillRect l="-3529" r="-313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>
            <a:off x="3013862" y="3666701"/>
            <a:ext cx="1358113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46FA97-7430-4A00-A62A-E8E8669A323C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24C5C-E058-4670-AEAC-E38BF3B96AD6}"/>
              </a:ext>
            </a:extLst>
          </p:cNvPr>
          <p:cNvSpPr txBox="1"/>
          <p:nvPr/>
        </p:nvSpPr>
        <p:spPr>
          <a:xfrm>
            <a:off x="4572000" y="4979813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CF846-2F0E-45BE-B595-64585A710FA8}"/>
              </a:ext>
            </a:extLst>
          </p:cNvPr>
          <p:cNvCxnSpPr>
            <a:cxnSpLocks/>
          </p:cNvCxnSpPr>
          <p:nvPr/>
        </p:nvCxnSpPr>
        <p:spPr>
          <a:xfrm flipH="1" flipV="1">
            <a:off x="4547370" y="4979814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8" grpId="0"/>
      <p:bldP spid="33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56F3EC-F1A2-42E9-9B7D-A3D2E52D2471}"/>
              </a:ext>
            </a:extLst>
          </p:cNvPr>
          <p:cNvCxnSpPr/>
          <p:nvPr/>
        </p:nvCxnSpPr>
        <p:spPr>
          <a:xfrm>
            <a:off x="867845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654F66-79BE-44A9-8375-A7D19F924F13}"/>
              </a:ext>
            </a:extLst>
          </p:cNvPr>
          <p:cNvCxnSpPr/>
          <p:nvPr/>
        </p:nvCxnSpPr>
        <p:spPr>
          <a:xfrm>
            <a:off x="2721260" y="3035807"/>
            <a:ext cx="0" cy="438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267722" y="3482035"/>
            <a:ext cx="90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371915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/>
          <p:nvPr/>
        </p:nvCxnSpPr>
        <p:spPr>
          <a:xfrm>
            <a:off x="1794552" y="2765146"/>
            <a:ext cx="0" cy="66385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6.125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=37.515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53" y="4109380"/>
                <a:ext cx="1711944" cy="276999"/>
              </a:xfrm>
              <a:prstGeom prst="rect">
                <a:avLst/>
              </a:prstGeom>
              <a:blipFill>
                <a:blip r:embed="rId6"/>
                <a:stretch>
                  <a:fillRect l="-2847" t="-4348" r="-3203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37.515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20" y="4559667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6B6C47-F9B9-4852-B73E-18BFEB688456}"/>
              </a:ext>
            </a:extLst>
          </p:cNvPr>
          <p:cNvCxnSpPr>
            <a:cxnSpLocks/>
          </p:cNvCxnSpPr>
          <p:nvPr/>
        </p:nvCxnSpPr>
        <p:spPr>
          <a:xfrm flipH="1">
            <a:off x="938214" y="3663044"/>
            <a:ext cx="571499" cy="0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649607E-32AB-4FD6-80E4-CBC7495C19EF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A92A9D-CCF8-4401-B9A2-69DD95B9BBBD}"/>
              </a:ext>
            </a:extLst>
          </p:cNvPr>
          <p:cNvSpPr txBox="1"/>
          <p:nvPr/>
        </p:nvSpPr>
        <p:spPr>
          <a:xfrm>
            <a:off x="3379623" y="4836666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</a:t>
            </a:r>
            <a:r>
              <a:rPr lang="en-US" i="1" u="sng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low</a:t>
            </a:r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DC96BE-CF34-49CF-AEAF-DB9EEADCDBC5}"/>
              </a:ext>
            </a:extLst>
          </p:cNvPr>
          <p:cNvCxnSpPr>
            <a:cxnSpLocks/>
          </p:cNvCxnSpPr>
          <p:nvPr/>
        </p:nvCxnSpPr>
        <p:spPr>
          <a:xfrm flipH="1" flipV="1">
            <a:off x="3354993" y="4836667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D615A03C-6B07-40C7-B8CC-CB8BC1617603}"/>
              </a:ext>
            </a:extLst>
          </p:cNvPr>
          <p:cNvSpPr/>
          <p:nvPr/>
        </p:nvSpPr>
        <p:spPr>
          <a:xfrm>
            <a:off x="681270" y="5171211"/>
            <a:ext cx="1656885" cy="893677"/>
          </a:xfrm>
          <a:prstGeom prst="wedgeRectCallout">
            <a:avLst>
              <a:gd name="adj1" fmla="val 19442"/>
              <a:gd name="adj2" fmla="val -135116"/>
            </a:avLst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lowEnd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up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3103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29" grpId="0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BE38939-ABBD-4528-89B8-273AD4F3C586}"/>
              </a:ext>
            </a:extLst>
          </p:cNvPr>
          <p:cNvGrpSpPr/>
          <p:nvPr/>
        </p:nvGrpSpPr>
        <p:grpSpPr>
          <a:xfrm>
            <a:off x="1789560" y="3035807"/>
            <a:ext cx="931700" cy="438912"/>
            <a:chOff x="1789560" y="3035807"/>
            <a:chExt cx="931700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7212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801883" y="3869570"/>
            <a:ext cx="9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371350" y="3474439"/>
            <a:ext cx="70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64447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554288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43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345996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255408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9.1875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=84.410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75" y="4432279"/>
                <a:ext cx="1840184" cy="276999"/>
              </a:xfrm>
              <a:prstGeom prst="rect">
                <a:avLst/>
              </a:prstGeom>
              <a:blipFill>
                <a:blip r:embed="rId6"/>
                <a:stretch>
                  <a:fillRect l="-2318" t="-4348" r="-298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84.410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026" y="4883806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708934" y="3659105"/>
            <a:ext cx="371991" cy="395131"/>
          </a:xfrm>
          <a:prstGeom prst="bentConnector3">
            <a:avLst>
              <a:gd name="adj1" fmla="val 161453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306FEE-A0D4-4C94-81ED-A2AAEF0548E8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4FA3C8-3AA9-4AA2-88C2-2E4EA1292E5A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7C2B0A-76AC-477F-A38A-7E732E57A0C8}"/>
              </a:ext>
            </a:extLst>
          </p:cNvPr>
          <p:cNvSpPr txBox="1"/>
          <p:nvPr/>
        </p:nvSpPr>
        <p:spPr>
          <a:xfrm>
            <a:off x="3933129" y="5254824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B2D742-A4B7-4E78-87BE-DC1510E0E51E}"/>
              </a:ext>
            </a:extLst>
          </p:cNvPr>
          <p:cNvCxnSpPr>
            <a:cxnSpLocks/>
          </p:cNvCxnSpPr>
          <p:nvPr/>
        </p:nvCxnSpPr>
        <p:spPr>
          <a:xfrm flipH="1" flipV="1">
            <a:off x="3908499" y="5254825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A833699-5BFA-4D10-B852-D93A1EE93D4E}"/>
              </a:ext>
            </a:extLst>
          </p:cNvPr>
          <p:cNvSpPr/>
          <p:nvPr/>
        </p:nvSpPr>
        <p:spPr>
          <a:xfrm>
            <a:off x="4770433" y="2682282"/>
            <a:ext cx="1656885" cy="893677"/>
          </a:xfrm>
          <a:prstGeom prst="wedgeRectCallout">
            <a:avLst>
              <a:gd name="adj1" fmla="val -129837"/>
              <a:gd name="adj2" fmla="val 7203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highEnd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moves down to the estimate</a:t>
            </a:r>
          </a:p>
        </p:txBody>
      </p:sp>
    </p:spTree>
    <p:extLst>
      <p:ext uri="{BB962C8B-B14F-4D97-AF65-F5344CB8AC3E}">
        <p14:creationId xmlns:p14="http://schemas.microsoft.com/office/powerpoint/2010/main" val="22260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</p:spPr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Newton’s Method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49</m:t>
                        </m:r>
                      </m:e>
                    </m:rad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5126"/>
                <a:ext cx="7886700" cy="1103455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=.0003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2" y="1289598"/>
                <a:ext cx="796372" cy="215444"/>
              </a:xfrm>
              <a:prstGeom prst="rect">
                <a:avLst/>
              </a:prstGeom>
              <a:blipFill>
                <a:blip r:embed="rId4"/>
                <a:stretch>
                  <a:fillRect l="-3077" r="-461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430C1E0-7858-48FC-8EF3-B34792B65DD2}"/>
              </a:ext>
            </a:extLst>
          </p:cNvPr>
          <p:cNvGrpSpPr/>
          <p:nvPr/>
        </p:nvGrpSpPr>
        <p:grpSpPr>
          <a:xfrm>
            <a:off x="1789560" y="3035807"/>
            <a:ext cx="463529" cy="438912"/>
            <a:chOff x="1789560" y="3035807"/>
            <a:chExt cx="463529" cy="43891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56F3EC-F1A2-42E9-9B7D-A3D2E52D2471}"/>
                </a:ext>
              </a:extLst>
            </p:cNvPr>
            <p:cNvCxnSpPr/>
            <p:nvPr/>
          </p:nvCxnSpPr>
          <p:spPr>
            <a:xfrm>
              <a:off x="1789560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654F66-79BE-44A9-8375-A7D19F924F13}"/>
                </a:ext>
              </a:extLst>
            </p:cNvPr>
            <p:cNvCxnSpPr/>
            <p:nvPr/>
          </p:nvCxnSpPr>
          <p:spPr>
            <a:xfrm>
              <a:off x="2253089" y="3035807"/>
              <a:ext cx="0" cy="438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9828DF-2D13-4C66-B199-97F755803664}"/>
              </a:ext>
            </a:extLst>
          </p:cNvPr>
          <p:cNvSpPr txBox="1"/>
          <p:nvPr/>
        </p:nvSpPr>
        <p:spPr>
          <a:xfrm>
            <a:off x="1477514" y="3904079"/>
            <a:ext cx="107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7.65625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FE51CE-DE7A-45EF-AA55-8FA77D162AEF}"/>
              </a:ext>
            </a:extLst>
          </p:cNvPr>
          <p:cNvSpPr txBox="1"/>
          <p:nvPr/>
        </p:nvSpPr>
        <p:spPr>
          <a:xfrm>
            <a:off x="2151895" y="3474439"/>
            <a:ext cx="84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9.1875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85613-344B-407E-B120-196FCFE62577}"/>
              </a:ext>
            </a:extLst>
          </p:cNvPr>
          <p:cNvSpPr txBox="1"/>
          <p:nvPr/>
        </p:nvSpPr>
        <p:spPr>
          <a:xfrm>
            <a:off x="905924" y="2699393"/>
            <a:ext cx="98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lowEnd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A0167F-93BF-49C4-887C-23857FDE4705}"/>
              </a:ext>
            </a:extLst>
          </p:cNvPr>
          <p:cNvSpPr txBox="1"/>
          <p:nvPr/>
        </p:nvSpPr>
        <p:spPr>
          <a:xfrm>
            <a:off x="2232421" y="2697607"/>
            <a:ext cx="98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highEnd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/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𝑙𝑜𝑤𝐸𝑛𝑑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h𝑖𝑔h𝐸𝑛𝑑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C84CE4-4E29-43FC-BFB2-9B39C6022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42" y="2069507"/>
                <a:ext cx="2192331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DE2D84-4614-4DD4-8360-219BD49A069A}"/>
              </a:ext>
            </a:extLst>
          </p:cNvPr>
          <p:cNvSpPr txBox="1"/>
          <p:nvPr/>
        </p:nvSpPr>
        <p:spPr>
          <a:xfrm>
            <a:off x="1075333" y="3478378"/>
            <a:ext cx="90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6.125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D4F100-7B0D-4449-9E82-10B6BC348C3E}"/>
              </a:ext>
            </a:extLst>
          </p:cNvPr>
          <p:cNvCxnSpPr>
            <a:cxnSpLocks/>
          </p:cNvCxnSpPr>
          <p:nvPr/>
        </p:nvCxnSpPr>
        <p:spPr>
          <a:xfrm>
            <a:off x="2021324" y="2765146"/>
            <a:ext cx="1" cy="110442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/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7.65625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=58.618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A7072A-10C5-4AB9-A0E7-0228F2F2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34" y="4457139"/>
                <a:ext cx="1968424" cy="276999"/>
              </a:xfrm>
              <a:prstGeom prst="rect">
                <a:avLst/>
              </a:prstGeom>
              <a:blipFill>
                <a:blip r:embed="rId6"/>
                <a:stretch>
                  <a:fillRect l="-2167" t="-4348" r="-278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/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58.618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F73E6E9-1AFF-4735-9DF5-87DB4EC9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78" y="4859670"/>
                <a:ext cx="1300036" cy="276999"/>
              </a:xfrm>
              <a:prstGeom prst="rect">
                <a:avLst/>
              </a:prstGeom>
              <a:blipFill>
                <a:blip r:embed="rId7"/>
                <a:stretch>
                  <a:fillRect l="-4225" r="-37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C06FF-0A2B-47AB-BD1A-BCDC47603D0F}"/>
              </a:ext>
            </a:extLst>
          </p:cNvPr>
          <p:cNvCxnSpPr/>
          <p:nvPr/>
        </p:nvCxnSpPr>
        <p:spPr>
          <a:xfrm>
            <a:off x="867845" y="3255263"/>
            <a:ext cx="74107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98CAF09-6C9C-422B-ABE1-72ED8B5675AB}"/>
              </a:ext>
            </a:extLst>
          </p:cNvPr>
          <p:cNvCxnSpPr>
            <a:cxnSpLocks/>
            <a:stCxn id="11" idx="3"/>
            <a:endCxn id="23" idx="3"/>
          </p:cNvCxnSpPr>
          <p:nvPr/>
        </p:nvCxnSpPr>
        <p:spPr>
          <a:xfrm flipV="1">
            <a:off x="2550499" y="3659105"/>
            <a:ext cx="449899" cy="429640"/>
          </a:xfrm>
          <a:prstGeom prst="bentConnector3">
            <a:avLst>
              <a:gd name="adj1" fmla="val 150811"/>
            </a:avLst>
          </a:prstGeom>
          <a:ln w="28575">
            <a:solidFill>
              <a:srgbClr val="00B05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/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With each iteration we are closing in on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𝟒𝟗</m:t>
                        </m:r>
                      </m:e>
                    </m:rad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685C0A-A87E-422C-885F-35C1A902F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16" y="5290620"/>
                <a:ext cx="2057400" cy="949427"/>
              </a:xfrm>
              <a:prstGeom prst="rect">
                <a:avLst/>
              </a:prstGeom>
              <a:blipFill>
                <a:blip r:embed="rId8"/>
                <a:stretch>
                  <a:fillRect l="-2671" t="-3846" r="-207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E06A5591-8A5E-4243-A7C4-3CA5759FD8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657" y="4076521"/>
            <a:ext cx="1865986" cy="16841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F3113F-5518-47FE-9D76-50DB058170C9}"/>
              </a:ext>
            </a:extLst>
          </p:cNvPr>
          <p:cNvSpPr txBox="1"/>
          <p:nvPr/>
        </p:nvSpPr>
        <p:spPr>
          <a:xfrm>
            <a:off x="6489229" y="5773394"/>
            <a:ext cx="1994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Isaac Newton (1642-1726)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DD65-028F-439D-B207-8A8F237631FD}"/>
              </a:ext>
            </a:extLst>
          </p:cNvPr>
          <p:cNvSpPr txBox="1"/>
          <p:nvPr/>
        </p:nvSpPr>
        <p:spPr>
          <a:xfrm>
            <a:off x="8070119" y="3474439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9836BE-3B12-4A7A-8AA8-440D108874DE}"/>
              </a:ext>
            </a:extLst>
          </p:cNvPr>
          <p:cNvSpPr txBox="1"/>
          <p:nvPr/>
        </p:nvSpPr>
        <p:spPr>
          <a:xfrm>
            <a:off x="659364" y="3482035"/>
            <a:ext cx="41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A2B5BE-7598-4918-8263-77A9BC958B84}"/>
              </a:ext>
            </a:extLst>
          </p:cNvPr>
          <p:cNvSpPr txBox="1"/>
          <p:nvPr/>
        </p:nvSpPr>
        <p:spPr>
          <a:xfrm>
            <a:off x="3702523" y="5262201"/>
            <a:ext cx="1277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The estimate is too high!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B3232F-87C4-45B8-8617-BC319577B0EF}"/>
              </a:ext>
            </a:extLst>
          </p:cNvPr>
          <p:cNvCxnSpPr>
            <a:cxnSpLocks/>
          </p:cNvCxnSpPr>
          <p:nvPr/>
        </p:nvCxnSpPr>
        <p:spPr>
          <a:xfrm flipH="1" flipV="1">
            <a:off x="3677893" y="5262202"/>
            <a:ext cx="369093" cy="240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547391-85AE-4FAA-BBC5-4FB3C6FFD499}"/>
              </a:ext>
            </a:extLst>
          </p:cNvPr>
          <p:cNvSpPr/>
          <p:nvPr/>
        </p:nvSpPr>
        <p:spPr>
          <a:xfrm>
            <a:off x="1591934" y="4457139"/>
            <a:ext cx="836712" cy="276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5A42A6-1AD5-4A7E-BAB8-9AF2EA976242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rot="5400000" flipH="1" flipV="1">
            <a:off x="1523912" y="4804242"/>
            <a:ext cx="556482" cy="416274"/>
          </a:xfrm>
          <a:prstGeom prst="bentConnector3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31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7445</TotalTime>
  <Words>1695</Words>
  <Application>Microsoft Office PowerPoint</Application>
  <PresentationFormat>On-screen Show (4:3)</PresentationFormat>
  <Paragraphs>375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05 – Goals</vt:lpstr>
      <vt:lpstr>Old School Square Roots</vt:lpstr>
      <vt:lpstr>Old School Square Roots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Method for √49</vt:lpstr>
      <vt:lpstr>Newton’s Square Root</vt:lpstr>
      <vt:lpstr>Edit newton_sqrt.py</vt:lpstr>
      <vt:lpstr>Run newton_sqrt.py</vt:lpstr>
      <vt:lpstr>PowerPoint Presentation</vt:lpstr>
      <vt:lpstr>Run herons_method.py</vt:lpstr>
      <vt:lpstr>Completing What Square?</vt:lpstr>
      <vt:lpstr>Completing What Square?</vt:lpstr>
      <vt:lpstr>Completing What Square?</vt:lpstr>
      <vt:lpstr>Completing What Square?</vt:lpstr>
      <vt:lpstr>Why do we need integrals?</vt:lpstr>
      <vt:lpstr>Riemann Sums</vt:lpstr>
      <vt:lpstr>Riemann Sums</vt:lpstr>
      <vt:lpstr>Riemann Sums</vt:lpstr>
      <vt:lpstr>Area of a Unit Circle</vt:lpstr>
      <vt:lpstr>Edit circle_area.py</vt:lpstr>
      <vt:lpstr>Run circle_area.py</vt:lpstr>
      <vt:lpstr>The SciPy Package</vt:lpstr>
      <vt:lpstr>Installing the SciPy Package into Thonny</vt:lpstr>
      <vt:lpstr>Search for the SciPy package</vt:lpstr>
      <vt:lpstr>Install the SciPy Package</vt:lpstr>
      <vt:lpstr>Verify the SciPy Package Installation</vt:lpstr>
      <vt:lpstr>Complex Numbers</vt:lpstr>
      <vt:lpstr>Complex Numbers</vt:lpstr>
      <vt:lpstr>Complex Algebra</vt:lpstr>
      <vt:lpstr>Complex Algebra</vt:lpstr>
      <vt:lpstr>Why is e so special?</vt:lpstr>
      <vt:lpstr>Why is e so special?</vt:lpstr>
      <vt:lpstr>Why is e so special?</vt:lpstr>
      <vt:lpstr>Euler’s Identity</vt:lpstr>
      <vt:lpstr>Edit euler_identity.py</vt:lpstr>
      <vt:lpstr>Run euler_identity.py</vt:lpstr>
      <vt:lpstr>Euler’s Identity</vt:lpstr>
      <vt:lpstr>PowerPoint Presentation</vt:lpstr>
      <vt:lpstr>Session 05 – Know You Know…</vt:lpstr>
      <vt:lpstr>Task 05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858</cp:revision>
  <cp:lastPrinted>2015-06-01T00:45:11Z</cp:lastPrinted>
  <dcterms:created xsi:type="dcterms:W3CDTF">2014-09-21T17:58:26Z</dcterms:created>
  <dcterms:modified xsi:type="dcterms:W3CDTF">2023-08-01T04:30:52Z</dcterms:modified>
</cp:coreProperties>
</file>