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1019" r:id="rId2"/>
    <p:sldId id="972" r:id="rId3"/>
    <p:sldId id="398" r:id="rId4"/>
    <p:sldId id="495" r:id="rId5"/>
    <p:sldId id="961" r:id="rId6"/>
    <p:sldId id="400" r:id="rId7"/>
    <p:sldId id="401" r:id="rId8"/>
    <p:sldId id="402" r:id="rId9"/>
    <p:sldId id="408" r:id="rId10"/>
    <p:sldId id="1129" r:id="rId11"/>
    <p:sldId id="1130" r:id="rId12"/>
    <p:sldId id="1026" r:id="rId13"/>
    <p:sldId id="1027" r:id="rId14"/>
    <p:sldId id="1029" r:id="rId15"/>
    <p:sldId id="1028" r:id="rId16"/>
    <p:sldId id="1131" r:id="rId17"/>
    <p:sldId id="1143" r:id="rId18"/>
    <p:sldId id="1322" r:id="rId19"/>
    <p:sldId id="1316" r:id="rId20"/>
    <p:sldId id="1323" r:id="rId21"/>
    <p:sldId id="1317" r:id="rId22"/>
    <p:sldId id="1324" r:id="rId23"/>
    <p:sldId id="1318" r:id="rId24"/>
    <p:sldId id="1325" r:id="rId25"/>
    <p:sldId id="1319" r:id="rId26"/>
    <p:sldId id="1326" r:id="rId27"/>
    <p:sldId id="1148" r:id="rId28"/>
    <p:sldId id="416" r:id="rId29"/>
    <p:sldId id="417" r:id="rId30"/>
    <p:sldId id="1328" r:id="rId31"/>
    <p:sldId id="1327" r:id="rId32"/>
    <p:sldId id="460" r:id="rId33"/>
    <p:sldId id="1329" r:id="rId34"/>
    <p:sldId id="1331" r:id="rId35"/>
    <p:sldId id="491" r:id="rId36"/>
    <p:sldId id="1330" r:id="rId37"/>
    <p:sldId id="1332" r:id="rId38"/>
    <p:sldId id="458" r:id="rId39"/>
    <p:sldId id="1333" r:id="rId40"/>
    <p:sldId id="1124" r:id="rId41"/>
    <p:sldId id="947" r:id="rId42"/>
    <p:sldId id="1338" r:id="rId43"/>
    <p:sldId id="1339" r:id="rId44"/>
    <p:sldId id="1340" r:id="rId45"/>
    <p:sldId id="949" r:id="rId46"/>
    <p:sldId id="1341" r:id="rId47"/>
    <p:sldId id="1343" r:id="rId48"/>
    <p:sldId id="1345" r:id="rId49"/>
    <p:sldId id="1349" r:id="rId50"/>
    <p:sldId id="1346" r:id="rId51"/>
    <p:sldId id="1352" r:id="rId52"/>
    <p:sldId id="1347" r:id="rId53"/>
    <p:sldId id="1354" r:id="rId54"/>
    <p:sldId id="1348" r:id="rId55"/>
    <p:sldId id="1351" r:id="rId56"/>
    <p:sldId id="1009" r:id="rId57"/>
    <p:sldId id="1334" r:id="rId58"/>
    <p:sldId id="1336" r:id="rId59"/>
    <p:sldId id="1310" r:id="rId60"/>
    <p:sldId id="1335" r:id="rId61"/>
    <p:sldId id="1337" r:id="rId62"/>
    <p:sldId id="444" r:id="rId63"/>
    <p:sldId id="1128" r:id="rId64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9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57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03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1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9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26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7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12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7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4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63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8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4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736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8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70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0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9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9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97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9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760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26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770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558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8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95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6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26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06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571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662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625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7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63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6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18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136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739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066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7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8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atex-project.org/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verleaf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earn_LaTeX_in_30_minut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xstudio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dtic.mil/sti/pdfs/ADA626479.pdf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5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5.png"/><Relationship Id="rId3" Type="http://schemas.openxmlformats.org/officeDocument/2006/relationships/image" Target="../media/image800.png"/><Relationship Id="rId7" Type="http://schemas.openxmlformats.org/officeDocument/2006/relationships/image" Target="../media/image1210.png"/><Relationship Id="rId12" Type="http://schemas.openxmlformats.org/officeDocument/2006/relationships/image" Target="../media/image17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60.png"/><Relationship Id="rId5" Type="http://schemas.openxmlformats.org/officeDocument/2006/relationships/image" Target="../media/image1010.png"/><Relationship Id="rId10" Type="http://schemas.openxmlformats.org/officeDocument/2006/relationships/image" Target="../media/image155.png"/><Relationship Id="rId4" Type="http://schemas.openxmlformats.org/officeDocument/2006/relationships/image" Target="../media/image910.png"/><Relationship Id="rId9" Type="http://schemas.openxmlformats.org/officeDocument/2006/relationships/image" Target="../media/image14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00.png"/><Relationship Id="rId7" Type="http://schemas.openxmlformats.org/officeDocument/2006/relationships/image" Target="../media/image23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0.png"/><Relationship Id="rId5" Type="http://schemas.openxmlformats.org/officeDocument/2006/relationships/image" Target="../media/image220.png"/><Relationship Id="rId10" Type="http://schemas.openxmlformats.org/officeDocument/2006/relationships/image" Target="../media/image261.png"/><Relationship Id="rId4" Type="http://schemas.openxmlformats.org/officeDocument/2006/relationships/image" Target="../media/image210.png"/><Relationship Id="rId9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1.png"/><Relationship Id="rId5" Type="http://schemas.openxmlformats.org/officeDocument/2006/relationships/image" Target="../media/image20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09 </a:t>
            </a:r>
            <a:r>
              <a:rPr lang="en-US" dirty="0"/>
              <a:t>Measuring Waves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B0B9DE8C-31FA-AE50-BCE9-BCD658FE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4" y="1449207"/>
            <a:ext cx="5133333" cy="46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6051891" y="2353006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CF8301-7A34-8D09-13F2-4BFFD752A077}"/>
              </a:ext>
            </a:extLst>
          </p:cNvPr>
          <p:cNvGrpSpPr/>
          <p:nvPr/>
        </p:nvGrpSpPr>
        <p:grpSpPr>
          <a:xfrm>
            <a:off x="3950885" y="2729833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AD35856-5584-1EEE-62D6-0D9338589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9F70CF-B813-AE3D-861F-288D155E9D6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92A72-D49E-272C-CA69-AC6DDEED48EB}"/>
              </a:ext>
            </a:extLst>
          </p:cNvPr>
          <p:cNvGrpSpPr/>
          <p:nvPr/>
        </p:nvGrpSpPr>
        <p:grpSpPr>
          <a:xfrm>
            <a:off x="4458741" y="2917888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711FA5-4867-0CB7-1597-D4977CCCE92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C13764-25C1-1D9D-2565-CAA7E704EB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112613-C5FB-8653-06F3-BD661077525B}"/>
              </a:ext>
            </a:extLst>
          </p:cNvPr>
          <p:cNvGrpSpPr/>
          <p:nvPr/>
        </p:nvGrpSpPr>
        <p:grpSpPr>
          <a:xfrm>
            <a:off x="4558752" y="3129329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E96DDF-82A5-C659-0CC1-29D7CFF81F3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29EC33-8469-E844-F998-064A933F0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3B9EF1-3F24-B1F8-E5FA-1D678B40FF66}"/>
              </a:ext>
            </a:extLst>
          </p:cNvPr>
          <p:cNvGrpSpPr/>
          <p:nvPr/>
        </p:nvGrpSpPr>
        <p:grpSpPr>
          <a:xfrm>
            <a:off x="3029483" y="3687940"/>
            <a:ext cx="1068643" cy="369332"/>
            <a:chOff x="3647644" y="5359159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DDB47D-AE0E-8D9A-B31F-5ED65D3491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CD2924-127A-CF00-EDBD-E74135FA45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3BF155-3C37-4BDD-3149-581EC36DDDEE}"/>
              </a:ext>
            </a:extLst>
          </p:cNvPr>
          <p:cNvGrpSpPr/>
          <p:nvPr/>
        </p:nvGrpSpPr>
        <p:grpSpPr>
          <a:xfrm>
            <a:off x="7025707" y="4444324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B1F20C-FFC9-F81E-DE4D-EF04BC612B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43BB2B-FA24-7C8F-302F-5267A6742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D8824-B7EB-41D1-B610-793C6EEB3FBF}"/>
              </a:ext>
            </a:extLst>
          </p:cNvPr>
          <p:cNvGrpSpPr/>
          <p:nvPr/>
        </p:nvGrpSpPr>
        <p:grpSpPr>
          <a:xfrm>
            <a:off x="3714426" y="5001657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67E8D5-ACA6-FBA6-415C-A8A2674E975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BA4859-14EB-7C69-2841-8B429C779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9DED30-EE9B-544C-D7BC-5370F32AD10E}"/>
              </a:ext>
            </a:extLst>
          </p:cNvPr>
          <p:cNvGrpSpPr/>
          <p:nvPr/>
        </p:nvGrpSpPr>
        <p:grpSpPr>
          <a:xfrm>
            <a:off x="5058823" y="5197690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8646D15-FE40-0DB2-4329-EE246F3CFA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01FAAB-2DA8-1C74-2B31-57673A2A18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84B9A1-15D6-20D3-5302-0A5EFCFFA17E}"/>
              </a:ext>
            </a:extLst>
          </p:cNvPr>
          <p:cNvGrpSpPr/>
          <p:nvPr/>
        </p:nvGrpSpPr>
        <p:grpSpPr>
          <a:xfrm>
            <a:off x="6745065" y="3947917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AC368F-E886-2945-0017-667793E2BF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3B66110-168B-B9EE-B2EB-AEA558F05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2FEC1C-EF4B-E6B3-5A3C-230F3E554A5B}"/>
              </a:ext>
            </a:extLst>
          </p:cNvPr>
          <p:cNvGrpSpPr/>
          <p:nvPr/>
        </p:nvGrpSpPr>
        <p:grpSpPr>
          <a:xfrm>
            <a:off x="6807239" y="5474945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22597C-A3EC-1350-9B38-3998B2252F3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D3031CE-DABE-1265-C22C-4F19D26C1F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0FC76-843C-42E2-C775-71A2E5AFFA9F}"/>
              </a:ext>
            </a:extLst>
          </p:cNvPr>
          <p:cNvSpPr/>
          <p:nvPr/>
        </p:nvSpPr>
        <p:spPr>
          <a:xfrm>
            <a:off x="2885607" y="4512039"/>
            <a:ext cx="2503357" cy="2210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17FD868-69C8-62E6-4009-3B759082ED1E}"/>
              </a:ext>
            </a:extLst>
          </p:cNvPr>
          <p:cNvGrpSpPr/>
          <p:nvPr/>
        </p:nvGrpSpPr>
        <p:grpSpPr>
          <a:xfrm>
            <a:off x="419546" y="4474304"/>
            <a:ext cx="1539989" cy="440018"/>
            <a:chOff x="419546" y="4474304"/>
            <a:chExt cx="1539989" cy="440018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8F48C2-3F90-FEF3-8AF7-C0D203E40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1FA352B-FF58-8B2A-EB5B-C8BEF5D0D33C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2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A01310C-9F40-8710-71F9-7443E54B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/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EC9A8B-9944-E65D-7A98-50FBC906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977" y="1844219"/>
                <a:ext cx="2211049" cy="801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/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2BE99A-F302-0483-E8C5-A7169695D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53" y="4550419"/>
                <a:ext cx="1474839" cy="616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0D4637-CA7D-C8A8-F387-EF240422A0C4}"/>
              </a:ext>
            </a:extLst>
          </p:cNvPr>
          <p:cNvCxnSpPr>
            <a:cxnSpLocks/>
          </p:cNvCxnSpPr>
          <p:nvPr/>
        </p:nvCxnSpPr>
        <p:spPr>
          <a:xfrm flipH="1">
            <a:off x="2501376" y="4428298"/>
            <a:ext cx="544166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3743D8-BC67-3983-3B82-0D20B814E84E}"/>
              </a:ext>
            </a:extLst>
          </p:cNvPr>
          <p:cNvCxnSpPr>
            <a:cxnSpLocks/>
          </p:cNvCxnSpPr>
          <p:nvPr/>
        </p:nvCxnSpPr>
        <p:spPr>
          <a:xfrm flipH="1">
            <a:off x="2636016" y="2884409"/>
            <a:ext cx="376478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/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𝒄𝒓𝒆𝒔𝒕𝒔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BFE140-FDFE-0CC5-BA07-33AA13A4F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477" y="3411817"/>
                <a:ext cx="1705899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6C01D7FF-C89C-1B85-3F7A-78517440CCA8}"/>
              </a:ext>
            </a:extLst>
          </p:cNvPr>
          <p:cNvGrpSpPr/>
          <p:nvPr/>
        </p:nvGrpSpPr>
        <p:grpSpPr>
          <a:xfrm>
            <a:off x="2003464" y="2274641"/>
            <a:ext cx="1539989" cy="440018"/>
            <a:chOff x="419546" y="4474304"/>
            <a:chExt cx="1539989" cy="440018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2F04EB3-C7B4-A6FE-6B1F-AE36BF7C1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9546" y="4474304"/>
              <a:ext cx="851648" cy="440018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E9DF7F-E323-AD83-4CBF-7A0D2CC62398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1271194" y="4651735"/>
              <a:ext cx="6883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9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2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347D6-BE96-4F8D-B65F-B69E5631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577" y="566296"/>
            <a:ext cx="1888847" cy="74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D21CB-14F9-492F-A128-AB82223C7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158" y="2145178"/>
            <a:ext cx="7039683" cy="422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3" y="1444101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https://www.latex-project.org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9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B2CA1-319B-569C-8E32-E618B1E2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35" y="1384306"/>
            <a:ext cx="8143330" cy="39222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https://www.overleaf.com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711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BB0B60-45E0-C35B-C76D-983E2354C461}"/>
              </a:ext>
            </a:extLst>
          </p:cNvPr>
          <p:cNvSpPr txBox="1"/>
          <p:nvPr/>
        </p:nvSpPr>
        <p:spPr>
          <a:xfrm>
            <a:off x="1125954" y="766524"/>
            <a:ext cx="689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https://www.overleaf.com/learn/latex/Learn_LaTeX_in_30_minutes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7E3D7-4057-B729-750E-A78D3B9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24" y="1381782"/>
            <a:ext cx="7614552" cy="4974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94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https://www.texstudio.org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7EA8A-40F5-4DCA-B491-0729A8E9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69" y="1557402"/>
            <a:ext cx="7538659" cy="4452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0097CF9-50ED-4955-98E7-BC2C3ED39455}"/>
              </a:ext>
            </a:extLst>
          </p:cNvPr>
          <p:cNvSpPr/>
          <p:nvPr/>
        </p:nvSpPr>
        <p:spPr>
          <a:xfrm>
            <a:off x="5736612" y="4285173"/>
            <a:ext cx="2246462" cy="648164"/>
          </a:xfrm>
          <a:prstGeom prst="wedgeRectCallout">
            <a:avLst>
              <a:gd name="adj1" fmla="val 12743"/>
              <a:gd name="adj2" fmla="val -16326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100% free – runs on Windows, Mac, Linux</a:t>
            </a:r>
          </a:p>
        </p:txBody>
      </p:sp>
    </p:spTree>
    <p:extLst>
      <p:ext uri="{BB962C8B-B14F-4D97-AF65-F5344CB8AC3E}">
        <p14:creationId xmlns:p14="http://schemas.microsoft.com/office/powerpoint/2010/main" val="10785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F532710-C1DE-1F35-0ACA-91212A252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9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dirty="0">
                    <a:ln>
                      <a:solidFill>
                        <a:srgbClr val="FFFF00"/>
                      </a:solidFill>
                    </a:ln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416F7F-AA7F-86AF-CA2C-DEF55426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CDFB8-CFC4-5BA5-C9BB-B5EB359BD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85E43-7432-1B0F-1AB1-7B3ED166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4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the critical parts of a </a:t>
            </a:r>
            <a:r>
              <a:rPr lang="en-US" sz="2400" b="1" dirty="0">
                <a:solidFill>
                  <a:srgbClr val="00B050"/>
                </a:solidFill>
              </a:rPr>
              <a:t>sinusoidal</a:t>
            </a:r>
            <a:r>
              <a:rPr lang="en-US" sz="2400" dirty="0"/>
              <a:t> </a:t>
            </a:r>
            <a:r>
              <a:rPr lang="en-US" sz="2400" b="1" dirty="0"/>
              <a:t>transverse</a:t>
            </a:r>
            <a:r>
              <a:rPr lang="en-US" sz="2400" dirty="0"/>
              <a:t> wave, including </a:t>
            </a:r>
            <a:r>
              <a:rPr lang="en-US" sz="2400" u="sng" dirty="0"/>
              <a:t>amplitude</a:t>
            </a:r>
            <a:r>
              <a:rPr lang="en-US" sz="2400" dirty="0"/>
              <a:t>, </a:t>
            </a:r>
            <a:r>
              <a:rPr lang="en-US" sz="2400" u="sng" dirty="0"/>
              <a:t>wavelength</a:t>
            </a:r>
            <a:r>
              <a:rPr lang="en-US" sz="2400" dirty="0"/>
              <a:t>, and </a:t>
            </a:r>
            <a:r>
              <a:rPr lang="en-US" sz="2400" u="sng" dirty="0"/>
              <a:t>frequency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Establish the relationship between sampling frequency and measurement </a:t>
            </a:r>
            <a:r>
              <a:rPr lang="en-US" sz="2400" i="1" dirty="0"/>
              <a:t>aliasing</a:t>
            </a:r>
            <a:r>
              <a:rPr lang="en-US" sz="2400" dirty="0"/>
              <a:t> and appreciate the </a:t>
            </a:r>
            <a:r>
              <a:rPr lang="en-US" sz="2400" b="1" dirty="0">
                <a:solidFill>
                  <a:srgbClr val="7030A0"/>
                </a:solidFill>
              </a:rPr>
              <a:t>Nyquist Sampling Theorem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</a:t>
            </a:r>
            <a:r>
              <a:rPr lang="en-US" sz="2400" b="1" dirty="0">
                <a:solidFill>
                  <a:srgbClr val="FF0000"/>
                </a:solidFill>
              </a:rPr>
              <a:t>kinematics</a:t>
            </a:r>
            <a:r>
              <a:rPr lang="en-US" sz="2400" dirty="0"/>
              <a:t> of a traveling wave as it relates to wave number and angular velocity, and understand how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 can lead to </a:t>
            </a:r>
            <a:r>
              <a:rPr lang="en-US" sz="2400" b="1" dirty="0"/>
              <a:t>standing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Correlate the decline of radial sector density as a function of distance from the center of a circle and how this affects the </a:t>
            </a:r>
            <a:r>
              <a:rPr lang="en-US" sz="2400" b="1" dirty="0"/>
              <a:t>fair (uniform) random sampling</a:t>
            </a:r>
            <a:r>
              <a:rPr lang="en-US" sz="2400" dirty="0"/>
              <a:t> of points within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812A9-008F-6067-9070-6A43C08C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7EBB9-2872-1B70-90A6-46A807EF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/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800" dirty="0"/>
                  <a:t>What is the specific relationship between the sinusoid’s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the graph’s </a:t>
                </a:r>
                <a14:m>
                  <m:oMath xmlns:m="http://schemas.openxmlformats.org/officeDocument/2006/math">
                    <m:r>
                      <a:rPr lang="el-GR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that causes this kind of </a:t>
                </a:r>
                <a:r>
                  <a:rPr lang="en-US" sz="1800" b="1" i="1" dirty="0"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sz="18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CB842C-40AB-AC1A-ED40-5E82C016F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96" y="2989136"/>
                <a:ext cx="4572000" cy="923330"/>
              </a:xfrm>
              <a:prstGeom prst="rect">
                <a:avLst/>
              </a:prstGeom>
              <a:blipFill>
                <a:blip r:embed="rId4"/>
                <a:stretch>
                  <a:fillRect l="-12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A055C3-8281-6E57-EA30-DE5FAAE2A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9308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9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4D870-29BD-F612-F4E9-424972C36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/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 </a:t>
                </a:r>
                <a:r>
                  <a:rPr lang="en-US" dirty="0"/>
                  <a:t>occur for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5728D616-81E9-9FF1-1CAB-8226FAE9A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716667"/>
                <a:ext cx="2953062" cy="1020817"/>
              </a:xfrm>
              <a:prstGeom prst="wedgeRoundRectCallout">
                <a:avLst>
                  <a:gd name="adj1" fmla="val 50886"/>
                  <a:gd name="adj2" fmla="val -18420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4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D86AD-A9B5-625C-A83E-7F8295D07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468581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5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AC29A1-EADC-6D75-8217-3341C8B23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80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/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can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 chosen to avoid </a:t>
                </a:r>
                <a:r>
                  <a:rPr lang="en-US" b="1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catastrophic aliasing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67090794-93A3-A6EE-F891-203594D14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719" y="4169526"/>
                <a:ext cx="2953062" cy="1020817"/>
              </a:xfrm>
              <a:prstGeom prst="wedgeRoundRectCallout">
                <a:avLst>
                  <a:gd name="adj1" fmla="val -56220"/>
                  <a:gd name="adj2" fmla="val -1518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18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7D8BAE-8799-2F39-D95A-6DEA5895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7" y="1465144"/>
            <a:ext cx="5057143" cy="4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7E4770-3AB1-4819-E4D9-F3B4A8AC7235}"/>
              </a:ext>
            </a:extLst>
          </p:cNvPr>
          <p:cNvGrpSpPr/>
          <p:nvPr/>
        </p:nvGrpSpPr>
        <p:grpSpPr>
          <a:xfrm>
            <a:off x="3961273" y="2718749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10A1AF-B934-44C6-130B-36D18EBA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23250-6D3F-1197-4978-4BE1A68014F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F7F3FBB-A741-6116-3DD0-24A3E713120A}"/>
              </a:ext>
            </a:extLst>
          </p:cNvPr>
          <p:cNvSpPr/>
          <p:nvPr/>
        </p:nvSpPr>
        <p:spPr>
          <a:xfrm>
            <a:off x="3582651" y="2792229"/>
            <a:ext cx="30729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/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B96F6050-D311-069D-B8ED-236E4A07D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66" y="2691461"/>
                <a:ext cx="1956216" cy="857877"/>
              </a:xfrm>
              <a:prstGeom prst="roundRect">
                <a:avLst/>
              </a:prstGeom>
              <a:blipFill>
                <a:blip r:embed="rId4"/>
                <a:stretch>
                  <a:fillRect t="-7042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1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172D66-DDA9-4508-7056-03699FEE6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9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/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dirty="0"/>
                  <a:t> the graph is coarse but at least now it reaches its full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range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3FBBD4F-6658-FDED-B607-BBAC5A8A6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184" y="1313899"/>
                <a:ext cx="2953062" cy="1020817"/>
              </a:xfrm>
              <a:prstGeom prst="wedgeRoundRectCallout">
                <a:avLst>
                  <a:gd name="adj1" fmla="val -45813"/>
                  <a:gd name="adj2" fmla="val 9921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To minimize aliasing (data loss), 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if you know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u="sng" dirty="0">
                    <a:solidFill>
                      <a:srgbClr val="7030A0"/>
                    </a:solidFill>
                  </a:rPr>
                  <a:t> ahead of time</a:t>
                </a:r>
                <a:r>
                  <a:rPr lang="en-US" sz="2400" dirty="0"/>
                  <a:t>,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rule is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Nyquist Sampling Theorem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need at least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400" dirty="0"/>
                  <a:t> as many samples as the </a:t>
                </a:r>
                <a:r>
                  <a:rPr lang="en-US" sz="2400" b="1" dirty="0"/>
                  <a:t>highest</a:t>
                </a:r>
                <a:r>
                  <a:rPr lang="en-US" sz="2400" dirty="0"/>
                  <a:t> </a:t>
                </a:r>
                <a:r>
                  <a:rPr lang="en-US" sz="2400" b="1" dirty="0"/>
                  <a:t>frequency</a:t>
                </a:r>
                <a:r>
                  <a:rPr lang="en-US" sz="2400" dirty="0"/>
                  <a:t> you intend to capture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750" y="4417969"/>
            <a:ext cx="6457950" cy="20897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4072" y="3910137"/>
            <a:ext cx="1908994" cy="101566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grey wave is under-sampled (</a:t>
            </a:r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US" sz="2000" dirty="0">
                <a:solidFill>
                  <a:schemeClr val="bg1"/>
                </a:solidFill>
              </a:rPr>
              <a:t> is too low!)</a:t>
            </a:r>
          </a:p>
        </p:txBody>
      </p:sp>
    </p:spTree>
    <p:extLst>
      <p:ext uri="{BB962C8B-B14F-4D97-AF65-F5344CB8AC3E}">
        <p14:creationId xmlns:p14="http://schemas.microsoft.com/office/powerpoint/2010/main" val="21182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38827" y="4457700"/>
            <a:ext cx="7266346" cy="208121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 have an experiment that exhibits a periodic behavior having a </a:t>
            </a:r>
            <a:r>
              <a:rPr lang="en-US" sz="2400" i="1" dirty="0">
                <a:solidFill>
                  <a:srgbClr val="7030A0"/>
                </a:solidFill>
              </a:rPr>
              <a:t>theoretical</a:t>
            </a:r>
            <a:r>
              <a:rPr lang="en-US" sz="2400" dirty="0"/>
              <a:t> frequency of </a:t>
            </a:r>
            <a:r>
              <a:rPr lang="en-US" sz="2400" b="1" dirty="0">
                <a:solidFill>
                  <a:srgbClr val="FF0000"/>
                </a:solidFill>
              </a:rPr>
              <a:t>210 Hz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Therefore, to meet the 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Nyquist</a:t>
            </a:r>
            <a:r>
              <a:rPr lang="en-US" sz="2400" dirty="0"/>
              <a:t> minimum, you should take at least </a:t>
            </a:r>
            <a:r>
              <a:rPr lang="en-US" sz="2400" b="1" dirty="0"/>
              <a:t>420</a:t>
            </a:r>
            <a:r>
              <a:rPr lang="en-US" sz="2400" dirty="0"/>
              <a:t> samples/sec to capture its wavelike nature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Unknown Wave Aliasing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DBAE3A-BE43-48DA-B21B-80256A70F1C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9293" y="1458195"/>
            <a:ext cx="4225413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Science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/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EDB4A7-40BD-0456-6679-30963312C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4" y="1386588"/>
            <a:ext cx="4613165" cy="5252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E05B0B-54E1-D8EB-CF5B-CBAFED6949C8}"/>
              </a:ext>
            </a:extLst>
          </p:cNvPr>
          <p:cNvGrpSpPr/>
          <p:nvPr/>
        </p:nvGrpSpPr>
        <p:grpSpPr>
          <a:xfrm>
            <a:off x="4261076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33A30E-4CF4-BA01-FA5F-25AFB0F4A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C58867-1CF8-36F1-0003-5B02D269BEB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1D8D7-ABE7-B653-658C-A20E38B2F47C}"/>
              </a:ext>
            </a:extLst>
          </p:cNvPr>
          <p:cNvSpPr/>
          <p:nvPr/>
        </p:nvSpPr>
        <p:spPr>
          <a:xfrm>
            <a:off x="3829989" y="3631679"/>
            <a:ext cx="329781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0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9EF92-E9BA-6BF3-076E-52C9B9E2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31F4D-33D3-481F-99D1-71D1028142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286" y="3600950"/>
            <a:ext cx="2941656" cy="19558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3273DBB-AED3-4835-AF40-50F2476F1210}"/>
              </a:ext>
            </a:extLst>
          </p:cNvPr>
          <p:cNvSpPr/>
          <p:nvPr/>
        </p:nvSpPr>
        <p:spPr>
          <a:xfrm>
            <a:off x="1011464" y="1581381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Enough! We will take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14x</a:t>
            </a:r>
            <a:r>
              <a:rPr lang="en-US" dirty="0"/>
              <a:t> more samples!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666658-FF04-4B40-A1E4-1F6B7EF954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7706" y="3600950"/>
            <a:ext cx="2655008" cy="19558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0059D8F-586F-44CC-9519-A14F78C3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20938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65174D-AD8B-B1E2-6F8E-72294523A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864" y="1386587"/>
            <a:ext cx="4613166" cy="525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358511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3829989" y="3631679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434304" y="3530911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=2940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04" y="3530911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7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C70C1F-272F-4246-8F81-9704B3E2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8578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6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36B31C-BCEB-46FF-BE13-6CB6838A8C32}"/>
              </a:ext>
            </a:extLst>
          </p:cNvPr>
          <p:cNvSpPr/>
          <p:nvPr/>
        </p:nvSpPr>
        <p:spPr>
          <a:xfrm>
            <a:off x="2592030" y="2678333"/>
            <a:ext cx="1467464" cy="258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2F479-364B-452D-871B-3670961913B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31" y="2528650"/>
            <a:ext cx="6190938" cy="3482403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ABD6B66F-7F51-4584-BAD2-73022759239B}"/>
              </a:ext>
            </a:extLst>
          </p:cNvPr>
          <p:cNvSpPr/>
          <p:nvPr/>
        </p:nvSpPr>
        <p:spPr>
          <a:xfrm>
            <a:off x="4260719" y="1653478"/>
            <a:ext cx="2440859" cy="1585451"/>
          </a:xfrm>
          <a:prstGeom prst="cloudCallout">
            <a:avLst>
              <a:gd name="adj1" fmla="val 15615"/>
              <a:gd name="adj2" fmla="val 950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take one </a:t>
            </a:r>
            <a:r>
              <a:rPr lang="en-US" sz="2000" i="1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less</a:t>
            </a:r>
            <a:r>
              <a:rPr lang="en-US" dirty="0"/>
              <a:t> sample?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4C90236-29CD-468F-A61B-89FB7591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0411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324076-4876-9CA5-2FD7-1C2F94C7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99" y="1379404"/>
            <a:ext cx="4696403" cy="5252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D4C8FA-5892-6224-4919-B3BAC1FC0028}"/>
              </a:ext>
            </a:extLst>
          </p:cNvPr>
          <p:cNvGrpSpPr/>
          <p:nvPr/>
        </p:nvGrpSpPr>
        <p:grpSpPr>
          <a:xfrm>
            <a:off x="4238591" y="355819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347DEE-A7E1-19A2-1ABA-781E05A720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49793-DF1E-8EED-2104-8182EAFCFA0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3B746-34D4-C4BF-ED29-B95F97D1CCF9}"/>
              </a:ext>
            </a:extLst>
          </p:cNvPr>
          <p:cNvSpPr/>
          <p:nvPr/>
        </p:nvSpPr>
        <p:spPr>
          <a:xfrm>
            <a:off x="3710069" y="3631679"/>
            <a:ext cx="383458" cy="20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/>
              <p:nvPr/>
            </p:nvSpPr>
            <p:spPr>
              <a:xfrm>
                <a:off x="5314384" y="3530911"/>
                <a:ext cx="2435532" cy="8578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Edit the last value in the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tuple</a:t>
                </a:r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n>
                          <a:solidFill>
                            <a:srgbClr val="FFFF00"/>
                          </a:solidFill>
                        </a:ln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=2939</m:t>
                    </m:r>
                  </m:oMath>
                </a14:m>
                <a:r>
                  <a:rPr lang="en-US" dirty="0"/>
                  <a:t> intervals</a:t>
                </a: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3178247-33AD-A2BD-C121-C6127E597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384" y="3530911"/>
                <a:ext cx="2435532" cy="857877"/>
              </a:xfrm>
              <a:prstGeom prst="roundRect">
                <a:avLst/>
              </a:prstGeom>
              <a:blipFill>
                <a:blip r:embed="rId4"/>
                <a:stretch>
                  <a:fillRect t="-6294" b="-13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5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66E0721-43FE-0D17-1671-115B2E1E9A41}"/>
              </a:ext>
            </a:extLst>
          </p:cNvPr>
          <p:cNvSpPr/>
          <p:nvPr/>
        </p:nvSpPr>
        <p:spPr>
          <a:xfrm>
            <a:off x="628649" y="5252896"/>
            <a:ext cx="2446390" cy="1103455"/>
          </a:xfrm>
          <a:prstGeom prst="wedgeRoundRectCallout">
            <a:avLst>
              <a:gd name="adj1" fmla="val 47019"/>
              <a:gd name="adj2" fmla="val -1122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Now we can finally see the wave in its true form</a:t>
            </a:r>
            <a:endParaRPr lang="en-US" sz="2000" dirty="0">
              <a:ln>
                <a:solidFill>
                  <a:srgbClr val="FFFF0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2744AC1-B720-A28F-D42E-BC201FEBA4F4}"/>
              </a:ext>
            </a:extLst>
          </p:cNvPr>
          <p:cNvSpPr/>
          <p:nvPr/>
        </p:nvSpPr>
        <p:spPr>
          <a:xfrm>
            <a:off x="6442960" y="2929737"/>
            <a:ext cx="2446390" cy="1103455"/>
          </a:xfrm>
          <a:prstGeom prst="wedgeRoundRectCallout">
            <a:avLst>
              <a:gd name="adj1" fmla="val -83501"/>
              <a:gd name="adj2" fmla="val -781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Taking one </a:t>
            </a:r>
            <a:r>
              <a:rPr lang="en-US" sz="20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less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sample made all the difference </a:t>
            </a:r>
            <a:r>
              <a:rPr lang="en-US" sz="2000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– why?</a:t>
            </a:r>
          </a:p>
        </p:txBody>
      </p:sp>
    </p:spTree>
    <p:extLst>
      <p:ext uri="{BB962C8B-B14F-4D97-AF65-F5344CB8AC3E}">
        <p14:creationId xmlns:p14="http://schemas.microsoft.com/office/powerpoint/2010/main" val="94363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If you don’t know (</a:t>
                </a:r>
                <a:r>
                  <a:rPr lang="en-US" sz="2400" i="1" dirty="0"/>
                  <a:t>a priori</a:t>
                </a:r>
                <a:r>
                  <a:rPr lang="en-US" sz="2400" dirty="0"/>
                  <a:t>) the exact frequency of an unknown sinusoid, then to </a:t>
                </a:r>
                <a:r>
                  <a:rPr lang="en-US" sz="2400" u="sng" dirty="0"/>
                  <a:t>minimize</a:t>
                </a:r>
                <a:r>
                  <a:rPr lang="en-US" sz="2400" dirty="0"/>
                  <a:t> the chance of aliasing,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is it best </a:t>
                </a:r>
                <a:r>
                  <a:rPr lang="en-US" sz="2400" dirty="0"/>
                  <a:t>to set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prime number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? 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Why?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 your sampling rate </a:t>
                </a:r>
                <a:r>
                  <a:rPr lang="en-US" sz="2400" u="sng" dirty="0"/>
                  <a:t>aligns</a:t>
                </a:r>
                <a:r>
                  <a:rPr lang="en-US" sz="2400" dirty="0"/>
                  <a:t> precisely with the sampled wave's oscillatory period?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happens if, </a:t>
                </a:r>
                <a:r>
                  <a:rPr lang="en-US" sz="2400" b="1" dirty="0"/>
                  <a:t>by pure lousy luck</a:t>
                </a:r>
                <a:r>
                  <a:rPr lang="en-US" sz="2400" dirty="0"/>
                  <a:t>, your sampling rate and the </a:t>
                </a:r>
                <a:r>
                  <a:rPr lang="en-US" sz="2400" i="1" dirty="0"/>
                  <a:t>frequency</a:t>
                </a:r>
                <a:r>
                  <a:rPr lang="en-US" sz="2400" dirty="0"/>
                  <a:t> of any of the constituent fundamental harmonics of the unknown wave are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coprime (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GCD &gt; 1</a:t>
                </a:r>
                <a:r>
                  <a:rPr lang="en-US" sz="2400" dirty="0"/>
                  <a:t>)?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What can you do to ensure that the GCD of two numbers is more likely to be equal to one (==1)?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874628"/>
              </a:xfrm>
              <a:blipFill>
                <a:blip r:embed="rId3"/>
                <a:stretch>
                  <a:fillRect l="-1005" t="-2201" r="-1700" b="-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71293-1588-4AB8-999C-4F1E8C90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Nyquist Sampling Theorem</a:t>
            </a:r>
          </a:p>
        </p:txBody>
      </p:sp>
    </p:spTree>
    <p:extLst>
      <p:ext uri="{BB962C8B-B14F-4D97-AF65-F5344CB8AC3E}">
        <p14:creationId xmlns:p14="http://schemas.microsoft.com/office/powerpoint/2010/main" val="199156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7B7FB0-1D54-C3F7-5921-378F7F14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62" y="1464496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nyquist_unknown.py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75ED30-7B1C-1519-3EB0-1CF0951370D9}"/>
              </a:ext>
            </a:extLst>
          </p:cNvPr>
          <p:cNvSpPr/>
          <p:nvPr/>
        </p:nvSpPr>
        <p:spPr>
          <a:xfrm>
            <a:off x="4828473" y="2341684"/>
            <a:ext cx="1269742" cy="210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EA99C-909B-E5D3-B8E0-85EC1F1E2BB0}"/>
              </a:ext>
            </a:extLst>
          </p:cNvPr>
          <p:cNvSpPr txBox="1"/>
          <p:nvPr/>
        </p:nvSpPr>
        <p:spPr>
          <a:xfrm>
            <a:off x="1378975" y="5322482"/>
            <a:ext cx="634918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/>
              <a:t>Using a </a:t>
            </a:r>
            <a:r>
              <a:rPr lang="en-US" sz="2400" b="1" dirty="0">
                <a:solidFill>
                  <a:srgbClr val="FF0000"/>
                </a:solidFill>
              </a:rPr>
              <a:t>large prime number </a:t>
            </a:r>
            <a:r>
              <a:rPr lang="en-US" sz="2400" dirty="0"/>
              <a:t>of samples helps avoid accidental aliasing if you don’t yet know the true nature of the underlying waveform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/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⁡(14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F64B4-F2BE-4AB9-D994-22663589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106" y="2846851"/>
                <a:ext cx="5487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B05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Wave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4B760-69A2-48CF-99E6-ADC341E544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100" y="1217858"/>
            <a:ext cx="8096250" cy="45449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FEC790-AA5E-4E47-BEAB-D6409ACD07C1}"/>
              </a:ext>
            </a:extLst>
          </p:cNvPr>
          <p:cNvSpPr/>
          <p:nvPr/>
        </p:nvSpPr>
        <p:spPr>
          <a:xfrm>
            <a:off x="361334" y="3819832"/>
            <a:ext cx="8154015" cy="2376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/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047F3C-4B51-4D26-8A23-DD3D8209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560272"/>
                <a:ext cx="2349361" cy="276999"/>
              </a:xfrm>
              <a:prstGeom prst="rect">
                <a:avLst/>
              </a:prstGeom>
              <a:blipFill>
                <a:blip r:embed="rId3"/>
                <a:stretch>
                  <a:fillRect l="-20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/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EEA53D-5D59-422C-9A14-1818AB84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1994914"/>
                <a:ext cx="2370649" cy="276999"/>
              </a:xfrm>
              <a:prstGeom prst="rect">
                <a:avLst/>
              </a:prstGeom>
              <a:blipFill>
                <a:blip r:embed="rId4"/>
                <a:stretch>
                  <a:fillRect l="-205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/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FE3C29-CE02-4CEF-8E9D-58B730E5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1560272"/>
                <a:ext cx="1774268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/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675A56-C3B6-4974-A711-2982B9861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82" y="2330277"/>
                <a:ext cx="1950277" cy="474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/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4BF507-2790-462C-A6DF-962AE358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133609"/>
                <a:ext cx="6407523" cy="276999"/>
              </a:xfrm>
              <a:prstGeom prst="rect">
                <a:avLst/>
              </a:prstGeom>
              <a:blipFill>
                <a:blip r:embed="rId7"/>
                <a:stretch>
                  <a:fillRect l="-475" r="-2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/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59AA0C-1D43-4E51-90F4-CD1D1346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649" y="2521247"/>
                <a:ext cx="1169999" cy="276999"/>
              </a:xfrm>
              <a:prstGeom prst="rect">
                <a:avLst/>
              </a:prstGeom>
              <a:blipFill>
                <a:blip r:embed="rId8"/>
                <a:stretch>
                  <a:fillRect l="-4688" r="-41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/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6D258B-025C-434A-9120-32EB08F4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21" y="3596223"/>
                <a:ext cx="6515950" cy="276999"/>
              </a:xfrm>
              <a:prstGeom prst="rect">
                <a:avLst/>
              </a:prstGeom>
              <a:blipFill>
                <a:blip r:embed="rId9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/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AD5BEC-978A-43FB-8C4E-4D294B1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8" y="5538250"/>
                <a:ext cx="7330080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/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Simple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0B379-10D4-4DAD-ACC6-3D22A792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681" y="4264810"/>
                <a:ext cx="3852337" cy="276999"/>
              </a:xfrm>
              <a:prstGeom prst="rect">
                <a:avLst/>
              </a:prstGeom>
              <a:blipFill>
                <a:blip r:embed="rId11"/>
                <a:stretch>
                  <a:fillRect l="-3797" t="-28889" r="-1108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/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FB8F19-C09C-4AD9-9CB3-F0652093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4699851"/>
                <a:ext cx="4572000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/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1DEC74-E5CF-4081-8088-3A1095254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54" y="5113062"/>
                <a:ext cx="4572000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7FE187-3E57-46FF-989A-697328BD4490}"/>
              </a:ext>
            </a:extLst>
          </p:cNvPr>
          <p:cNvCxnSpPr>
            <a:endCxn id="20" idx="0"/>
          </p:cNvCxnSpPr>
          <p:nvPr/>
        </p:nvCxnSpPr>
        <p:spPr>
          <a:xfrm flipV="1">
            <a:off x="2555823" y="469985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F64ED4-01B3-4192-B21F-C92899DFA042}"/>
              </a:ext>
            </a:extLst>
          </p:cNvPr>
          <p:cNvCxnSpPr>
            <a:cxnSpLocks/>
          </p:cNvCxnSpPr>
          <p:nvPr/>
        </p:nvCxnSpPr>
        <p:spPr>
          <a:xfrm>
            <a:off x="3458497" y="4911140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D1A58-4A55-42D7-830B-F71228F272B4}"/>
              </a:ext>
            </a:extLst>
          </p:cNvPr>
          <p:cNvCxnSpPr/>
          <p:nvPr/>
        </p:nvCxnSpPr>
        <p:spPr>
          <a:xfrm flipV="1">
            <a:off x="2552121" y="5115991"/>
            <a:ext cx="480031" cy="3693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FEBFC1-6E1D-434A-B322-1D8812CF30EC}"/>
              </a:ext>
            </a:extLst>
          </p:cNvPr>
          <p:cNvCxnSpPr>
            <a:cxnSpLocks/>
          </p:cNvCxnSpPr>
          <p:nvPr/>
        </p:nvCxnSpPr>
        <p:spPr>
          <a:xfrm>
            <a:off x="3458497" y="5327224"/>
            <a:ext cx="1266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9F7AC23-6BFB-4559-8A42-049B6B027BB0}"/>
              </a:ext>
            </a:extLst>
          </p:cNvPr>
          <p:cNvSpPr txBox="1"/>
          <p:nvPr/>
        </p:nvSpPr>
        <p:spPr>
          <a:xfrm>
            <a:off x="6577779" y="1475983"/>
            <a:ext cx="2293376" cy="92333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These waves have both spatial and temporal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80B1D-FA41-C977-3733-C20F96BD5B73}"/>
              </a:ext>
            </a:extLst>
          </p:cNvPr>
          <p:cNvSpPr txBox="1"/>
          <p:nvPr/>
        </p:nvSpPr>
        <p:spPr>
          <a:xfrm>
            <a:off x="2792136" y="4529411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C89CB-35F8-B4A3-DBD3-4AE555D7317D}"/>
              </a:ext>
            </a:extLst>
          </p:cNvPr>
          <p:cNvSpPr txBox="1"/>
          <p:nvPr/>
        </p:nvSpPr>
        <p:spPr>
          <a:xfrm>
            <a:off x="2792136" y="4924913"/>
            <a:ext cx="166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A91D7-284E-EC48-E3B7-A5F520DEF88F}"/>
              </a:ext>
            </a:extLst>
          </p:cNvPr>
          <p:cNvSpPr txBox="1"/>
          <p:nvPr/>
        </p:nvSpPr>
        <p:spPr>
          <a:xfrm>
            <a:off x="2170044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32006-4433-A4B7-D776-846E7DDD5170}"/>
              </a:ext>
            </a:extLst>
          </p:cNvPr>
          <p:cNvSpPr txBox="1"/>
          <p:nvPr/>
        </p:nvSpPr>
        <p:spPr>
          <a:xfrm>
            <a:off x="5317623" y="620484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PRODUCT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584545-62EE-4DE9-E44B-C76602A4C378}"/>
              </a:ext>
            </a:extLst>
          </p:cNvPr>
          <p:cNvCxnSpPr/>
          <p:nvPr/>
        </p:nvCxnSpPr>
        <p:spPr>
          <a:xfrm>
            <a:off x="3312826" y="6389508"/>
            <a:ext cx="225602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C34ADB-0246-D849-16E6-7FD50E50C104}"/>
              </a:ext>
            </a:extLst>
          </p:cNvPr>
          <p:cNvSpPr txBox="1"/>
          <p:nvPr/>
        </p:nvSpPr>
        <p:spPr>
          <a:xfrm>
            <a:off x="7850846" y="3134558"/>
            <a:ext cx="906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Angle Sum Identity</a:t>
            </a:r>
          </a:p>
        </p:txBody>
      </p:sp>
    </p:spTree>
    <p:extLst>
      <p:ext uri="{BB962C8B-B14F-4D97-AF65-F5344CB8AC3E}">
        <p14:creationId xmlns:p14="http://schemas.microsoft.com/office/powerpoint/2010/main" val="302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/>
      <p:bldP spid="19" grpId="0"/>
      <p:bldP spid="20" grpId="0"/>
      <p:bldP spid="21" grpId="0"/>
      <p:bldP spid="36" grpId="0" animBg="1"/>
      <p:bldP spid="3" grpId="0"/>
      <p:bldP spid="22" grpId="0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Travelling Waves &amp; Superposition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D9C42-3FA1-4543-82F9-A0B799B2C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5" r="29521"/>
          <a:stretch/>
        </p:blipFill>
        <p:spPr>
          <a:xfrm>
            <a:off x="4828023" y="1632993"/>
            <a:ext cx="3603551" cy="297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F02AC-6C72-4930-AD93-B378EC3D04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1" b="1500"/>
          <a:stretch/>
        </p:blipFill>
        <p:spPr>
          <a:xfrm>
            <a:off x="628650" y="1632993"/>
            <a:ext cx="3852199" cy="3110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6A3C56-D021-4910-9EC3-A16B1D5CB2EE}"/>
              </a:ext>
            </a:extLst>
          </p:cNvPr>
          <p:cNvSpPr txBox="1"/>
          <p:nvPr/>
        </p:nvSpPr>
        <p:spPr>
          <a:xfrm>
            <a:off x="1553658" y="5156022"/>
            <a:ext cx="5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But what if the two waves are oscillating at </a:t>
            </a:r>
            <a:r>
              <a:rPr lang="en-US" sz="2400" dirty="0">
                <a:solidFill>
                  <a:srgbClr val="FF0000"/>
                </a:solidFill>
              </a:rPr>
              <a:t>different</a:t>
            </a:r>
            <a:r>
              <a:rPr lang="en-US" sz="2400" dirty="0"/>
              <a:t> angular </a:t>
            </a:r>
            <a:r>
              <a:rPr lang="en-US" sz="2400" b="1" dirty="0"/>
              <a:t>velocities</a:t>
            </a:r>
            <a:r>
              <a:rPr lang="en-US" sz="2400" dirty="0"/>
              <a:t> or have different </a:t>
            </a:r>
            <a:r>
              <a:rPr lang="en-US" sz="2400" b="1" dirty="0"/>
              <a:t>amplitudes</a:t>
            </a:r>
            <a:r>
              <a:rPr lang="en-US" sz="2400" dirty="0"/>
              <a:t>, or different </a:t>
            </a:r>
            <a:r>
              <a:rPr lang="en-US" sz="2400" b="1" dirty="0"/>
              <a:t>wave numbers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57A5F-CAAA-A985-4B60-13B4D27F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91" y="1468581"/>
            <a:ext cx="6047619" cy="51428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5609362" y="219520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553EA-7FA6-1249-0EC2-83E10B551572}"/>
              </a:ext>
            </a:extLst>
          </p:cNvPr>
          <p:cNvGrpSpPr/>
          <p:nvPr/>
        </p:nvGrpSpPr>
        <p:grpSpPr>
          <a:xfrm>
            <a:off x="2858666" y="2579531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BE1ECC-297A-0D90-3978-BE19DCC6B6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8B7E75-FD11-9014-C372-ED528593E2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CFC6AF-AB65-25C3-E1B3-CB1E467AE2C0}"/>
              </a:ext>
            </a:extLst>
          </p:cNvPr>
          <p:cNvGrpSpPr/>
          <p:nvPr/>
        </p:nvGrpSpPr>
        <p:grpSpPr>
          <a:xfrm>
            <a:off x="2948608" y="3154325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86CB6-9A91-A9C1-408D-3B101F34EFD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EBC1A5-BEBD-9820-203B-BF50F6CE7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FE3D48-9597-879F-5AF4-9702FF51390C}"/>
              </a:ext>
            </a:extLst>
          </p:cNvPr>
          <p:cNvGrpSpPr/>
          <p:nvPr/>
        </p:nvGrpSpPr>
        <p:grpSpPr>
          <a:xfrm>
            <a:off x="5702181" y="3338991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4FB952-6058-A4B5-2080-B2E473E547C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B048F4-1A03-44C6-B129-9CD5956778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38BC2C-26C2-13EF-B0BD-FCE701F2D161}"/>
              </a:ext>
            </a:extLst>
          </p:cNvPr>
          <p:cNvGrpSpPr/>
          <p:nvPr/>
        </p:nvGrpSpPr>
        <p:grpSpPr>
          <a:xfrm>
            <a:off x="5815788" y="3537599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945B82-9D88-EADB-2E77-5E4595A4130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B3E5DE5-AC71-38E4-31B5-328CEA679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3D13ED-7609-7C27-2C62-481074CA9D60}"/>
              </a:ext>
            </a:extLst>
          </p:cNvPr>
          <p:cNvGrpSpPr/>
          <p:nvPr/>
        </p:nvGrpSpPr>
        <p:grpSpPr>
          <a:xfrm>
            <a:off x="4972136" y="4888474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E5E597-6C88-8049-FC02-462D845BA13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C70B14D-4F34-2E02-C6F3-20A6B6D44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923C816-C095-C569-E981-E46F3A6FDA24}"/>
              </a:ext>
            </a:extLst>
          </p:cNvPr>
          <p:cNvGrpSpPr/>
          <p:nvPr/>
        </p:nvGrpSpPr>
        <p:grpSpPr>
          <a:xfrm>
            <a:off x="4069835" y="543448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2D2CE1-FC27-4798-2D80-33BFCACA84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19DC29-A239-7500-49A0-4C21C3C46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9FF56-4179-1029-6DDE-73C6FB5F7E94}"/>
              </a:ext>
            </a:extLst>
          </p:cNvPr>
          <p:cNvGrpSpPr/>
          <p:nvPr/>
        </p:nvGrpSpPr>
        <p:grpSpPr>
          <a:xfrm>
            <a:off x="4520897" y="5627327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FCBA172-FC2D-920C-F870-0D35D3652FD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F1D2AB0-EA0D-2E68-8A6C-AEF4D89CB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E57151-5A76-1DC9-B222-6610B96F672E}"/>
              </a:ext>
            </a:extLst>
          </p:cNvPr>
          <p:cNvGrpSpPr/>
          <p:nvPr/>
        </p:nvGrpSpPr>
        <p:grpSpPr>
          <a:xfrm>
            <a:off x="4675755" y="5877075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AD9EC6-65C0-9C7D-EC73-BEE25027FB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E7AB19A-4AE0-0227-B7EB-9C95F826D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087860-6E2C-B2C6-BF61-198B05D6A766}"/>
              </a:ext>
            </a:extLst>
          </p:cNvPr>
          <p:cNvGrpSpPr/>
          <p:nvPr/>
        </p:nvGrpSpPr>
        <p:grpSpPr>
          <a:xfrm>
            <a:off x="5225904" y="6183306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3242E7-E856-53CE-70BE-E81B39EB6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F7CBB35-4060-4186-C643-F730ACB5B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53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8F787-6F92-06B8-F12B-46EDACDB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48" y="1468581"/>
            <a:ext cx="4761905" cy="47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0A50EE5-8D0B-B625-C1BC-80A8940DE70F}"/>
              </a:ext>
            </a:extLst>
          </p:cNvPr>
          <p:cNvGrpSpPr/>
          <p:nvPr/>
        </p:nvGrpSpPr>
        <p:grpSpPr>
          <a:xfrm>
            <a:off x="4994765" y="1468581"/>
            <a:ext cx="1076632" cy="369332"/>
            <a:chOff x="4968362" y="2079211"/>
            <a:chExt cx="1076632" cy="36933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F8A2DE-1CF6-E45A-8172-EA119BE4E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2ABF26F-E8F0-CD3F-C595-B6521E2E3E5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F10B51-E2EF-0342-A890-2F02C17E64A3}"/>
              </a:ext>
            </a:extLst>
          </p:cNvPr>
          <p:cNvGrpSpPr/>
          <p:nvPr/>
        </p:nvGrpSpPr>
        <p:grpSpPr>
          <a:xfrm>
            <a:off x="3815118" y="1860398"/>
            <a:ext cx="1076632" cy="369332"/>
            <a:chOff x="4704120" y="2356972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45B8F8E-6A0F-406A-242E-D61E2C281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3B9B6B-0F3A-0F21-3EE4-13B4BEF4F84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B11A21-F03F-E306-0A3A-51F223DA44EE}"/>
              </a:ext>
            </a:extLst>
          </p:cNvPr>
          <p:cNvGrpSpPr/>
          <p:nvPr/>
        </p:nvGrpSpPr>
        <p:grpSpPr>
          <a:xfrm>
            <a:off x="6216691" y="2106739"/>
            <a:ext cx="1068643" cy="369332"/>
            <a:chOff x="3647644" y="4910075"/>
            <a:chExt cx="1068643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A67D7B5-FD8D-0DC3-D89C-D1F04AE49FF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EF4B902-760F-CE16-0E63-87EF2BA86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3B09A6-3B7A-E9F7-C311-E9CFD8A8B523}"/>
              </a:ext>
            </a:extLst>
          </p:cNvPr>
          <p:cNvGrpSpPr/>
          <p:nvPr/>
        </p:nvGrpSpPr>
        <p:grpSpPr>
          <a:xfrm>
            <a:off x="6213005" y="2886546"/>
            <a:ext cx="1064340" cy="369332"/>
            <a:chOff x="3647644" y="5421073"/>
            <a:chExt cx="1064340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D3BE50-A79E-2960-9822-411882494E3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15D2050-01C1-DA02-7EF6-0F38CFC2E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79360B-09B7-E985-B57E-503C341D1E08}"/>
              </a:ext>
            </a:extLst>
          </p:cNvPr>
          <p:cNvGrpSpPr/>
          <p:nvPr/>
        </p:nvGrpSpPr>
        <p:grpSpPr>
          <a:xfrm>
            <a:off x="5816786" y="3576194"/>
            <a:ext cx="1068643" cy="369332"/>
            <a:chOff x="3647644" y="5359159"/>
            <a:chExt cx="1068643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ADEB61-5970-DDB0-CC98-317A0FA69BF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2E56517-8715-0B93-FEC7-04F7B121C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DF959F-C562-A7F6-1448-DE042B167A2C}"/>
              </a:ext>
            </a:extLst>
          </p:cNvPr>
          <p:cNvGrpSpPr/>
          <p:nvPr/>
        </p:nvGrpSpPr>
        <p:grpSpPr>
          <a:xfrm>
            <a:off x="4918152" y="4858201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E239EA-AC70-5952-2031-10B604E3763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A69B925-F1E5-CB98-771E-EB7D22ADB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3A9098-5D8B-B0C6-5B9D-34210EA08133}"/>
              </a:ext>
            </a:extLst>
          </p:cNvPr>
          <p:cNvGrpSpPr/>
          <p:nvPr/>
        </p:nvGrpSpPr>
        <p:grpSpPr>
          <a:xfrm>
            <a:off x="3137528" y="5847572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0F67D-D048-701C-B068-B9A5F265BB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A7CD6F5-9C12-5653-68FA-B4DE4AEFB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958A1E-5F37-28D4-1BA2-D4EAE05516FE}"/>
              </a:ext>
            </a:extLst>
          </p:cNvPr>
          <p:cNvGrpSpPr/>
          <p:nvPr/>
        </p:nvGrpSpPr>
        <p:grpSpPr>
          <a:xfrm>
            <a:off x="6509960" y="3945526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3A5A9E-6AD2-1609-5D49-5B6EBC27EC0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888BD72-74BC-972E-601A-8B04253ED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4A6C931F-0CC4-3230-D64A-29857DDE283E}"/>
              </a:ext>
            </a:extLst>
          </p:cNvPr>
          <p:cNvSpPr/>
          <p:nvPr/>
        </p:nvSpPr>
        <p:spPr>
          <a:xfrm>
            <a:off x="2553090" y="5183003"/>
            <a:ext cx="1352160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7BB703-CF27-2EFC-28F5-F712DBDFE39F}"/>
              </a:ext>
            </a:extLst>
          </p:cNvPr>
          <p:cNvSpPr/>
          <p:nvPr/>
        </p:nvSpPr>
        <p:spPr>
          <a:xfrm>
            <a:off x="4022430" y="5179855"/>
            <a:ext cx="1588895" cy="1992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6BFAA-2CA2-927D-B9FE-8AAB29C4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44" y="1606513"/>
            <a:ext cx="6291913" cy="42546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595595-A3B1-39E9-195B-475D381CA855}"/>
              </a:ext>
            </a:extLst>
          </p:cNvPr>
          <p:cNvGrpSpPr/>
          <p:nvPr/>
        </p:nvGrpSpPr>
        <p:grpSpPr>
          <a:xfrm>
            <a:off x="4110341" y="1635260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AD7EC8D-90CF-304B-011C-FFECFF7A2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049E59-3A68-83C0-51FE-B744BD2FFB1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94D5B7-84DF-B45E-FB59-DB1825FD6760}"/>
              </a:ext>
            </a:extLst>
          </p:cNvPr>
          <p:cNvGrpSpPr/>
          <p:nvPr/>
        </p:nvGrpSpPr>
        <p:grpSpPr>
          <a:xfrm>
            <a:off x="7486650" y="2560395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4F4C78A-2C53-E7AA-99FD-B2DB8A6987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D14B11-4C49-3EDD-3105-F1E0A71A81D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21660D-5AD3-7FBD-A768-7E854030B92C}"/>
              </a:ext>
            </a:extLst>
          </p:cNvPr>
          <p:cNvGrpSpPr/>
          <p:nvPr/>
        </p:nvGrpSpPr>
        <p:grpSpPr>
          <a:xfrm>
            <a:off x="3315862" y="2771636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8CFA2E-BBE8-1972-A672-3FC8DE6A9DE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768BDC-ED6F-274B-52AB-6E0F1CF7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D69D01-3616-8A72-90B7-360A8270BA09}"/>
              </a:ext>
            </a:extLst>
          </p:cNvPr>
          <p:cNvGrpSpPr/>
          <p:nvPr/>
        </p:nvGrpSpPr>
        <p:grpSpPr>
          <a:xfrm>
            <a:off x="2914842" y="3001619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DB91B7-C5B1-90C8-8C8E-005E761BA345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031A9-4BDF-9689-4E32-F2F28611B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6EC4E1-6853-1D41-AB53-5D89841A9950}"/>
              </a:ext>
            </a:extLst>
          </p:cNvPr>
          <p:cNvGrpSpPr/>
          <p:nvPr/>
        </p:nvGrpSpPr>
        <p:grpSpPr>
          <a:xfrm>
            <a:off x="3095938" y="3221048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C66405-B3E8-B019-C8AC-1C1D7C3DD32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3C9A8E2-6BDD-A5D0-BA9D-295C670AD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2A350-F4D7-3564-CA19-B31313C151F0}"/>
              </a:ext>
            </a:extLst>
          </p:cNvPr>
          <p:cNvGrpSpPr/>
          <p:nvPr/>
        </p:nvGrpSpPr>
        <p:grpSpPr>
          <a:xfrm>
            <a:off x="5636081" y="4190299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933C80-DB9D-A69F-2D47-A60FEC18D7A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776F9-84C3-6767-3D79-DA3148B89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0EB0AD-834C-F2BD-2D57-BB2F7E546335}"/>
              </a:ext>
            </a:extLst>
          </p:cNvPr>
          <p:cNvGrpSpPr/>
          <p:nvPr/>
        </p:nvGrpSpPr>
        <p:grpSpPr>
          <a:xfrm>
            <a:off x="6174397" y="4559631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14E980-6775-7D14-A503-C14AA0FA797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74ACB48-C95B-8438-CCF3-C7E342B02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E9312-888F-9240-842D-549C58196153}"/>
              </a:ext>
            </a:extLst>
          </p:cNvPr>
          <p:cNvGrpSpPr/>
          <p:nvPr/>
        </p:nvGrpSpPr>
        <p:grpSpPr>
          <a:xfrm>
            <a:off x="4265199" y="4983648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448A2F-4A3F-60F8-6EBB-AEE08A1976C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304C1A-6839-8E43-C92A-710CC57A2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BB43AB-D0E0-A071-53DF-172792B31BE0}"/>
              </a:ext>
            </a:extLst>
          </p:cNvPr>
          <p:cNvGrpSpPr/>
          <p:nvPr/>
        </p:nvGrpSpPr>
        <p:grpSpPr>
          <a:xfrm>
            <a:off x="3823946" y="3885711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7E02E3-3ED6-174F-539E-A88E15CFADB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FF6D7BA-65D4-D172-B165-8B68CE15A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B2C97C-E6A0-0F7E-A10A-9C2B713B13DC}"/>
              </a:ext>
            </a:extLst>
          </p:cNvPr>
          <p:cNvGrpSpPr/>
          <p:nvPr/>
        </p:nvGrpSpPr>
        <p:grpSpPr>
          <a:xfrm>
            <a:off x="4566944" y="5462833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B9CD4E-2B01-365D-7C27-90F32B4D4D9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2740E8-6F92-811A-59AD-503D41A4F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8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BB853-2FE7-CBBE-8327-233ADD77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89" y="2120655"/>
                <a:ext cx="222135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8471C-B8C2-08F4-052C-6628879F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4E96BD-B3C3-36CF-9C8D-D113AB1E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AD549-0687-0D06-273C-FB2E850B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/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1" dirty="0">
                    <a:ln>
                      <a:solidFill>
                        <a:srgbClr val="FFFF00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amplitudes </a:t>
                </a:r>
              </a:p>
            </p:txBody>
          </p:sp>
        </mc:Choice>
        <mc:Fallback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9853FD68-B494-8932-683C-2871B4B37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1" y="4950502"/>
                <a:ext cx="1635385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56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D1276-6107-C0A2-3C3C-AAF69AD4C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4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4F5173-72BF-E20B-7677-0094EF6E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2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4EE298-DE81-24A4-E227-3CC73B3B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/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and amplitudes 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0E047A18-B845-C15F-10C3-11F24FAF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09" y="4957997"/>
                <a:ext cx="1723102" cy="854625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45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5" y="1459752"/>
            <a:ext cx="5648991" cy="438148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77581" y="1468581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36110" y="2653368"/>
            <a:ext cx="1076632" cy="529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77581" y="3715252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36110" y="4944284"/>
            <a:ext cx="1076632" cy="5298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E97D5-680C-4B71-AD31-F45B482159E4}"/>
              </a:ext>
            </a:extLst>
          </p:cNvPr>
          <p:cNvSpPr txBox="1"/>
          <p:nvPr/>
        </p:nvSpPr>
        <p:spPr>
          <a:xfrm>
            <a:off x="520802" y="2284036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Wavelength is across </a:t>
            </a:r>
            <a:r>
              <a:rPr lang="en-US" sz="1400" b="1" u="sng" dirty="0">
                <a:solidFill>
                  <a:srgbClr val="7030A0"/>
                </a:solidFill>
              </a:rPr>
              <a:t>distance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4467D-2886-4F20-80DD-992A08BA6F1A}"/>
              </a:ext>
            </a:extLst>
          </p:cNvPr>
          <p:cNvSpPr txBox="1"/>
          <p:nvPr/>
        </p:nvSpPr>
        <p:spPr>
          <a:xfrm>
            <a:off x="520802" y="4574952"/>
            <a:ext cx="1091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Period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is across </a:t>
            </a:r>
            <a:r>
              <a:rPr lang="en-US" sz="1400" b="1" u="sng" dirty="0">
                <a:solidFill>
                  <a:srgbClr val="7030A0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FCC8D-E6CD-4843-8F04-1DAACAEA7001}"/>
              </a:ext>
            </a:extLst>
          </p:cNvPr>
          <p:cNvSpPr/>
          <p:nvPr/>
        </p:nvSpPr>
        <p:spPr>
          <a:xfrm>
            <a:off x="361335" y="3517490"/>
            <a:ext cx="7440562" cy="267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9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15D25-1748-E365-0725-7D14824E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3B391A-4E68-3D80-8F50-13A09EFD2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B03F51-90B1-95CC-ABB7-3868FFB1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/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amplitudes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but different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57FA776C-AEEE-BC10-35F8-C907D32A6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7" y="4793106"/>
                <a:ext cx="1865388" cy="910652"/>
              </a:xfrm>
              <a:prstGeom prst="wedgeRoundRectCallout">
                <a:avLst>
                  <a:gd name="adj1" fmla="val 102976"/>
                  <a:gd name="adj2" fmla="val 2234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CA5140-6376-AEE6-941D-F2CEA2F3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CF597D-D5EB-8430-86B9-5152DC456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33" y="1393773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3F4F6D-B1E8-F8A1-82D3-9DAC2645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/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and amplitudes but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26B8B4E6-BD6C-78BE-96EA-9960ED3D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5" y="2774683"/>
                <a:ext cx="1852003" cy="1047447"/>
              </a:xfrm>
              <a:prstGeom prst="wedgeRoundRectCallout">
                <a:avLst>
                  <a:gd name="adj1" fmla="val 92624"/>
                  <a:gd name="adj2" fmla="val -4101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29C13-B0EB-58D4-BDA0-10D6683D3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762" y="1519865"/>
            <a:ext cx="6390476" cy="50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2DD5FD-7695-8EBE-84BA-6AB23CA8378B}"/>
              </a:ext>
            </a:extLst>
          </p:cNvPr>
          <p:cNvGrpSpPr/>
          <p:nvPr/>
        </p:nvGrpSpPr>
        <p:grpSpPr>
          <a:xfrm>
            <a:off x="3233421" y="2629924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2D8119-0CB2-50E5-FF37-69C9B42F3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B9E305-A263-24C1-B3E5-EB0CAE8131E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660416A-E6D8-0E41-0D0E-919527268C1B}"/>
              </a:ext>
            </a:extLst>
          </p:cNvPr>
          <p:cNvSpPr/>
          <p:nvPr/>
        </p:nvSpPr>
        <p:spPr>
          <a:xfrm>
            <a:off x="1791325" y="2690734"/>
            <a:ext cx="1326629" cy="2473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C71A640-7AAB-D630-67BA-7A2980658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81" y="1386531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traveling_waves.py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/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C5286C-9ABA-DACE-D6BF-5D367062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65" y="2120655"/>
                <a:ext cx="2445980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/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The superposition of two waves, each having the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same amplitude and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but with an </a:t>
                </a:r>
                <a:r>
                  <a:rPr lang="en-US" dirty="0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</a:rPr>
                  <a:t>opposite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,</a:t>
                </a:r>
              </a:p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produces a </a:t>
                </a:r>
                <a:r>
                  <a:rPr lang="en-US" dirty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rPr>
                  <a:t>standing</a:t>
                </a:r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wave</a:t>
                </a:r>
              </a:p>
            </p:txBody>
          </p:sp>
        </mc:Choice>
        <mc:Fallback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3EC38508-14EF-6E71-10F7-21A17073F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18" y="1829809"/>
                <a:ext cx="3093180" cy="1483543"/>
              </a:xfrm>
              <a:prstGeom prst="wedgeRoundRectCallout">
                <a:avLst>
                  <a:gd name="adj1" fmla="val 76339"/>
                  <a:gd name="adj2" fmla="val 5216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EE7213D-7F89-E16B-8120-8A39E0F301C3}"/>
              </a:ext>
            </a:extLst>
          </p:cNvPr>
          <p:cNvSpPr/>
          <p:nvPr/>
        </p:nvSpPr>
        <p:spPr>
          <a:xfrm>
            <a:off x="6736097" y="4719215"/>
            <a:ext cx="1835120" cy="1096454"/>
          </a:xfrm>
          <a:prstGeom prst="wedgeRoundRectCallout">
            <a:avLst>
              <a:gd name="adj1" fmla="val -84639"/>
              <a:gd name="adj2" fmla="val -902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What points are at the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center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of these circles?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720A33-F3B6-9FAB-478F-9C2832875EFC}"/>
              </a:ext>
            </a:extLst>
          </p:cNvPr>
          <p:cNvGrpSpPr/>
          <p:nvPr/>
        </p:nvGrpSpPr>
        <p:grpSpPr>
          <a:xfrm>
            <a:off x="2389156" y="4151127"/>
            <a:ext cx="4538947" cy="228600"/>
            <a:chOff x="2389156" y="4151127"/>
            <a:chExt cx="4538947" cy="228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6E545A-A19E-1681-D131-113523D9B26F}"/>
                </a:ext>
              </a:extLst>
            </p:cNvPr>
            <p:cNvSpPr/>
            <p:nvPr/>
          </p:nvSpPr>
          <p:spPr>
            <a:xfrm>
              <a:off x="2389156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A5AB32-DD74-3044-EF16-4A0B6EC96791}"/>
                </a:ext>
              </a:extLst>
            </p:cNvPr>
            <p:cNvSpPr/>
            <p:nvPr/>
          </p:nvSpPr>
          <p:spPr>
            <a:xfrm>
              <a:off x="3107547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C20B8E-6E25-0387-7863-AEE413F98B5C}"/>
                </a:ext>
              </a:extLst>
            </p:cNvPr>
            <p:cNvSpPr/>
            <p:nvPr/>
          </p:nvSpPr>
          <p:spPr>
            <a:xfrm>
              <a:off x="3825938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F6E9C37-2437-1BAE-89FE-ADFA33A913E1}"/>
                </a:ext>
              </a:extLst>
            </p:cNvPr>
            <p:cNvSpPr/>
            <p:nvPr/>
          </p:nvSpPr>
          <p:spPr>
            <a:xfrm>
              <a:off x="4544329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ADEBCA-E8B0-C21C-04B2-D7A397C25B5F}"/>
                </a:ext>
              </a:extLst>
            </p:cNvPr>
            <p:cNvSpPr/>
            <p:nvPr/>
          </p:nvSpPr>
          <p:spPr>
            <a:xfrm>
              <a:off x="5262720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058A30B-4C3D-66F4-C785-2A1865110171}"/>
                </a:ext>
              </a:extLst>
            </p:cNvPr>
            <p:cNvSpPr/>
            <p:nvPr/>
          </p:nvSpPr>
          <p:spPr>
            <a:xfrm>
              <a:off x="5981111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EB33528-34E2-6ACE-8072-5B5FDFA5D3E8}"/>
                </a:ext>
              </a:extLst>
            </p:cNvPr>
            <p:cNvSpPr/>
            <p:nvPr/>
          </p:nvSpPr>
          <p:spPr>
            <a:xfrm>
              <a:off x="6699503" y="4151127"/>
              <a:ext cx="228600" cy="2286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Suppose we want to generate random points </a:t>
                </a:r>
                <a:r>
                  <a:rPr lang="en-US" sz="2400" b="1" dirty="0"/>
                  <a:t>known</a:t>
                </a:r>
                <a:r>
                  <a:rPr lang="en-US" sz="2400" dirty="0"/>
                  <a:t> to be </a:t>
                </a:r>
                <a:r>
                  <a:rPr lang="en-US" sz="2400" u="sng" dirty="0"/>
                  <a:t>inside</a:t>
                </a:r>
                <a:r>
                  <a:rPr lang="en-US" sz="2400" dirty="0"/>
                  <a:t> a unit circle centered at the 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Instead of picking random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Cartesian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for the sample points, we could use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</a:t>
                </a:r>
                <a:r>
                  <a:rPr lang="en-US" sz="2400" dirty="0"/>
                  <a:t>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could pick a random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radius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sz="2000" dirty="0"/>
                  <a:t> for each small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radian angle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000" dirty="0"/>
                  <a:t> and then convert those polar coordinates to Cartesian coordinates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Using this approach, we would never waste time picking random dots </a:t>
                </a:r>
                <a:r>
                  <a:rPr lang="en-US" sz="2000" b="1" dirty="0"/>
                  <a:t>that fall outside of the circle</a:t>
                </a:r>
                <a:r>
                  <a:rPr lang="en-US" sz="2000" dirty="0"/>
                  <a:t> which might happen if we picked random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pairs of Cartesian coordinates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we must still ensure the random sample points are distributed </a:t>
                </a:r>
                <a:r>
                  <a:rPr lang="en-US" sz="2400" i="1" dirty="0"/>
                  <a:t>uniformly</a:t>
                </a:r>
                <a:r>
                  <a:rPr lang="en-US" sz="2400" dirty="0"/>
                  <a:t> throughout the circle to ensure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fair</a:t>
                </a:r>
                <a:r>
                  <a:rPr lang="en-US" sz="2400" dirty="0"/>
                  <a:t> coverage of the entire sample area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30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022D834-9607-CAB2-2B73-DE436545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2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3593161" y="2938024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9BB2C-603A-C2AE-6803-12D907EEB7CE}"/>
              </a:ext>
            </a:extLst>
          </p:cNvPr>
          <p:cNvGrpSpPr/>
          <p:nvPr/>
        </p:nvGrpSpPr>
        <p:grpSpPr>
          <a:xfrm>
            <a:off x="6056170" y="318319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7835B45-2E56-4E05-810E-41D7077251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67D8AD-5FB1-4AD3-CB3D-315B54D915C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D69CF6-8E53-4AD2-7562-108CEC516029}"/>
              </a:ext>
            </a:extLst>
          </p:cNvPr>
          <p:cNvGrpSpPr/>
          <p:nvPr/>
        </p:nvGrpSpPr>
        <p:grpSpPr>
          <a:xfrm>
            <a:off x="4785662" y="3429000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A991AE-678F-7383-60B9-F3162163E6F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684CE9F-DE7C-2F08-995E-7DDFEE6B8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D9D3FA-45D7-FDD5-2503-68C471B967FC}"/>
              </a:ext>
            </a:extLst>
          </p:cNvPr>
          <p:cNvGrpSpPr/>
          <p:nvPr/>
        </p:nvGrpSpPr>
        <p:grpSpPr>
          <a:xfrm>
            <a:off x="4443691" y="379631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095A-9A51-8142-17D4-346EE78FC83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C5F9A0-D141-A6C0-BA6F-C5C92FB130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9B81E-DECA-9969-0F82-A51537CD3697}"/>
              </a:ext>
            </a:extLst>
          </p:cNvPr>
          <p:cNvGrpSpPr/>
          <p:nvPr/>
        </p:nvGrpSpPr>
        <p:grpSpPr>
          <a:xfrm>
            <a:off x="6718633" y="4677685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51A24-6F01-0F4C-C678-86AECC58D8F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A0E9A9-D9F2-93E1-CBDC-FA09523B9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10E4FE-8C23-E322-771D-EF00EE22C5B6}"/>
              </a:ext>
            </a:extLst>
          </p:cNvPr>
          <p:cNvGrpSpPr/>
          <p:nvPr/>
        </p:nvGrpSpPr>
        <p:grpSpPr>
          <a:xfrm>
            <a:off x="5672712" y="5423301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CEBD1E-CCED-5005-CF63-8518129CA52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CC0025-E8FF-E595-9D62-617B706A0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31EED-7E9D-A74F-2599-F15E83973749}"/>
              </a:ext>
            </a:extLst>
          </p:cNvPr>
          <p:cNvGrpSpPr/>
          <p:nvPr/>
        </p:nvGrpSpPr>
        <p:grpSpPr>
          <a:xfrm>
            <a:off x="6012524" y="4905062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22F13F-2BDE-DFD4-8AB7-20349FBCDB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55CF0C5-6CCC-24B7-5C5C-6A251BF683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33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BED85A-513F-7181-8668-C93A9C29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FE15AC-A9EC-6066-F715-3BD029180AB0}"/>
              </a:ext>
            </a:extLst>
          </p:cNvPr>
          <p:cNvSpPr/>
          <p:nvPr/>
        </p:nvSpPr>
        <p:spPr>
          <a:xfrm>
            <a:off x="1233956" y="5260589"/>
            <a:ext cx="2116393" cy="700548"/>
          </a:xfrm>
          <a:prstGeom prst="wedgeRectCallout">
            <a:avLst>
              <a:gd name="adj1" fmla="val 74002"/>
              <a:gd name="adj2" fmla="val -14925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went wrong with our math?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AC254D2-A78A-A2DA-207B-79794295BDA1}"/>
              </a:ext>
            </a:extLst>
          </p:cNvPr>
          <p:cNvSpPr/>
          <p:nvPr/>
        </p:nvSpPr>
        <p:spPr>
          <a:xfrm>
            <a:off x="6093501" y="2375775"/>
            <a:ext cx="2116393" cy="700548"/>
          </a:xfrm>
          <a:prstGeom prst="wedgeRectCallout">
            <a:avLst>
              <a:gd name="adj1" fmla="val -103070"/>
              <a:gd name="adj2" fmla="val 213440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must we do to sample fairly?</a:t>
            </a:r>
          </a:p>
        </p:txBody>
      </p:sp>
    </p:spTree>
    <p:extLst>
      <p:ext uri="{BB962C8B-B14F-4D97-AF65-F5344CB8AC3E}">
        <p14:creationId xmlns:p14="http://schemas.microsoft.com/office/powerpoint/2010/main" val="32944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Uniform (Fair) Sampling 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41C18-0658-1414-C5A8-111AB918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184" y="2188564"/>
            <a:ext cx="4133631" cy="4304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64938-9F2C-BD71-6828-A53555615FB3}"/>
              </a:ext>
            </a:extLst>
          </p:cNvPr>
          <p:cNvSpPr txBox="1"/>
          <p:nvPr/>
        </p:nvSpPr>
        <p:spPr>
          <a:xfrm>
            <a:off x="2286000" y="1506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https://apps.dtic.mil/sti/pdfs/ADA626479.pdf</a:t>
            </a:r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48FBB4-6126-5792-389E-2AD8E1072AF1}"/>
              </a:ext>
            </a:extLst>
          </p:cNvPr>
          <p:cNvGrpSpPr/>
          <p:nvPr/>
        </p:nvGrpSpPr>
        <p:grpSpPr>
          <a:xfrm>
            <a:off x="292308" y="3170579"/>
            <a:ext cx="2212876" cy="1950566"/>
            <a:chOff x="292308" y="3170579"/>
            <a:chExt cx="2212876" cy="1950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/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9401F90-AEF8-C3C4-9FC0-C852E5C3F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491" y="3170579"/>
                  <a:ext cx="11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236" r="-157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/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The radial </a:t>
                  </a:r>
                  <a:r>
                    <a:rPr lang="en-US" b="1" dirty="0">
                      <a:solidFill>
                        <a:srgbClr val="7030A0"/>
                      </a:solidFill>
                    </a:rPr>
                    <a:t>area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of each sector is growing by a factor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>
                      <a:solidFill>
                        <a:srgbClr val="7030A0"/>
                      </a:solidFill>
                    </a:rPr>
                    <a:t> as you move away from the origin (0,0)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633B95D-1AD4-71E3-030C-BD4019C03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308" y="3643817"/>
                  <a:ext cx="2212876" cy="1477328"/>
                </a:xfrm>
                <a:prstGeom prst="rect">
                  <a:avLst/>
                </a:prstGeom>
                <a:blipFill>
                  <a:blip r:embed="rId5"/>
                  <a:stretch>
                    <a:fillRect l="-2204" t="-2479" r="-4683" b="-5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1C48D7-F141-9ED6-AC38-D4243768F73A}"/>
              </a:ext>
            </a:extLst>
          </p:cNvPr>
          <p:cNvSpPr txBox="1"/>
          <p:nvPr/>
        </p:nvSpPr>
        <p:spPr>
          <a:xfrm>
            <a:off x="6695607" y="3505318"/>
            <a:ext cx="2212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Therefore, to equalize the </a:t>
            </a:r>
            <a:r>
              <a:rPr lang="en-US" b="1" i="1" dirty="0">
                <a:solidFill>
                  <a:srgbClr val="7030A0"/>
                </a:solidFill>
              </a:rPr>
              <a:t>density</a:t>
            </a:r>
            <a:r>
              <a:rPr lang="en-US" dirty="0">
                <a:solidFill>
                  <a:srgbClr val="7030A0"/>
                </a:solidFill>
              </a:rPr>
              <a:t> of each sector, we need to take the </a:t>
            </a:r>
            <a:r>
              <a:rPr lang="en-US" u="sng" dirty="0">
                <a:solidFill>
                  <a:srgbClr val="7030A0"/>
                </a:solidFill>
              </a:rPr>
              <a:t>square root</a:t>
            </a:r>
            <a:r>
              <a:rPr lang="en-US" dirty="0">
                <a:solidFill>
                  <a:srgbClr val="7030A0"/>
                </a:solidFill>
              </a:rPr>
              <a:t> of each random </a:t>
            </a:r>
            <a:r>
              <a:rPr lang="en-US" b="1" dirty="0">
                <a:solidFill>
                  <a:srgbClr val="7030A0"/>
                </a:solidFill>
              </a:rPr>
              <a:t>radius</a:t>
            </a:r>
            <a:r>
              <a:rPr lang="en-US" dirty="0">
                <a:solidFill>
                  <a:srgbClr val="7030A0"/>
                </a:solidFill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32247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𝑷𝒆𝒓𝒊𝒐𝒅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91" y="3210016"/>
                <a:ext cx="2108205" cy="564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𝑭𝒓𝒆𝒒𝒖𝒆𝒏𝒄𝒚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73" y="4094947"/>
                <a:ext cx="2980239" cy="525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𝑾𝒂𝒗𝒆𝒍𝒆𝒏𝒈𝒕𝒉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82" y="4941790"/>
                <a:ext cx="3070007" cy="57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221" y="4521439"/>
                <a:ext cx="3400546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89" y="6079352"/>
                <a:ext cx="739626" cy="276999"/>
              </a:xfrm>
              <a:prstGeom prst="rect">
                <a:avLst/>
              </a:prstGeom>
              <a:blipFill>
                <a:blip r:embed="rId6"/>
                <a:stretch>
                  <a:fillRect l="-4098" t="-2174" r="-983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63" y="5302446"/>
                <a:ext cx="2478114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𝑨𝒏𝒈𝒖𝒍𝒂𝒓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𝒗𝒆𝒍𝒐𝒄𝒊𝒕𝒚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88" y="2259768"/>
                <a:ext cx="3694152" cy="524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>
            <a:cxnSpLocks/>
          </p:cNvCxnSpPr>
          <p:nvPr/>
        </p:nvCxnSpPr>
        <p:spPr>
          <a:xfrm flipV="1">
            <a:off x="7057196" y="573400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V="1">
            <a:off x="8108121" y="5435735"/>
            <a:ext cx="499553" cy="649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38" y="5835952"/>
                <a:ext cx="2603405" cy="5203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/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𝑟𝑎𝑑𝑖𝑎𝑛𝑠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den>
                      </m:f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2B170-3B25-4134-959B-AEB00119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150" y="1261418"/>
                <a:ext cx="1843500" cy="573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/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𝑟𝑎𝑑𝑖𝑎𝑛𝑠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𝑐𝑦𝑐𝑙𝑒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7DE40D7-C0F3-4A69-8E4C-586974E7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258" y="2918919"/>
                <a:ext cx="2407382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/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F6E83B-E9DB-4DD8-8993-BE7D627AC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780" y="3748444"/>
                <a:ext cx="1117935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942030-E23A-420E-A368-7A0E68CD59B8}"/>
              </a:ext>
            </a:extLst>
          </p:cNvPr>
          <p:cNvCxnSpPr>
            <a:cxnSpLocks/>
          </p:cNvCxnSpPr>
          <p:nvPr/>
        </p:nvCxnSpPr>
        <p:spPr>
          <a:xfrm flipV="1">
            <a:off x="7063900" y="33554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8C9FAD-A1D0-42CF-9166-2B0E8BF74A1F}"/>
              </a:ext>
            </a:extLst>
          </p:cNvPr>
          <p:cNvCxnSpPr>
            <a:cxnSpLocks/>
          </p:cNvCxnSpPr>
          <p:nvPr/>
        </p:nvCxnSpPr>
        <p:spPr>
          <a:xfrm flipV="1">
            <a:off x="8047567" y="3020791"/>
            <a:ext cx="648849" cy="93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B77B4E34-AC40-44FD-87A9-8F7457ED37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263" y="1241029"/>
            <a:ext cx="3142857" cy="154285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CE27F-05D9-413A-9AFB-04CF95B55577}"/>
              </a:ext>
            </a:extLst>
          </p:cNvPr>
          <p:cNvCxnSpPr/>
          <p:nvPr/>
        </p:nvCxnSpPr>
        <p:spPr>
          <a:xfrm>
            <a:off x="1597359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CBE845-B445-4E3F-9C53-B83F7FA6457C}"/>
              </a:ext>
            </a:extLst>
          </p:cNvPr>
          <p:cNvCxnSpPr/>
          <p:nvPr/>
        </p:nvCxnSpPr>
        <p:spPr>
          <a:xfrm>
            <a:off x="2561765" y="1330427"/>
            <a:ext cx="0" cy="1098755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4" grpId="0"/>
      <p:bldP spid="23" grpId="0" animBg="1"/>
      <p:bldP spid="17" grpId="0"/>
      <p:bldP spid="19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6CCDAA-C655-8D86-45A9-2D5C99AC4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94" y="1694171"/>
            <a:ext cx="4383813" cy="4296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sampling_circle.py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AC6781-054A-EA85-707B-D4D7F6389A1F}"/>
              </a:ext>
            </a:extLst>
          </p:cNvPr>
          <p:cNvGrpSpPr/>
          <p:nvPr/>
        </p:nvGrpSpPr>
        <p:grpSpPr>
          <a:xfrm>
            <a:off x="5984092" y="3429000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F10854-DA84-393C-07A6-7E218A5B2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296B19-639D-A46E-9B46-B2827F83144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5A2767-96DF-09E2-0B30-575F8325036A}"/>
              </a:ext>
            </a:extLst>
          </p:cNvPr>
          <p:cNvSpPr/>
          <p:nvPr/>
        </p:nvSpPr>
        <p:spPr>
          <a:xfrm>
            <a:off x="2836316" y="3495676"/>
            <a:ext cx="2983043" cy="255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5A2163-C39B-2A2C-F2DB-11165EFA1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64495"/>
            <a:ext cx="6114286" cy="51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circle_sampling.py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2F5BA33-76AF-67E2-6990-3F0E0FAE78CE}"/>
              </a:ext>
            </a:extLst>
          </p:cNvPr>
          <p:cNvSpPr/>
          <p:nvPr/>
        </p:nvSpPr>
        <p:spPr>
          <a:xfrm>
            <a:off x="1196481" y="5126636"/>
            <a:ext cx="2116393" cy="1229715"/>
          </a:xfrm>
          <a:prstGeom prst="wedgeRectCallout">
            <a:avLst>
              <a:gd name="adj1" fmla="val 89230"/>
              <a:gd name="adj2" fmla="val -12252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We are now sampling the circle using a uniform (fair)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7193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/>
                  <a:t>Nyquist Sampling Theorem</a:t>
                </a:r>
                <a:r>
                  <a:rPr lang="en-US" sz="2400" dirty="0"/>
                  <a:t> – to minimize aliasing (data loss):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Known wave (you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set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That you need </a:t>
                </a:r>
                <a:r>
                  <a:rPr lang="en-US" sz="2000" b="1" dirty="0"/>
                  <a:t>at least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2x</a:t>
                </a:r>
                <a:r>
                  <a:rPr lang="en-US" sz="2000" dirty="0"/>
                  <a:t> as many samples as the highest frequency you want to capture is the essence of the Nyquist Theorem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With an unknown wave (you don’t know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000" dirty="0"/>
                  <a:t>) take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prime number of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to minimize the chance of aliasing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superposition</a:t>
                </a:r>
                <a:r>
                  <a:rPr lang="en-US" sz="2400" dirty="0"/>
                  <a:t> of two traveling waves, having the same wavelength but opposite angular velocity, produces a </a:t>
                </a:r>
                <a:r>
                  <a:rPr lang="en-US" sz="2400" b="1" dirty="0"/>
                  <a:t>standing</a:t>
                </a:r>
                <a:r>
                  <a:rPr lang="en-US" sz="2400" dirty="0"/>
                  <a:t> wave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 standing wave still oscillates but does not travel (the location of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nodes</a:t>
                </a:r>
                <a:r>
                  <a:rPr lang="en-US" sz="2000" dirty="0"/>
                  <a:t> remains constant)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Superposition is a crucial concept in physics!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413" cy="4840898"/>
              </a:xfrm>
              <a:blipFill>
                <a:blip r:embed="rId3"/>
                <a:stretch>
                  <a:fillRect l="-1066" t="-1761" r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file named </a:t>
                </a:r>
                <a:r>
                  <a:rPr lang="en-US" sz="2400" b="1" dirty="0"/>
                  <a:t>werner_formula.py</a:t>
                </a:r>
                <a:r>
                  <a:rPr lang="en-US" sz="2400" dirty="0"/>
                  <a:t> to show on one graph the following four functions: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0.8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Werner's Product-to-sum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Use the domain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100 equally spaced intervals</a:t>
                </a:r>
              </a:p>
              <a:p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as a grey dotted line with closed circle markers</a:t>
                </a:r>
              </a:p>
              <a:p>
                <a:r>
                  <a:rPr lang="en-US" sz="2400" dirty="0"/>
                  <a:t>Display the legend labels for each curve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CE0403-3102-49E2-A702-2B1F47D90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37" y="4560936"/>
                <a:ext cx="2094271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03" y="5498110"/>
                <a:ext cx="4732475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Speech Bubble: Rectangle 31"/>
              <p:cNvSpPr/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b="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Crest to Crest</a:t>
                </a:r>
              </a:p>
            </p:txBody>
          </p:sp>
        </mc:Choice>
        <mc:Fallback xmlns="">
          <p:sp>
            <p:nvSpPr>
              <p:cNvPr id="32" name="Speech Bubble: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36" y="5071192"/>
                <a:ext cx="1467289" cy="646331"/>
              </a:xfrm>
              <a:prstGeom prst="wedgeRectCallout">
                <a:avLst>
                  <a:gd name="adj1" fmla="val -77555"/>
                  <a:gd name="adj2" fmla="val -19163"/>
                </a:avLst>
              </a:prstGeom>
              <a:blipFill>
                <a:blip r:embed="rId6"/>
                <a:stretch>
                  <a:fillRect r="-1911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Curved Down 33"/>
          <p:cNvSpPr/>
          <p:nvPr/>
        </p:nvSpPr>
        <p:spPr>
          <a:xfrm rot="5400000">
            <a:off x="5635354" y="5104416"/>
            <a:ext cx="983411" cy="3852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019" y="1092865"/>
                <a:ext cx="117532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5257A8-F69A-476F-A707-B60006863C60}"/>
              </a:ext>
            </a:extLst>
          </p:cNvPr>
          <p:cNvCxnSpPr>
            <a:cxnSpLocks/>
          </p:cNvCxnSpPr>
          <p:nvPr/>
        </p:nvCxnSpPr>
        <p:spPr>
          <a:xfrm flipV="1">
            <a:off x="1976008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4A81C1-AB0A-416C-B16C-26BE7513BE93}"/>
              </a:ext>
            </a:extLst>
          </p:cNvPr>
          <p:cNvCxnSpPr>
            <a:cxnSpLocks/>
          </p:cNvCxnSpPr>
          <p:nvPr/>
        </p:nvCxnSpPr>
        <p:spPr>
          <a:xfrm flipV="1">
            <a:off x="4836887" y="1609126"/>
            <a:ext cx="0" cy="14380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/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E67BC-9A30-4035-9823-A3E9D8533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148" y="3182080"/>
                <a:ext cx="149720" cy="366062"/>
              </a:xfrm>
              <a:prstGeom prst="rect">
                <a:avLst/>
              </a:prstGeom>
              <a:blipFill>
                <a:blip r:embed="rId8"/>
                <a:stretch>
                  <a:fillRect l="-25000" r="-2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AF764-EE33-4AC4-9174-30EF36FFA4AC}"/>
              </a:ext>
            </a:extLst>
          </p:cNvPr>
          <p:cNvCxnSpPr/>
          <p:nvPr/>
        </p:nvCxnSpPr>
        <p:spPr>
          <a:xfrm>
            <a:off x="1976008" y="1786203"/>
            <a:ext cx="286087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/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3542FF-816D-4926-A412-67CE0D43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405" y="3182080"/>
                <a:ext cx="573170" cy="366062"/>
              </a:xfrm>
              <a:prstGeom prst="rect">
                <a:avLst/>
              </a:prstGeom>
              <a:blipFill>
                <a:blip r:embed="rId9"/>
                <a:stretch>
                  <a:fillRect l="-5319" r="-319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/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B0C5A1-92A0-43F9-9818-39CECBF0B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949" y="1628961"/>
                <a:ext cx="322332" cy="276999"/>
              </a:xfrm>
              <a:prstGeom prst="rect">
                <a:avLst/>
              </a:prstGeom>
              <a:blipFill>
                <a:blip r:embed="rId10"/>
                <a:stretch>
                  <a:fillRect l="-14545" r="-9091"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61D5ABE-3B38-41C2-935E-256246C43E56}"/>
              </a:ext>
            </a:extLst>
          </p:cNvPr>
          <p:cNvSpPr txBox="1"/>
          <p:nvPr/>
        </p:nvSpPr>
        <p:spPr>
          <a:xfrm>
            <a:off x="3771464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07D6F-BA48-4984-95E8-31B14704C3E9}"/>
              </a:ext>
            </a:extLst>
          </p:cNvPr>
          <p:cNvSpPr txBox="1"/>
          <p:nvPr/>
        </p:nvSpPr>
        <p:spPr>
          <a:xfrm>
            <a:off x="5165743" y="5270875"/>
            <a:ext cx="31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73D27E-BD88-4DAE-9927-08266CDF0D71}"/>
              </a:ext>
            </a:extLst>
          </p:cNvPr>
          <p:cNvCxnSpPr>
            <a:cxnSpLocks/>
          </p:cNvCxnSpPr>
          <p:nvPr/>
        </p:nvCxnSpPr>
        <p:spPr>
          <a:xfrm flipV="1">
            <a:off x="3506585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C5C449-D223-4D90-88A1-1802229EEEED}"/>
              </a:ext>
            </a:extLst>
          </p:cNvPr>
          <p:cNvCxnSpPr>
            <a:cxnSpLocks/>
          </p:cNvCxnSpPr>
          <p:nvPr/>
        </p:nvCxnSpPr>
        <p:spPr>
          <a:xfrm flipV="1">
            <a:off x="4925704" y="5574829"/>
            <a:ext cx="319793" cy="4148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C0363-E1A4-4091-B1DA-7C40AE055F15}"/>
              </a:ext>
            </a:extLst>
          </p:cNvPr>
          <p:cNvSpPr/>
          <p:nvPr/>
        </p:nvSpPr>
        <p:spPr>
          <a:xfrm>
            <a:off x="2204884" y="5646299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17AB47-C310-4499-87BE-B485629BDB50}"/>
              </a:ext>
            </a:extLst>
          </p:cNvPr>
          <p:cNvSpPr/>
          <p:nvPr/>
        </p:nvSpPr>
        <p:spPr>
          <a:xfrm>
            <a:off x="7486650" y="2072777"/>
            <a:ext cx="319793" cy="380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4E67604-E296-49E8-BB0E-2CD3896FAC73}"/>
              </a:ext>
            </a:extLst>
          </p:cNvPr>
          <p:cNvCxnSpPr>
            <a:stCxn id="24" idx="0"/>
            <a:endCxn id="33" idx="2"/>
          </p:cNvCxnSpPr>
          <p:nvPr/>
        </p:nvCxnSpPr>
        <p:spPr>
          <a:xfrm rot="5400000" flipH="1" flipV="1">
            <a:off x="3409047" y="1408799"/>
            <a:ext cx="3193235" cy="5281766"/>
          </a:xfrm>
          <a:prstGeom prst="bentConnector3">
            <a:avLst>
              <a:gd name="adj1" fmla="val 372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9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32" grpId="0" animBg="1"/>
      <p:bldP spid="34" grpId="0" animBg="1"/>
      <p:bldP spid="8" grpId="0"/>
      <p:bldP spid="23" grpId="0"/>
      <p:bldP spid="12" grpId="0" animBg="1"/>
      <p:bldP spid="1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Transverse Wave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635" y="4723765"/>
                <a:ext cx="2966731" cy="67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37021" y="5636908"/>
                <a:ext cx="6669958" cy="694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a typeface="Cambria Math" panose="02040503050406030204" pitchFamily="18" charset="0"/>
                  </a:rPr>
                  <a:t>Example: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𝑐𝑟𝑒𝑠𝑡𝑠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21" y="5636908"/>
                <a:ext cx="6669958" cy="694357"/>
              </a:xfrm>
              <a:prstGeom prst="rect">
                <a:avLst/>
              </a:prstGeo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18" name="Connector: Elbow 17"/>
          <p:cNvCxnSpPr>
            <a:cxnSpLocks/>
            <a:stCxn id="14" idx="3"/>
          </p:cNvCxnSpPr>
          <p:nvPr/>
        </p:nvCxnSpPr>
        <p:spPr>
          <a:xfrm flipV="1">
            <a:off x="6055366" y="2595696"/>
            <a:ext cx="1222963" cy="246332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32190" y="3583439"/>
            <a:ext cx="8775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k = 1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4620" y="5634527"/>
            <a:ext cx="1364456" cy="582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54FEA9-8BEF-40CE-8B45-618E7AF6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49" y="1609126"/>
            <a:ext cx="4866667" cy="28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/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wavelength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0882F4-CAB7-4DF6-931D-06FCD0C4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961" y="1857089"/>
                <a:ext cx="214589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/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𝑾𝒂𝒗𝒆𝒏𝒖𝒎𝒃𝒆𝒓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D95251-848C-453F-8371-C193FCB06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30" y="4798817"/>
                <a:ext cx="2603405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8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 animBg="1"/>
      <p:bldP spid="2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Known Wave Aliasing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Python code to display a graph of the function: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High-level approach: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Subdivide the specified domain into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𝟔𝟒𝟎</m:t>
                    </m:r>
                  </m:oMath>
                </a14:m>
                <a:r>
                  <a:rPr lang="en-US" sz="2000" dirty="0"/>
                  <a:t> intervals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Calculate the range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at each domain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value</a:t>
                </a: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Store the domain and range values in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 arrays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914400" lvl="1" indent="-457200">
                  <a:spcBef>
                    <a:spcPts val="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Pass the two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arrays</a:t>
                </a:r>
                <a:r>
                  <a:rPr lang="en-US" sz="2000" dirty="0"/>
                  <a:t>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Matplotlib</a:t>
                </a:r>
                <a:r>
                  <a:rPr lang="en-US" sz="2000" dirty="0"/>
                  <a:t> so it can draw a line graph connecting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points in the curve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326" y="1825625"/>
                <a:ext cx="8007349" cy="4280207"/>
              </a:xfrm>
              <a:blipFill>
                <a:blip r:embed="rId3"/>
                <a:stretch>
                  <a:fillRect l="-989" t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0F83E-1EF8-4E21-B3C2-97F5EFE95878}"/>
              </a:ext>
            </a:extLst>
          </p:cNvPr>
          <p:cNvSpPr txBox="1"/>
          <p:nvPr/>
        </p:nvSpPr>
        <p:spPr>
          <a:xfrm>
            <a:off x="1378973" y="2440857"/>
            <a:ext cx="165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 crests per every 5 lengths</a:t>
            </a:r>
          </a:p>
        </p:txBody>
      </p:sp>
    </p:spTree>
    <p:extLst>
      <p:ext uri="{BB962C8B-B14F-4D97-AF65-F5344CB8AC3E}">
        <p14:creationId xmlns:p14="http://schemas.microsoft.com/office/powerpoint/2010/main" val="291560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8278</TotalTime>
  <Words>2097</Words>
  <Application>Microsoft Office PowerPoint</Application>
  <PresentationFormat>On-screen Show (4:3)</PresentationFormat>
  <Paragraphs>417</Paragraphs>
  <Slides>63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09 –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Known Wave Aliasing</vt:lpstr>
      <vt:lpstr>Open nyquist_known.py</vt:lpstr>
      <vt:lpstr>Run nyquist_known.py</vt:lpstr>
      <vt:lpstr>PowerPoint Presentation</vt:lpstr>
      <vt:lpstr>PowerPoint Presentation</vt:lpstr>
      <vt:lpstr>PowerPoint Presentation</vt:lpstr>
      <vt:lpstr>PowerPoint Presentation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Edit nyquist_known.py</vt:lpstr>
      <vt:lpstr>Run nyquist_known.py</vt:lpstr>
      <vt:lpstr>Nyquist Sampling Theorem</vt:lpstr>
      <vt:lpstr>Unknown Wave Aliasing</vt:lpstr>
      <vt:lpstr>Open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Edit nyquist_unknown.py</vt:lpstr>
      <vt:lpstr>Run nyquist_unknown.py</vt:lpstr>
      <vt:lpstr>Nyquist Sampling Theorem</vt:lpstr>
      <vt:lpstr>Run nyquist_unknown.py</vt:lpstr>
      <vt:lpstr>Traveling Waves &amp; Superposition</vt:lpstr>
      <vt:lpstr>Travelling Waves &amp; Superposition</vt:lpstr>
      <vt:lpstr>Open traveling_waves.py</vt:lpstr>
      <vt:lpstr>View traveling_waves.py</vt:lpstr>
      <vt:lpstr>View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Edit traveling_waves.py</vt:lpstr>
      <vt:lpstr>Run traveling_waves.py</vt:lpstr>
      <vt:lpstr>Uniform (Fair) Sampling in a Circle</vt:lpstr>
      <vt:lpstr>Open circle_sampling.py</vt:lpstr>
      <vt:lpstr>Run circle_sampling.py</vt:lpstr>
      <vt:lpstr>Uniform (Fair) Sampling in a Circle</vt:lpstr>
      <vt:lpstr>Edit sampling_circle.py</vt:lpstr>
      <vt:lpstr>Run circle_sampling.py</vt:lpstr>
      <vt:lpstr>Session 09 – Now You Know…</vt:lpstr>
      <vt:lpstr>Task 09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883</cp:revision>
  <cp:lastPrinted>2015-06-01T00:45:11Z</cp:lastPrinted>
  <dcterms:created xsi:type="dcterms:W3CDTF">2014-09-21T17:58:26Z</dcterms:created>
  <dcterms:modified xsi:type="dcterms:W3CDTF">2023-10-18T02:10:04Z</dcterms:modified>
</cp:coreProperties>
</file>