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handoutMasterIdLst>
    <p:handoutMasterId r:id="rId53"/>
  </p:handoutMasterIdLst>
  <p:sldIdLst>
    <p:sldId id="1019" r:id="rId2"/>
    <p:sldId id="1021" r:id="rId3"/>
    <p:sldId id="400" r:id="rId4"/>
    <p:sldId id="436" r:id="rId5"/>
    <p:sldId id="281" r:id="rId6"/>
    <p:sldId id="1286" r:id="rId7"/>
    <p:sldId id="1278" r:id="rId8"/>
    <p:sldId id="1279" r:id="rId9"/>
    <p:sldId id="1280" r:id="rId10"/>
    <p:sldId id="411" r:id="rId11"/>
    <p:sldId id="1284" r:id="rId12"/>
    <p:sldId id="1285" r:id="rId13"/>
    <p:sldId id="1281" r:id="rId14"/>
    <p:sldId id="280" r:id="rId15"/>
    <p:sldId id="969" r:id="rId16"/>
    <p:sldId id="1282" r:id="rId17"/>
    <p:sldId id="1267" r:id="rId18"/>
    <p:sldId id="1287" r:id="rId19"/>
    <p:sldId id="1288" r:id="rId20"/>
    <p:sldId id="283" r:id="rId21"/>
    <p:sldId id="284" r:id="rId22"/>
    <p:sldId id="285" r:id="rId23"/>
    <p:sldId id="1020" r:id="rId24"/>
    <p:sldId id="985" r:id="rId25"/>
    <p:sldId id="289" r:id="rId26"/>
    <p:sldId id="282" r:id="rId27"/>
    <p:sldId id="1283" r:id="rId28"/>
    <p:sldId id="945" r:id="rId29"/>
    <p:sldId id="946" r:id="rId30"/>
    <p:sldId id="977" r:id="rId31"/>
    <p:sldId id="949" r:id="rId32"/>
    <p:sldId id="1271" r:id="rId33"/>
    <p:sldId id="1004" r:id="rId34"/>
    <p:sldId id="1259" r:id="rId35"/>
    <p:sldId id="1260" r:id="rId36"/>
    <p:sldId id="1261" r:id="rId37"/>
    <p:sldId id="456" r:id="rId38"/>
    <p:sldId id="457" r:id="rId39"/>
    <p:sldId id="449" r:id="rId40"/>
    <p:sldId id="450" r:id="rId41"/>
    <p:sldId id="451" r:id="rId42"/>
    <p:sldId id="1023" r:id="rId43"/>
    <p:sldId id="1272" r:id="rId44"/>
    <p:sldId id="397" r:id="rId45"/>
    <p:sldId id="1274" r:id="rId46"/>
    <p:sldId id="1273" r:id="rId47"/>
    <p:sldId id="1277" r:id="rId48"/>
    <p:sldId id="1276" r:id="rId49"/>
    <p:sldId id="973" r:id="rId50"/>
    <p:sldId id="1008" r:id="rId51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875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17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60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731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69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23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80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740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6317BBA-0BC6-419B-B826-08820968837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458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37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numba.pydata.org/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04</a:t>
            </a:r>
          </a:p>
          <a:p>
            <a:pPr algn="ctr"/>
            <a:r>
              <a:rPr lang="en-US" dirty="0"/>
              <a:t>Functions </a:t>
            </a:r>
            <a:r>
              <a:rPr lang="en-US"/>
              <a:t>and Logic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loop executes all the statements within its </a:t>
            </a:r>
            <a:r>
              <a:rPr lang="en-US" sz="2400" u="sng" dirty="0"/>
              <a:t>scope</a:t>
            </a:r>
            <a:r>
              <a:rPr lang="en-US" sz="2400" dirty="0"/>
              <a:t> for </a:t>
            </a:r>
            <a:r>
              <a:rPr lang="en-US" sz="2400" i="1" dirty="0"/>
              <a:t>each</a:t>
            </a:r>
            <a:r>
              <a:rPr lang="en-US" sz="2400" dirty="0"/>
              <a:t> number within a given range</a:t>
            </a:r>
            <a:endParaRPr lang="en-US" sz="2400" b="1" dirty="0">
              <a:solidFill>
                <a:srgbClr val="7030A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create the array of numbers passed into the </a:t>
            </a:r>
            <a:r>
              <a:rPr lang="en-US" sz="2400" b="1" dirty="0">
                <a:solidFill>
                  <a:srgbClr val="7030A0"/>
                </a:solidFill>
              </a:rPr>
              <a:t>for</a:t>
            </a:r>
            <a:r>
              <a:rPr lang="en-US" sz="2400" dirty="0"/>
              <a:t> statement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06195" y="5300474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CF1BF-FE40-06BD-B628-ED7D2E57D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1447"/>
          <a:stretch/>
        </p:blipFill>
        <p:spPr>
          <a:xfrm>
            <a:off x="813270" y="1388112"/>
            <a:ext cx="7517460" cy="29890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1DB92DA-6A96-5CC0-DC17-0EE3FE28E14B}"/>
              </a:ext>
            </a:extLst>
          </p:cNvPr>
          <p:cNvSpPr/>
          <p:nvPr/>
        </p:nvSpPr>
        <p:spPr>
          <a:xfrm>
            <a:off x="903211" y="3717560"/>
            <a:ext cx="5362678" cy="66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5CF1BF-FE40-06BD-B628-ED7D2E57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70" y="1388112"/>
            <a:ext cx="7517460" cy="510476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7A8C389-CBA8-78D9-0CDF-7A41EAF594B2}"/>
              </a:ext>
            </a:extLst>
          </p:cNvPr>
          <p:cNvSpPr/>
          <p:nvPr/>
        </p:nvSpPr>
        <p:spPr>
          <a:xfrm>
            <a:off x="1095272" y="5871850"/>
            <a:ext cx="5362678" cy="6670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9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114E4F-9C7E-3419-0BED-F3B1B4A9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04" y="1909952"/>
            <a:ext cx="8441991" cy="328414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4B088E-D44A-6A33-4517-126ECF2B0815}"/>
              </a:ext>
            </a:extLst>
          </p:cNvPr>
          <p:cNvSpPr/>
          <p:nvPr/>
        </p:nvSpPr>
        <p:spPr>
          <a:xfrm>
            <a:off x="6205928" y="2241030"/>
            <a:ext cx="2750695" cy="32303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148AC9A-83D5-CC0B-4DFF-A125CFAAB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for</a:t>
            </a:r>
            <a:r>
              <a:rPr lang="en-US" sz="3200" dirty="0">
                <a:latin typeface="+mn-lt"/>
              </a:rPr>
              <a:t> loops</a:t>
            </a:r>
          </a:p>
        </p:txBody>
      </p:sp>
    </p:spTree>
    <p:extLst>
      <p:ext uri="{BB962C8B-B14F-4D97-AF65-F5344CB8AC3E}">
        <p14:creationId xmlns:p14="http://schemas.microsoft.com/office/powerpoint/2010/main" val="358916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 statement identifies which code block (scope) to run based on the value of a </a:t>
            </a:r>
            <a:r>
              <a:rPr lang="en-US" sz="2400" b="1" dirty="0">
                <a:solidFill>
                  <a:srgbClr val="7030A0"/>
                </a:solidFill>
              </a:rPr>
              <a:t>Boolean expression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expression (the </a:t>
            </a:r>
            <a:r>
              <a:rPr lang="en-US" sz="2000" i="1" dirty="0"/>
              <a:t>condition</a:t>
            </a:r>
            <a:r>
              <a:rPr lang="en-US" sz="2000" dirty="0"/>
              <a:t>) </a:t>
            </a:r>
            <a:r>
              <a:rPr lang="en-US" sz="2000" b="1" dirty="0">
                <a:solidFill>
                  <a:srgbClr val="FF0000"/>
                </a:solidFill>
              </a:rPr>
              <a:t>must evaluate </a:t>
            </a:r>
            <a:r>
              <a:rPr lang="en-US" sz="2000" dirty="0"/>
              <a:t>to </a:t>
            </a:r>
            <a:r>
              <a:rPr lang="en-US" sz="2000" i="1" dirty="0"/>
              <a:t>either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 value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if </a:t>
            </a:r>
            <a:r>
              <a:rPr lang="en-US" sz="2000" dirty="0"/>
              <a:t>statement is executed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condition is </a:t>
            </a:r>
            <a:r>
              <a:rPr lang="en-US" sz="2000" b="1" dirty="0">
                <a:solidFill>
                  <a:srgbClr val="00B050"/>
                </a:solidFill>
              </a:rPr>
              <a:t>False</a:t>
            </a:r>
            <a:r>
              <a:rPr lang="en-US" sz="2000" dirty="0"/>
              <a:t>, and there is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clause, then the </a:t>
            </a:r>
            <a:r>
              <a:rPr lang="en-US" sz="2000" u="sng" dirty="0"/>
              <a:t>scope</a:t>
            </a:r>
            <a:r>
              <a:rPr lang="en-US" sz="2000" dirty="0"/>
              <a:t> immediately following the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statement is executed 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statement does not need to have an </a:t>
            </a:r>
            <a:r>
              <a:rPr lang="en-US" sz="2000" b="1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 clause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You can also use </a:t>
            </a:r>
            <a:r>
              <a:rPr lang="en-US" sz="2000" b="1" dirty="0">
                <a:solidFill>
                  <a:srgbClr val="0070C0"/>
                </a:solidFill>
              </a:rPr>
              <a:t>elif</a:t>
            </a:r>
            <a:r>
              <a:rPr lang="en-US" sz="2000" dirty="0"/>
              <a:t> to continue to test for other conditions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if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elif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70C0"/>
                </a:solidFill>
              </a:rPr>
              <a:t>else</a:t>
            </a:r>
            <a:r>
              <a:rPr lang="en-US" sz="2400" dirty="0"/>
              <a:t> statements </a:t>
            </a:r>
            <a:r>
              <a:rPr lang="en-US" sz="2400" i="1" dirty="0"/>
              <a:t>all</a:t>
            </a:r>
            <a:r>
              <a:rPr lang="en-US" sz="2400" dirty="0"/>
              <a:t> introduce scopes (meaning they require a </a:t>
            </a:r>
            <a:r>
              <a:rPr lang="en-US" sz="2400" b="1" dirty="0"/>
              <a:t>colon</a:t>
            </a:r>
            <a:r>
              <a:rPr lang="en-US" sz="2400" dirty="0"/>
              <a:t> at the end of their line)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8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1393B3B-B662-46F2-AB48-CD383794DC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03" t="798" b="1"/>
          <a:stretch/>
        </p:blipFill>
        <p:spPr>
          <a:xfrm>
            <a:off x="4227154" y="1909951"/>
            <a:ext cx="4261977" cy="283468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D917BA-48E6-4517-A3F9-1360056D6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69" y="1808246"/>
            <a:ext cx="3295238" cy="303809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DF5B6AC-929B-44F0-84EE-79DC2FED04D2}"/>
              </a:ext>
            </a:extLst>
          </p:cNvPr>
          <p:cNvSpPr/>
          <p:nvPr/>
        </p:nvSpPr>
        <p:spPr>
          <a:xfrm>
            <a:off x="3252019" y="1909952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AFFFD77-D6F5-4819-8171-DBAD8CCE0C45}"/>
              </a:ext>
            </a:extLst>
          </p:cNvPr>
          <p:cNvSpPr/>
          <p:nvPr/>
        </p:nvSpPr>
        <p:spPr>
          <a:xfrm>
            <a:off x="3522406" y="2711281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42965D-9311-4758-AB2F-5B70AF4D693B}"/>
              </a:ext>
            </a:extLst>
          </p:cNvPr>
          <p:cNvSpPr/>
          <p:nvPr/>
        </p:nvSpPr>
        <p:spPr>
          <a:xfrm>
            <a:off x="3522406" y="351337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E12F9E-5DF5-44DA-9665-BEDC41DAF1A9}"/>
              </a:ext>
            </a:extLst>
          </p:cNvPr>
          <p:cNvSpPr/>
          <p:nvPr/>
        </p:nvSpPr>
        <p:spPr>
          <a:xfrm>
            <a:off x="1270819" y="4322078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0F56938-8097-41C9-9EAA-5A439619146D}"/>
              </a:ext>
            </a:extLst>
          </p:cNvPr>
          <p:cNvSpPr/>
          <p:nvPr/>
        </p:nvSpPr>
        <p:spPr>
          <a:xfrm>
            <a:off x="7558548" y="2217095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A6EE7D-F070-4095-90B8-4BB9D210C241}"/>
              </a:ext>
            </a:extLst>
          </p:cNvPr>
          <p:cNvSpPr/>
          <p:nvPr/>
        </p:nvSpPr>
        <p:spPr>
          <a:xfrm>
            <a:off x="7954297" y="2814859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1BF165-4A52-4097-949F-09F04E43AB60}"/>
              </a:ext>
            </a:extLst>
          </p:cNvPr>
          <p:cNvSpPr/>
          <p:nvPr/>
        </p:nvSpPr>
        <p:spPr>
          <a:xfrm>
            <a:off x="7416594" y="3373283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232178-C26F-41D4-BAD2-6465371E30AB}"/>
              </a:ext>
            </a:extLst>
          </p:cNvPr>
          <p:cNvSpPr/>
          <p:nvPr/>
        </p:nvSpPr>
        <p:spPr>
          <a:xfrm>
            <a:off x="5275620" y="3953386"/>
            <a:ext cx="184355" cy="2654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DB6A5554-9E4E-49BD-94F9-738741CAA681}"/>
              </a:ext>
            </a:extLst>
          </p:cNvPr>
          <p:cNvSpPr/>
          <p:nvPr/>
        </p:nvSpPr>
        <p:spPr>
          <a:xfrm>
            <a:off x="3766975" y="5083207"/>
            <a:ext cx="1852160" cy="934574"/>
          </a:xfrm>
          <a:prstGeom prst="wedgeRectCallout">
            <a:avLst>
              <a:gd name="adj1" fmla="val -51159"/>
              <a:gd name="adj2" fmla="val -13864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Be mindful of the </a:t>
            </a:r>
            <a:r>
              <a:rPr lang="en-US" b="1" dirty="0">
                <a:solidFill>
                  <a:srgbClr val="FF0000"/>
                </a:solidFill>
              </a:rPr>
              <a:t>colons : </a:t>
            </a:r>
            <a:r>
              <a:rPr lang="en-US" dirty="0">
                <a:solidFill>
                  <a:srgbClr val="FF0000"/>
                </a:solidFill>
              </a:rPr>
              <a:t>that start the scopes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286492" y="754692"/>
            <a:ext cx="1852160" cy="934574"/>
          </a:xfrm>
          <a:prstGeom prst="wedgeRectCallout">
            <a:avLst>
              <a:gd name="adj1" fmla="val -131981"/>
              <a:gd name="adj2" fmla="val 649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6816823" y="4634764"/>
            <a:ext cx="1852160" cy="934574"/>
          </a:xfrm>
          <a:prstGeom prst="wedgeRectCallout">
            <a:avLst>
              <a:gd name="adj1" fmla="val -39613"/>
              <a:gd name="adj2" fmla="val -12602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values</a:t>
            </a:r>
          </a:p>
        </p:txBody>
      </p:sp>
    </p:spTree>
    <p:extLst>
      <p:ext uri="{BB962C8B-B14F-4D97-AF65-F5344CB8AC3E}">
        <p14:creationId xmlns:p14="http://schemas.microsoft.com/office/powerpoint/2010/main" val="286852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if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340E88-A1CD-F67D-3289-AA682C4D4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5" y="1530871"/>
            <a:ext cx="8519410" cy="44726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7758E88-C483-E59B-2C81-AE79677E9297}"/>
              </a:ext>
            </a:extLst>
          </p:cNvPr>
          <p:cNvSpPr/>
          <p:nvPr/>
        </p:nvSpPr>
        <p:spPr>
          <a:xfrm>
            <a:off x="786984" y="3767216"/>
            <a:ext cx="2061147" cy="24284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41370-F9C9-AADB-6CD7-839E230D4E08}"/>
              </a:ext>
            </a:extLst>
          </p:cNvPr>
          <p:cNvSpPr txBox="1"/>
          <p:nvPr/>
        </p:nvSpPr>
        <p:spPr>
          <a:xfrm>
            <a:off x="4362138" y="4473587"/>
            <a:ext cx="34861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The </a:t>
            </a:r>
            <a:r>
              <a:rPr lang="en-US" sz="2000" b="1" dirty="0"/>
              <a:t>break</a:t>
            </a:r>
            <a:r>
              <a:rPr lang="en-US" sz="2000" dirty="0"/>
              <a:t> statement immediately exits from the closest enclosing loop structure</a:t>
            </a:r>
          </a:p>
        </p:txBody>
      </p:sp>
    </p:spTree>
    <p:extLst>
      <p:ext uri="{BB962C8B-B14F-4D97-AF65-F5344CB8AC3E}">
        <p14:creationId xmlns:p14="http://schemas.microsoft.com/office/powerpoint/2010/main" val="180615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05ED3BD-FDAE-2887-2058-323DF12E54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74" y="3779274"/>
            <a:ext cx="5825576" cy="250160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EC2514-7C57-DE66-51BB-AD4E62C08A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044"/>
          <a:stretch/>
        </p:blipFill>
        <p:spPr>
          <a:xfrm>
            <a:off x="2765334" y="1566412"/>
            <a:ext cx="3613333" cy="186659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8F70808-80BC-5012-F4AB-16C44D646C40}"/>
              </a:ext>
            </a:extLst>
          </p:cNvPr>
          <p:cNvSpPr txBox="1"/>
          <p:nvPr/>
        </p:nvSpPr>
        <p:spPr>
          <a:xfrm>
            <a:off x="351020" y="1761044"/>
            <a:ext cx="228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Creates a "street" of </a:t>
            </a:r>
            <a:r>
              <a:rPr lang="en-US" i="1" dirty="0">
                <a:solidFill>
                  <a:srgbClr val="7030A0"/>
                </a:solidFill>
              </a:rPr>
              <a:t>mailboxes</a:t>
            </a:r>
            <a:r>
              <a:rPr lang="en-US" dirty="0">
                <a:solidFill>
                  <a:srgbClr val="7030A0"/>
                </a:solidFill>
              </a:rPr>
              <a:t> where the </a:t>
            </a:r>
            <a:r>
              <a:rPr lang="en-US" b="1" dirty="0">
                <a:solidFill>
                  <a:srgbClr val="7030A0"/>
                </a:solidFill>
              </a:rPr>
              <a:t>value</a:t>
            </a:r>
            <a:r>
              <a:rPr lang="en-US" dirty="0">
                <a:solidFill>
                  <a:srgbClr val="7030A0"/>
                </a:solidFill>
              </a:rPr>
              <a:t> inside each mailbox follows the requested </a:t>
            </a:r>
            <a:r>
              <a:rPr lang="en-US" b="1" dirty="0">
                <a:solidFill>
                  <a:srgbClr val="7030A0"/>
                </a:solidFill>
              </a:rPr>
              <a:t>range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1C0696-5D91-A6C8-8A0D-D782EA7627BD}"/>
              </a:ext>
            </a:extLst>
          </p:cNvPr>
          <p:cNvSpPr txBox="1"/>
          <p:nvPr/>
        </p:nvSpPr>
        <p:spPr>
          <a:xfrm>
            <a:off x="6506980" y="1622545"/>
            <a:ext cx="228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Just like </a:t>
            </a:r>
            <a:r>
              <a:rPr lang="en-US" b="1" dirty="0"/>
              <a:t>range()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start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0</a:t>
            </a:r>
            <a:r>
              <a:rPr lang="en-US" dirty="0">
                <a:solidFill>
                  <a:srgbClr val="7030A0"/>
                </a:solidFill>
              </a:rPr>
              <a:t> and the </a:t>
            </a:r>
            <a:r>
              <a:rPr lang="en-US" i="1" dirty="0">
                <a:solidFill>
                  <a:srgbClr val="7030A0"/>
                </a:solidFill>
              </a:rPr>
              <a:t>default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step</a:t>
            </a:r>
            <a:r>
              <a:rPr lang="en-US" dirty="0">
                <a:solidFill>
                  <a:srgbClr val="7030A0"/>
                </a:solidFill>
              </a:rPr>
              <a:t> value is </a:t>
            </a:r>
            <a:r>
              <a:rPr lang="en-US" b="1" dirty="0">
                <a:solidFill>
                  <a:srgbClr val="7030A0"/>
                </a:solidFill>
              </a:rPr>
              <a:t>1</a:t>
            </a:r>
            <a:r>
              <a:rPr lang="en-US" dirty="0">
                <a:solidFill>
                  <a:srgbClr val="7030A0"/>
                </a:solidFill>
              </a:rPr>
              <a:t>, and the stop value is </a:t>
            </a:r>
            <a:r>
              <a:rPr lang="en-US" u="sng" dirty="0">
                <a:solidFill>
                  <a:srgbClr val="7030A0"/>
                </a:solidFill>
              </a:rPr>
              <a:t>exclusive</a:t>
            </a:r>
            <a:endParaRPr lang="en-US" b="1" u="sng" dirty="0">
              <a:solidFill>
                <a:srgbClr val="7030A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D2F8190-8CD4-8C44-5496-70F39B63E23D}"/>
              </a:ext>
            </a:extLst>
          </p:cNvPr>
          <p:cNvSpPr/>
          <p:nvPr/>
        </p:nvSpPr>
        <p:spPr>
          <a:xfrm>
            <a:off x="3822493" y="1650206"/>
            <a:ext cx="1499016" cy="3012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0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8720-A6B1-BFCA-8398-62C577B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03" y="1515808"/>
            <a:ext cx="4816793" cy="250771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58B6EF-268C-3D76-5F04-9CBE0FBECB3D}"/>
              </a:ext>
            </a:extLst>
          </p:cNvPr>
          <p:cNvSpPr/>
          <p:nvPr/>
        </p:nvSpPr>
        <p:spPr>
          <a:xfrm>
            <a:off x="1903751" y="2196059"/>
            <a:ext cx="5076645" cy="175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Create a </a:t>
            </a:r>
            <a:r>
              <a:rPr lang="en-US" sz="3200" b="1" dirty="0">
                <a:latin typeface="+mn-lt"/>
              </a:rPr>
              <a:t>Numpy</a:t>
            </a:r>
            <a:r>
              <a:rPr lang="en-US" sz="3200" dirty="0">
                <a:latin typeface="+mn-lt"/>
              </a:rPr>
              <a:t>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Array</a:t>
            </a:r>
            <a:r>
              <a:rPr lang="en-US" sz="3200" dirty="0">
                <a:latin typeface="+mn-lt"/>
              </a:rPr>
              <a:t> from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Range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08720-A6B1-BFCA-8398-62C577BDA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603" y="1515808"/>
            <a:ext cx="4816793" cy="2507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8D7392-6887-17B6-1B55-F995BEACB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603" y="4315094"/>
            <a:ext cx="4816793" cy="182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3017C7-4284-E15A-280C-0BC198DFB27F}"/>
              </a:ext>
            </a:extLst>
          </p:cNvPr>
          <p:cNvSpPr/>
          <p:nvPr/>
        </p:nvSpPr>
        <p:spPr>
          <a:xfrm>
            <a:off x="2163603" y="4967627"/>
            <a:ext cx="5076645" cy="17538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CF156B-E027-2C0A-8348-21998CD8B29F}"/>
              </a:ext>
            </a:extLst>
          </p:cNvPr>
          <p:cNvSpPr/>
          <p:nvPr/>
        </p:nvSpPr>
        <p:spPr>
          <a:xfrm>
            <a:off x="6457950" y="5833309"/>
            <a:ext cx="340089" cy="31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2583C5-3F9D-6841-EEAB-CFC645B6ABB8}"/>
              </a:ext>
            </a:extLst>
          </p:cNvPr>
          <p:cNvSpPr/>
          <p:nvPr/>
        </p:nvSpPr>
        <p:spPr>
          <a:xfrm>
            <a:off x="6448426" y="4940447"/>
            <a:ext cx="340089" cy="3103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0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</a:t>
            </a:r>
            <a:r>
              <a:rPr lang="en-US" sz="2400" b="1" dirty="0">
                <a:solidFill>
                  <a:srgbClr val="FF0000"/>
                </a:solidFill>
              </a:rPr>
              <a:t>statements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scopes</a:t>
            </a:r>
          </a:p>
          <a:p>
            <a:r>
              <a:rPr lang="en-US" sz="2400" dirty="0"/>
              <a:t>Declare custom functions using the </a:t>
            </a:r>
            <a:r>
              <a:rPr lang="en-US" sz="2400" b="1" dirty="0">
                <a:solidFill>
                  <a:srgbClr val="0070C0"/>
                </a:solidFill>
              </a:rPr>
              <a:t>def</a:t>
            </a:r>
            <a:r>
              <a:rPr lang="en-US" sz="2400" dirty="0"/>
              <a:t> keyword</a:t>
            </a:r>
          </a:p>
          <a:p>
            <a:r>
              <a:rPr lang="en-US" sz="2400" dirty="0"/>
              <a:t>Create a </a:t>
            </a:r>
            <a:r>
              <a:rPr lang="en-US" sz="2400" b="1" dirty="0">
                <a:solidFill>
                  <a:srgbClr val="7030A0"/>
                </a:solidFill>
              </a:rPr>
              <a:t>for </a:t>
            </a:r>
            <a:r>
              <a:rPr lang="en-US" sz="2400" dirty="0"/>
              <a:t>loop to enumerate over a </a:t>
            </a:r>
            <a:r>
              <a:rPr lang="en-US" sz="2400" b="1" dirty="0">
                <a:solidFill>
                  <a:srgbClr val="7030A0"/>
                </a:solidFill>
              </a:rPr>
              <a:t>range</a:t>
            </a:r>
            <a:r>
              <a:rPr lang="en-US" sz="2400" dirty="0"/>
              <a:t> of numbers</a:t>
            </a:r>
          </a:p>
          <a:p>
            <a:r>
              <a:rPr lang="en-US" sz="2400" dirty="0"/>
              <a:t>Use </a:t>
            </a:r>
            <a:r>
              <a:rPr lang="en-US" sz="2400" b="1" dirty="0"/>
              <a:t>np.arange()</a:t>
            </a:r>
            <a:r>
              <a:rPr lang="en-US" sz="2400" dirty="0"/>
              <a:t> to create an </a:t>
            </a:r>
            <a:r>
              <a:rPr lang="en-US" sz="2400" b="1" dirty="0"/>
              <a:t>array</a:t>
            </a:r>
            <a:r>
              <a:rPr lang="en-US" sz="2400" dirty="0"/>
              <a:t>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Utilize an </a:t>
            </a:r>
            <a:r>
              <a:rPr lang="en-US" sz="2400" b="1" dirty="0">
                <a:solidFill>
                  <a:srgbClr val="0070C0"/>
                </a:solidFill>
              </a:rPr>
              <a:t>if </a:t>
            </a:r>
            <a:r>
              <a:rPr lang="en-US" sz="2400" dirty="0"/>
              <a:t>statement to enable conditional code execution based on a logical expression</a:t>
            </a:r>
          </a:p>
          <a:p>
            <a:r>
              <a:rPr lang="en-US" sz="2400" dirty="0"/>
              <a:t>Make a code scope run repeatedly using a </a:t>
            </a:r>
            <a:r>
              <a:rPr lang="en-US" sz="2400" b="1" dirty="0"/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Leverage </a:t>
            </a:r>
            <a:r>
              <a:rPr lang="en-US" sz="2400" b="1" dirty="0"/>
              <a:t>np.where() </a:t>
            </a:r>
            <a:r>
              <a:rPr lang="en-US" sz="2400" dirty="0"/>
              <a:t>to select items within an array</a:t>
            </a:r>
          </a:p>
          <a:p>
            <a:r>
              <a:rPr lang="en-US" sz="2400" dirty="0"/>
              <a:t>Discover Perfect Numbers using the </a:t>
            </a:r>
            <a:r>
              <a:rPr lang="en-US" sz="2400" b="1" dirty="0">
                <a:solidFill>
                  <a:srgbClr val="00B050"/>
                </a:solidFill>
              </a:rPr>
              <a:t>modulus</a:t>
            </a:r>
            <a:r>
              <a:rPr lang="en-US" sz="2400" dirty="0"/>
              <a:t> operator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2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748BD4-561A-B636-E927-CBFDBD791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3" y="3565062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Modulus (</a:t>
            </a:r>
            <a:r>
              <a:rPr lang="en-US" sz="3200" b="1" dirty="0">
                <a:latin typeface="+mn-lt"/>
              </a:rPr>
              <a:t>%</a:t>
            </a:r>
            <a:r>
              <a:rPr lang="en-US" sz="3200" dirty="0">
                <a:latin typeface="+mn-lt"/>
              </a:rPr>
              <a:t>) Operator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4"/>
            <a:ext cx="7886700" cy="138239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“</a:t>
            </a:r>
            <a:r>
              <a:rPr lang="en-US" sz="2400" b="1" dirty="0">
                <a:solidFill>
                  <a:srgbClr val="00B050"/>
                </a:solidFill>
              </a:rPr>
              <a:t>mod</a:t>
            </a:r>
            <a:r>
              <a:rPr lang="en-US" sz="2400" dirty="0"/>
              <a:t>” operator (</a:t>
            </a:r>
            <a:r>
              <a:rPr lang="en-US" sz="2400" b="1" dirty="0"/>
              <a:t>%</a:t>
            </a:r>
            <a:r>
              <a:rPr lang="en-US" sz="2400" dirty="0"/>
              <a:t>) returns the integer </a:t>
            </a:r>
            <a:r>
              <a:rPr lang="en-US" sz="2400" b="1" dirty="0"/>
              <a:t>remainder</a:t>
            </a:r>
            <a:r>
              <a:rPr lang="en-US" sz="2400" dirty="0"/>
              <a:t> of an implicit division operation, e.g., </a:t>
            </a:r>
            <a:r>
              <a:rPr lang="en-US" sz="2400" b="1" dirty="0">
                <a:solidFill>
                  <a:srgbClr val="FF0000"/>
                </a:solidFill>
              </a:rPr>
              <a:t>37 % 5 = 2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double equals operator (</a:t>
            </a:r>
            <a:r>
              <a:rPr lang="en-US" sz="2400" b="1" dirty="0"/>
              <a:t>==</a:t>
            </a:r>
            <a:r>
              <a:rPr lang="en-US" sz="2400" dirty="0"/>
              <a:t>) when testing for </a:t>
            </a:r>
            <a:r>
              <a:rPr lang="en-US" sz="2400" b="1" dirty="0">
                <a:solidFill>
                  <a:srgbClr val="0070C0"/>
                </a:solidFill>
              </a:rPr>
              <a:t>equality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86375" y="4366529"/>
            <a:ext cx="1651001" cy="3197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09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calculate and display all the perfect numbers </a:t>
                </a:r>
                <a:r>
                  <a:rPr lang="en-US" sz="2400" b="1" dirty="0"/>
                  <a:t>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between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2400" dirty="0"/>
                  <a:t> and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10,000</a:t>
                </a:r>
                <a:r>
                  <a:rPr lang="en-US" sz="2400" dirty="0"/>
                  <a:t> (inclusive, exclusive)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An integer </a:t>
                </a:r>
                <a:r>
                  <a:rPr lang="en-US" sz="2400" b="1" dirty="0"/>
                  <a:t>n</a:t>
                </a:r>
                <a:r>
                  <a:rPr lang="en-US" sz="2400" dirty="0"/>
                  <a:t> is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perfect</a:t>
                </a:r>
                <a:r>
                  <a:rPr lang="en-US" sz="2400" dirty="0"/>
                  <a:t> when the sum of its </a:t>
                </a:r>
                <a:r>
                  <a:rPr lang="en-US" sz="2400" i="1" dirty="0"/>
                  <a:t>proper</a:t>
                </a:r>
                <a:r>
                  <a:rPr lang="en-US" sz="2400" dirty="0"/>
                  <a:t> divisors  (all divisors including </a:t>
                </a:r>
                <a:r>
                  <a:rPr lang="en-US" sz="2400" b="1" dirty="0"/>
                  <a:t>1,</a:t>
                </a:r>
                <a:r>
                  <a:rPr lang="en-US" sz="2400" dirty="0"/>
                  <a:t> but </a:t>
                </a:r>
                <a:r>
                  <a:rPr lang="en-US" sz="2400" u="sng" dirty="0"/>
                  <a:t>not</a:t>
                </a:r>
                <a:r>
                  <a:rPr lang="en-US" sz="2400" dirty="0"/>
                  <a:t> including </a:t>
                </a:r>
                <a:r>
                  <a:rPr lang="en-US" sz="2400" b="1" dirty="0"/>
                  <a:t>n</a:t>
                </a:r>
                <a:r>
                  <a:rPr lang="en-US" sz="2400" dirty="0"/>
                  <a:t>) is equal to </a:t>
                </a:r>
                <a:r>
                  <a:rPr lang="en-US" sz="2400" b="1" dirty="0"/>
                  <a:t>n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Example: 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6 = 1 + 2 + 3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825625"/>
                <a:ext cx="8036027" cy="4596946"/>
              </a:xfrm>
              <a:blipFill>
                <a:blip r:embed="rId3"/>
                <a:stretch>
                  <a:fillRect l="-986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890" y="4107363"/>
            <a:ext cx="2348220" cy="16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091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675" y="1779557"/>
            <a:ext cx="4912650" cy="426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30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1F7FAF-A544-36B5-3305-7C4C0EAC9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827" y="1526274"/>
            <a:ext cx="4986366" cy="3948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B67C8-4A7E-89BD-EE80-1F9E4BE4CEF3}"/>
              </a:ext>
            </a:extLst>
          </p:cNvPr>
          <p:cNvGrpSpPr/>
          <p:nvPr/>
        </p:nvGrpSpPr>
        <p:grpSpPr>
          <a:xfrm>
            <a:off x="5689144" y="4330158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FA07D4-4006-6F53-9CEE-B0D96B937C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1455F8C-54C9-5A8C-2232-0B82873AAAA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408A94-0257-06C8-FF21-12F283C71156}"/>
              </a:ext>
            </a:extLst>
          </p:cNvPr>
          <p:cNvGrpSpPr/>
          <p:nvPr/>
        </p:nvGrpSpPr>
        <p:grpSpPr>
          <a:xfrm>
            <a:off x="5129667" y="458477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DC35C4A-8498-B657-F884-02322D2DF5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CE8C86-8903-772E-B935-C5D026187027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C9C3764-9006-0719-F6D2-863AD1C3564E}"/>
              </a:ext>
            </a:extLst>
          </p:cNvPr>
          <p:cNvGrpSpPr/>
          <p:nvPr/>
        </p:nvGrpSpPr>
        <p:grpSpPr>
          <a:xfrm>
            <a:off x="4784898" y="280483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1C1D37E-A01A-E1D5-F8EF-2CE135564ED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5E4FE5D-3CFA-3FE0-F0B5-1F67AEDDB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0034EA-8C96-D3B2-0D48-435BFBA90309}"/>
              </a:ext>
            </a:extLst>
          </p:cNvPr>
          <p:cNvGrpSpPr/>
          <p:nvPr/>
        </p:nvGrpSpPr>
        <p:grpSpPr>
          <a:xfrm>
            <a:off x="5339539" y="3073222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73FD04-717B-5497-1FD6-A0658F49F8A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D7E8603-4229-F806-C7A6-66DA7A0040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972BD7-983B-649A-71AE-58C6D0A67914}"/>
              </a:ext>
            </a:extLst>
          </p:cNvPr>
          <p:cNvGrpSpPr/>
          <p:nvPr/>
        </p:nvGrpSpPr>
        <p:grpSpPr>
          <a:xfrm>
            <a:off x="6955092" y="332176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A155D4A-A5D1-3BDE-D13C-FE37280E705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F236C22-F57A-A75F-9488-9172E99F04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70FE396-F667-584F-7CB5-56DB6F21E689}"/>
              </a:ext>
            </a:extLst>
          </p:cNvPr>
          <p:cNvGrpSpPr/>
          <p:nvPr/>
        </p:nvGrpSpPr>
        <p:grpSpPr>
          <a:xfrm>
            <a:off x="6268909" y="3564361"/>
            <a:ext cx="814307" cy="369332"/>
            <a:chOff x="2157212" y="5356391"/>
            <a:chExt cx="814307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7C05F6-B99E-DAB4-65E0-EF094DD06E93}"/>
                </a:ext>
              </a:extLst>
            </p:cNvPr>
            <p:cNvSpPr txBox="1"/>
            <p:nvPr/>
          </p:nvSpPr>
          <p:spPr>
            <a:xfrm>
              <a:off x="2588061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FCBD29A-7F97-F3AA-0025-01D6537543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1057"/>
              <a:ext cx="454180" cy="40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4DEC74-E627-462A-2936-26B5CE2DF236}"/>
              </a:ext>
            </a:extLst>
          </p:cNvPr>
          <p:cNvGrpSpPr/>
          <p:nvPr/>
        </p:nvGrpSpPr>
        <p:grpSpPr>
          <a:xfrm>
            <a:off x="4570191" y="4854377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C4A66AF-F1E6-8BFB-15F0-F3F74341E0C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F769C5F-17B5-18C8-EBE8-9CA10C7DFF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047924-B02A-C988-6056-80A7D9E33369}"/>
              </a:ext>
            </a:extLst>
          </p:cNvPr>
          <p:cNvSpPr txBox="1"/>
          <p:nvPr/>
        </p:nvSpPr>
        <p:spPr>
          <a:xfrm>
            <a:off x="455415" y="5635493"/>
            <a:ext cx="4247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np.where() </a:t>
            </a:r>
            <a:r>
              <a:rPr lang="en-US" dirty="0"/>
              <a:t>returns all the </a:t>
            </a:r>
            <a:r>
              <a:rPr lang="en-US" u="sng" dirty="0"/>
              <a:t>index</a:t>
            </a:r>
            <a:r>
              <a:rPr lang="en-US" dirty="0"/>
              <a:t> numbers within an array where the condition is true for any of its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75F74A-2372-F648-43A6-68933E27C879}"/>
              </a:ext>
            </a:extLst>
          </p:cNvPr>
          <p:cNvSpPr txBox="1"/>
          <p:nvPr/>
        </p:nvSpPr>
        <p:spPr>
          <a:xfrm>
            <a:off x="4936584" y="5635493"/>
            <a:ext cx="3437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factors[] </a:t>
            </a:r>
            <a:r>
              <a:rPr lang="en-US" dirty="0"/>
              <a:t>is now an array containing only the elements in </a:t>
            </a:r>
            <a:r>
              <a:rPr lang="en-US" b="1" dirty="0"/>
              <a:t>x[] </a:t>
            </a:r>
            <a:r>
              <a:rPr lang="en-US" dirty="0"/>
              <a:t>where the condition was true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BD4655B-594F-4BD1-2DA1-34512E1F961B}"/>
              </a:ext>
            </a:extLst>
          </p:cNvPr>
          <p:cNvSpPr/>
          <p:nvPr/>
        </p:nvSpPr>
        <p:spPr>
          <a:xfrm>
            <a:off x="2060784" y="2863120"/>
            <a:ext cx="4986366" cy="2311335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3069D2-7DC9-0316-C15F-D5865CDE5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43" y="1956828"/>
            <a:ext cx="1230715" cy="13031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D399E-E7BC-5EBB-DE95-58B62A4B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515129-C920-28E1-787C-3950AD77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perfect_numbers.py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6E8526-8BF4-5569-44C5-1A359189D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76" y="4249617"/>
            <a:ext cx="7468247" cy="1012024"/>
          </a:xfrm>
          <a:prstGeom prst="rect">
            <a:avLst/>
          </a:prstGeom>
        </p:spPr>
      </p:pic>
      <p:sp>
        <p:nvSpPr>
          <p:cNvPr id="8" name="Rounded Rectangular Callout 4">
            <a:extLst>
              <a:ext uri="{FF2B5EF4-FFF2-40B4-BE49-F238E27FC236}">
                <a16:creationId xmlns:a16="http://schemas.microsoft.com/office/drawing/2014/main" id="{3A0038A7-B182-B498-808A-A2AB95F9DF7A}"/>
              </a:ext>
            </a:extLst>
          </p:cNvPr>
          <p:cNvSpPr/>
          <p:nvPr/>
        </p:nvSpPr>
        <p:spPr>
          <a:xfrm>
            <a:off x="5942422" y="1956828"/>
            <a:ext cx="2461137" cy="1253613"/>
          </a:xfrm>
          <a:prstGeom prst="wedgeRoundRectCallout">
            <a:avLst>
              <a:gd name="adj1" fmla="val -89765"/>
              <a:gd name="adj2" fmla="val -1237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Do you notice anything special about these numbers?</a:t>
            </a:r>
          </a:p>
        </p:txBody>
      </p:sp>
    </p:spTree>
    <p:extLst>
      <p:ext uri="{BB962C8B-B14F-4D97-AF65-F5344CB8AC3E}">
        <p14:creationId xmlns:p14="http://schemas.microsoft.com/office/powerpoint/2010/main" val="227179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Perfect Numbers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478" y="2971615"/>
            <a:ext cx="6019460" cy="240964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140633" y="1542452"/>
            <a:ext cx="28627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i="1" dirty="0">
                <a:solidFill>
                  <a:srgbClr val="0070C0"/>
                </a:solidFill>
              </a:rPr>
              <a:t>Euclid–Euler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/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𝑝𝑟𝑖𝑚𝑒𝑠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𝑝𝑒𝑟𝑓𝑒𝑐𝑡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07E7E8-3885-4B62-A0FB-45E83DBFB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974" y="2152147"/>
                <a:ext cx="6918048" cy="3943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9D73D6AF-C9BC-45BC-8C7E-AF333FF17563}"/>
              </a:ext>
            </a:extLst>
          </p:cNvPr>
          <p:cNvSpPr txBox="1"/>
          <p:nvPr/>
        </p:nvSpPr>
        <p:spPr>
          <a:xfrm>
            <a:off x="1836293" y="5710020"/>
            <a:ext cx="5471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Note: This formula might not be the only one to generate perfect numbers – we still don't know for sure!</a:t>
            </a:r>
          </a:p>
        </p:txBody>
      </p:sp>
    </p:spTree>
    <p:extLst>
      <p:ext uri="{BB962C8B-B14F-4D97-AF65-F5344CB8AC3E}">
        <p14:creationId xmlns:p14="http://schemas.microsoft.com/office/powerpoint/2010/main" val="36290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360D86F-26A4-46EE-9328-E512B3C95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50" y="3009036"/>
            <a:ext cx="4142857" cy="3009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9328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70C0"/>
                </a:solidFill>
              </a:rPr>
              <a:t>while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loop executes all the statements within its scope as long as the loop conditional remains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8" name="Speech Bubble: Rectangle 7"/>
          <p:cNvSpPr/>
          <p:nvPr/>
        </p:nvSpPr>
        <p:spPr>
          <a:xfrm>
            <a:off x="5249188" y="2626167"/>
            <a:ext cx="1504336" cy="634182"/>
          </a:xfrm>
          <a:prstGeom prst="wedgeRectCallout">
            <a:avLst>
              <a:gd name="adj1" fmla="val -53120"/>
              <a:gd name="adj2" fmla="val 14623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loop conditional</a:t>
            </a:r>
          </a:p>
        </p:txBody>
      </p:sp>
      <p:sp>
        <p:nvSpPr>
          <p:cNvPr id="6" name="Rectangle 5"/>
          <p:cNvSpPr/>
          <p:nvPr/>
        </p:nvSpPr>
        <p:spPr>
          <a:xfrm>
            <a:off x="4387645" y="3880574"/>
            <a:ext cx="1460090" cy="5513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044DD-1E90-4621-B7DC-3DEDBB44EEAC}"/>
              </a:ext>
            </a:extLst>
          </p:cNvPr>
          <p:cNvSpPr/>
          <p:nvPr/>
        </p:nvSpPr>
        <p:spPr>
          <a:xfrm>
            <a:off x="3637543" y="5353664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5314E-27B2-473B-951D-A5F3F5C455DB}"/>
              </a:ext>
            </a:extLst>
          </p:cNvPr>
          <p:cNvSpPr/>
          <p:nvPr/>
        </p:nvSpPr>
        <p:spPr>
          <a:xfrm>
            <a:off x="2841131" y="4008139"/>
            <a:ext cx="257270" cy="2961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B098CA1-8FA6-40DB-A2D8-25BB9DFF8E78}"/>
              </a:ext>
            </a:extLst>
          </p:cNvPr>
          <p:cNvCxnSpPr>
            <a:stCxn id="10" idx="1"/>
            <a:endCxn id="11" idx="1"/>
          </p:cNvCxnSpPr>
          <p:nvPr/>
        </p:nvCxnSpPr>
        <p:spPr>
          <a:xfrm rot="10800000">
            <a:off x="2841131" y="4156233"/>
            <a:ext cx="796412" cy="1345525"/>
          </a:xfrm>
          <a:prstGeom prst="bentConnector3">
            <a:avLst>
              <a:gd name="adj1" fmla="val 12870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49712B0-7A3D-4D40-BDD5-588135B4A9D6}"/>
              </a:ext>
            </a:extLst>
          </p:cNvPr>
          <p:cNvSpPr/>
          <p:nvPr/>
        </p:nvSpPr>
        <p:spPr>
          <a:xfrm>
            <a:off x="6983986" y="3945148"/>
            <a:ext cx="1688065" cy="932815"/>
          </a:xfrm>
          <a:prstGeom prst="wedgeRectCallout">
            <a:avLst>
              <a:gd name="adj1" fmla="val -99862"/>
              <a:gd name="adj2" fmla="val -2531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while</a:t>
            </a:r>
            <a:r>
              <a:rPr lang="en-US" dirty="0">
                <a:solidFill>
                  <a:srgbClr val="FF0000"/>
                </a:solidFill>
              </a:rPr>
              <a:t> loop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4058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while</a:t>
            </a:r>
            <a:r>
              <a:rPr lang="en-US" sz="3200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3200" dirty="0">
                <a:latin typeface="+mn-lt"/>
              </a:rPr>
              <a:t>Loop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7014622-BBDD-A4F0-FD70-973458606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0" y="1841172"/>
            <a:ext cx="7484019" cy="362274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C65626A-9AC9-5516-2428-559AF988FB9E}"/>
              </a:ext>
            </a:extLst>
          </p:cNvPr>
          <p:cNvSpPr/>
          <p:nvPr/>
        </p:nvSpPr>
        <p:spPr>
          <a:xfrm>
            <a:off x="829990" y="4696606"/>
            <a:ext cx="3440242" cy="13219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6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Write a program to perform </a:t>
                </a:r>
                <a:r>
                  <a:rPr lang="en-US" sz="2400" b="1" dirty="0"/>
                  <a:t>ten</a:t>
                </a:r>
                <a:r>
                  <a:rPr lang="en-US" sz="2400" dirty="0"/>
                  <a:t> </a:t>
                </a:r>
                <a:r>
                  <a:rPr lang="en-US" sz="2400" b="1" dirty="0"/>
                  <a:t>million runs</a:t>
                </a:r>
                <a:r>
                  <a:rPr lang="en-US" sz="2400" dirty="0"/>
                  <a:t> of an experiment that places a varying number of straws </a:t>
                </a:r>
                <a:r>
                  <a:rPr lang="en-US" sz="2400" b="1" i="1" dirty="0">
                    <a:solidFill>
                      <a:srgbClr val="0070C0"/>
                    </a:solidFill>
                  </a:rPr>
                  <a:t>end-to-end</a:t>
                </a:r>
                <a:r>
                  <a:rPr lang="en-US" sz="2400" dirty="0"/>
                  <a:t> on each run</a:t>
                </a:r>
                <a:endParaRPr lang="en-US" sz="2400" b="1" i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In each run, start with a single straw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between 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Then enter a loop that keeps adding additional straws of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random</a:t>
                </a:r>
                <a:r>
                  <a:rPr lang="en-US" sz="2400" dirty="0"/>
                  <a:t> length        (0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1) until the </a:t>
                </a:r>
                <a:r>
                  <a:rPr lang="en-US" sz="2400" u="sng" dirty="0"/>
                  <a:t>total</a:t>
                </a:r>
                <a:r>
                  <a:rPr lang="en-US" sz="2400" dirty="0"/>
                  <a:t> length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</a:t>
                </a:r>
                <a:r>
                  <a:rPr lang="en-US" sz="2400" b="1" dirty="0"/>
                  <a:t>mean</a:t>
                </a:r>
                <a:r>
                  <a:rPr lang="en-US" sz="2400" dirty="0"/>
                  <a:t> number of straws added per run before the total length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dirty="0"/>
                  <a:t> 1, across </a:t>
                </a:r>
                <a:r>
                  <a:rPr lang="en-US" sz="2400" i="1" dirty="0"/>
                  <a:t>all</a:t>
                </a:r>
                <a:r>
                  <a:rPr lang="en-US" sz="2400" dirty="0"/>
                  <a:t> ten million runs of the experiment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08604"/>
                <a:ext cx="5485432" cy="4647747"/>
              </a:xfrm>
              <a:blipFill>
                <a:blip r:embed="rId3"/>
                <a:stretch>
                  <a:fillRect l="-1444" t="-1835" r="-1444" b="-6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463" y="1787631"/>
            <a:ext cx="2141887" cy="219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 Straws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58685" y="1785257"/>
            <a:ext cx="5304972" cy="36286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545943" y="1468581"/>
            <a:ext cx="537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20917" y="1941676"/>
            <a:ext cx="820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Straws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20917" y="2297685"/>
            <a:ext cx="2300511" cy="369332"/>
            <a:chOff x="420917" y="2297685"/>
            <a:chExt cx="2300511" cy="369332"/>
          </a:xfrm>
        </p:grpSpPr>
        <p:sp>
          <p:nvSpPr>
            <p:cNvPr id="7" name="Can 6"/>
            <p:cNvSpPr/>
            <p:nvPr/>
          </p:nvSpPr>
          <p:spPr>
            <a:xfrm rot="16200000">
              <a:off x="1988457" y="185098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0917" y="229768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" name="Can 7"/>
          <p:cNvSpPr/>
          <p:nvPr/>
        </p:nvSpPr>
        <p:spPr>
          <a:xfrm rot="16200000">
            <a:off x="1988457" y="2254332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24547" y="2697830"/>
            <a:ext cx="5504539" cy="372535"/>
            <a:chOff x="424547" y="2697830"/>
            <a:chExt cx="5504539" cy="372535"/>
          </a:xfrm>
        </p:grpSpPr>
        <p:sp>
          <p:nvSpPr>
            <p:cNvPr id="9" name="Can 8"/>
            <p:cNvSpPr/>
            <p:nvPr/>
          </p:nvSpPr>
          <p:spPr>
            <a:xfrm rot="16200000">
              <a:off x="3871689" y="1603097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297718" y="270103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0.76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547" y="269783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1458686" y="3238663"/>
            <a:ext cx="3802747" cy="203200"/>
            <a:chOff x="1458686" y="3238663"/>
            <a:chExt cx="3802747" cy="203200"/>
          </a:xfrm>
        </p:grpSpPr>
        <p:sp>
          <p:nvSpPr>
            <p:cNvPr id="11" name="Can 10"/>
            <p:cNvSpPr/>
            <p:nvPr/>
          </p:nvSpPr>
          <p:spPr>
            <a:xfrm rot="16200000">
              <a:off x="1988458" y="2708891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12" name="Can 11"/>
            <p:cNvSpPr/>
            <p:nvPr/>
          </p:nvSpPr>
          <p:spPr>
            <a:xfrm rot="16200000">
              <a:off x="3871690" y="2052119"/>
              <a:ext cx="203200" cy="257628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0.63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24547" y="3132216"/>
            <a:ext cx="7565569" cy="392711"/>
            <a:chOff x="424547" y="3132216"/>
            <a:chExt cx="7565569" cy="392711"/>
          </a:xfrm>
        </p:grpSpPr>
        <p:sp>
          <p:nvSpPr>
            <p:cNvPr id="13" name="Can 12"/>
            <p:cNvSpPr/>
            <p:nvPr/>
          </p:nvSpPr>
          <p:spPr>
            <a:xfrm rot="16200000">
              <a:off x="6154064" y="2309748"/>
              <a:ext cx="203200" cy="2061028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0.45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58748" y="3155595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4547" y="31322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17287" y="3768465"/>
            <a:ext cx="5715002" cy="369332"/>
            <a:chOff x="417287" y="3768465"/>
            <a:chExt cx="5715002" cy="369332"/>
          </a:xfrm>
        </p:grpSpPr>
        <p:sp>
          <p:nvSpPr>
            <p:cNvPr id="23" name="Can 22"/>
            <p:cNvSpPr/>
            <p:nvPr/>
          </p:nvSpPr>
          <p:spPr>
            <a:xfrm rot="16200000">
              <a:off x="3692073" y="1614515"/>
              <a:ext cx="203200" cy="467723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0.89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17287" y="376846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37" name="Can 36"/>
          <p:cNvSpPr/>
          <p:nvPr/>
        </p:nvSpPr>
        <p:spPr>
          <a:xfrm rot="16200000">
            <a:off x="3692074" y="2014659"/>
            <a:ext cx="203200" cy="467723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0.89</a:t>
            </a:r>
          </a:p>
        </p:txBody>
      </p:sp>
      <p:grpSp>
        <p:nvGrpSpPr>
          <p:cNvPr id="28" name="Group 27"/>
          <p:cNvGrpSpPr/>
          <p:nvPr/>
        </p:nvGrpSpPr>
        <p:grpSpPr>
          <a:xfrm>
            <a:off x="420917" y="4168610"/>
            <a:ext cx="7616369" cy="371939"/>
            <a:chOff x="420917" y="4168610"/>
            <a:chExt cx="7616369" cy="371939"/>
          </a:xfrm>
        </p:grpSpPr>
        <p:sp>
          <p:nvSpPr>
            <p:cNvPr id="29" name="TextBox 28"/>
            <p:cNvSpPr txBox="1"/>
            <p:nvPr/>
          </p:nvSpPr>
          <p:spPr>
            <a:xfrm>
              <a:off x="7405918" y="4171217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1.02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0917" y="416861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8" name="Can 37"/>
            <p:cNvSpPr/>
            <p:nvPr/>
          </p:nvSpPr>
          <p:spPr>
            <a:xfrm rot="16200000">
              <a:off x="6625777" y="3721904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24547" y="4902995"/>
            <a:ext cx="2300511" cy="369332"/>
            <a:chOff x="424547" y="4902995"/>
            <a:chExt cx="2300511" cy="369332"/>
          </a:xfrm>
        </p:grpSpPr>
        <p:sp>
          <p:nvSpPr>
            <p:cNvPr id="41" name="Can 40"/>
            <p:cNvSpPr/>
            <p:nvPr/>
          </p:nvSpPr>
          <p:spPr>
            <a:xfrm rot="16200000">
              <a:off x="1992087" y="4456290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4547" y="4902995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44" name="Can 43"/>
          <p:cNvSpPr/>
          <p:nvPr/>
        </p:nvSpPr>
        <p:spPr>
          <a:xfrm rot="16200000">
            <a:off x="1988457" y="4858518"/>
            <a:ext cx="203200" cy="1262743"/>
          </a:xfrm>
          <a:prstGeom prst="ca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0.13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424547" y="5302016"/>
            <a:ext cx="3686624" cy="374837"/>
            <a:chOff x="424547" y="5302016"/>
            <a:chExt cx="3686624" cy="374837"/>
          </a:xfrm>
        </p:grpSpPr>
        <p:sp>
          <p:nvSpPr>
            <p:cNvPr id="45" name="Can 44"/>
            <p:cNvSpPr/>
            <p:nvPr/>
          </p:nvSpPr>
          <p:spPr>
            <a:xfrm rot="16200000">
              <a:off x="2968175" y="5103541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479803" y="5307521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0.20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4547" y="5302016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451425" y="5827297"/>
            <a:ext cx="1995718" cy="204920"/>
            <a:chOff x="1451425" y="5827297"/>
            <a:chExt cx="1995718" cy="204920"/>
          </a:xfrm>
        </p:grpSpPr>
        <p:sp>
          <p:nvSpPr>
            <p:cNvPr id="50" name="Can 49"/>
            <p:cNvSpPr/>
            <p:nvPr/>
          </p:nvSpPr>
          <p:spPr>
            <a:xfrm rot="16200000">
              <a:off x="1981197" y="5299245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51" name="Can 50"/>
            <p:cNvSpPr/>
            <p:nvPr/>
          </p:nvSpPr>
          <p:spPr>
            <a:xfrm rot="16200000">
              <a:off x="2960915" y="5544268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417287" y="5742743"/>
            <a:ext cx="5098139" cy="369332"/>
            <a:chOff x="417287" y="5742743"/>
            <a:chExt cx="5098139" cy="369332"/>
          </a:xfrm>
        </p:grpSpPr>
        <p:sp>
          <p:nvSpPr>
            <p:cNvPr id="52" name="TextBox 51"/>
            <p:cNvSpPr txBox="1"/>
            <p:nvPr/>
          </p:nvSpPr>
          <p:spPr>
            <a:xfrm>
              <a:off x="4884058" y="5742743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0.45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17287" y="5742743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64" name="Can 63"/>
            <p:cNvSpPr/>
            <p:nvPr/>
          </p:nvSpPr>
          <p:spPr>
            <a:xfrm rot="16200000">
              <a:off x="4015017" y="5217026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451425" y="6283210"/>
            <a:ext cx="3374578" cy="207404"/>
            <a:chOff x="1451425" y="6283210"/>
            <a:chExt cx="3374578" cy="207404"/>
          </a:xfrm>
        </p:grpSpPr>
        <p:sp>
          <p:nvSpPr>
            <p:cNvPr id="65" name="Can 64"/>
            <p:cNvSpPr/>
            <p:nvPr/>
          </p:nvSpPr>
          <p:spPr>
            <a:xfrm rot="16200000">
              <a:off x="1981197" y="5757642"/>
              <a:ext cx="203200" cy="126274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0.13</a:t>
              </a:r>
            </a:p>
          </p:txBody>
        </p:sp>
        <p:sp>
          <p:nvSpPr>
            <p:cNvPr id="66" name="Can 65"/>
            <p:cNvSpPr/>
            <p:nvPr/>
          </p:nvSpPr>
          <p:spPr>
            <a:xfrm rot="16200000">
              <a:off x="2960915" y="6002665"/>
              <a:ext cx="203200" cy="769257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0.07</a:t>
              </a:r>
            </a:p>
          </p:txBody>
        </p:sp>
        <p:sp>
          <p:nvSpPr>
            <p:cNvPr id="69" name="Can 68"/>
            <p:cNvSpPr/>
            <p:nvPr/>
          </p:nvSpPr>
          <p:spPr>
            <a:xfrm rot="16200000">
              <a:off x="4015017" y="5675423"/>
              <a:ext cx="203200" cy="1418773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0.25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17287" y="6201140"/>
            <a:ext cx="8413747" cy="369332"/>
            <a:chOff x="417287" y="6201140"/>
            <a:chExt cx="8413747" cy="369332"/>
          </a:xfrm>
        </p:grpSpPr>
        <p:sp>
          <p:nvSpPr>
            <p:cNvPr id="67" name="TextBox 66"/>
            <p:cNvSpPr txBox="1"/>
            <p:nvPr/>
          </p:nvSpPr>
          <p:spPr>
            <a:xfrm>
              <a:off x="8199666" y="6201140"/>
              <a:ext cx="631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1.21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17287" y="6201140"/>
              <a:ext cx="8200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70" name="Can 69"/>
            <p:cNvSpPr/>
            <p:nvPr/>
          </p:nvSpPr>
          <p:spPr>
            <a:xfrm rot="16200000">
              <a:off x="6394224" y="4680965"/>
              <a:ext cx="203200" cy="3407689"/>
            </a:xfrm>
            <a:prstGeom prst="ca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0.76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 rot="16200000">
            <a:off x="13091" y="2765024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1</a:t>
            </a:r>
          </a:p>
        </p:txBody>
      </p:sp>
      <p:sp>
        <p:nvSpPr>
          <p:cNvPr id="55" name="TextBox 54"/>
          <p:cNvSpPr txBox="1"/>
          <p:nvPr/>
        </p:nvSpPr>
        <p:spPr>
          <a:xfrm rot="16200000">
            <a:off x="13091" y="4014557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2</a:t>
            </a:r>
          </a:p>
        </p:txBody>
      </p:sp>
      <p:sp>
        <p:nvSpPr>
          <p:cNvPr id="56" name="TextBox 55"/>
          <p:cNvSpPr txBox="1"/>
          <p:nvPr/>
        </p:nvSpPr>
        <p:spPr>
          <a:xfrm rot="16200000">
            <a:off x="11271" y="5519360"/>
            <a:ext cx="994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Run # 3</a:t>
            </a:r>
          </a:p>
        </p:txBody>
      </p:sp>
    </p:spTree>
    <p:extLst>
      <p:ext uri="{BB962C8B-B14F-4D97-AF65-F5344CB8AC3E}">
        <p14:creationId xmlns:p14="http://schemas.microsoft.com/office/powerpoint/2010/main" val="29715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7" grpId="0" animBg="1"/>
      <p:bldP spid="44" grpId="0" animBg="1"/>
      <p:bldP spid="5" grpId="0"/>
      <p:bldP spid="55" grpId="0"/>
      <p:bldP spid="5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statement</a:t>
            </a:r>
            <a:r>
              <a:rPr lang="en-US" sz="2400" dirty="0"/>
              <a:t> does something (think: </a:t>
            </a:r>
            <a:r>
              <a:rPr lang="en-US" sz="2400" i="1" dirty="0"/>
              <a:t>sentence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statement is either a declaration, a keyword, or a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Statements are executed from top to bottom of a scope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</a:t>
            </a:r>
            <a:r>
              <a:rPr lang="en-US" sz="2400" b="1" dirty="0"/>
              <a:t>scope</a:t>
            </a:r>
            <a:r>
              <a:rPr lang="en-US" sz="2400" dirty="0"/>
              <a:t> contains one or more statements (think: </a:t>
            </a:r>
            <a:r>
              <a:rPr lang="en-US" sz="2400" i="1" dirty="0"/>
              <a:t>paragraph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scope in Python begins with a </a:t>
            </a:r>
            <a:r>
              <a:rPr lang="en-US" sz="2000" b="1" dirty="0">
                <a:solidFill>
                  <a:srgbClr val="7030A0"/>
                </a:solidFill>
              </a:rPr>
              <a:t>colon 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are also denoted via </a:t>
            </a:r>
            <a:r>
              <a:rPr lang="en-US" sz="2000" b="1" dirty="0"/>
              <a:t>indentation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All the statements in a scope </a:t>
            </a:r>
            <a:r>
              <a:rPr lang="en-US" sz="2000" b="1" dirty="0">
                <a:solidFill>
                  <a:srgbClr val="FF0000"/>
                </a:solidFill>
              </a:rPr>
              <a:t>must</a:t>
            </a:r>
            <a:r>
              <a:rPr lang="en-US" sz="2000" dirty="0"/>
              <a:t> start at the same </a:t>
            </a:r>
            <a:r>
              <a:rPr lang="en-US" sz="2000" b="1" dirty="0"/>
              <a:t>column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Scopes can be </a:t>
            </a:r>
            <a:r>
              <a:rPr lang="en-US" sz="2000" i="1" dirty="0">
                <a:solidFill>
                  <a:srgbClr val="00B050"/>
                </a:solidFill>
              </a:rPr>
              <a:t>nested</a:t>
            </a:r>
            <a:r>
              <a:rPr lang="en-US" sz="2000" dirty="0"/>
              <a:t> – each inner scope is further </a:t>
            </a:r>
            <a:r>
              <a:rPr lang="en-US" sz="2000" u="sng" dirty="0"/>
              <a:t>indented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Certain Python statements "introduce" (</a:t>
            </a:r>
            <a:r>
              <a:rPr lang="en-US" sz="2000" b="1" dirty="0">
                <a:solidFill>
                  <a:srgbClr val="FF0000"/>
                </a:solidFill>
              </a:rPr>
              <a:t>require</a:t>
            </a:r>
            <a:r>
              <a:rPr lang="en-US" sz="2000" dirty="0"/>
              <a:t>) a new scope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Python, white space is significant – indentation matters!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567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97ACDD-0D9C-C1EE-07B4-CD374D71A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62" y="1478809"/>
            <a:ext cx="4314286" cy="48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EBF057-749A-4A44-53E1-C513A75F93A2}"/>
              </a:ext>
            </a:extLst>
          </p:cNvPr>
          <p:cNvGrpSpPr/>
          <p:nvPr/>
        </p:nvGrpSpPr>
        <p:grpSpPr>
          <a:xfrm>
            <a:off x="4571999" y="4588714"/>
            <a:ext cx="1076632" cy="369332"/>
            <a:chOff x="4968362" y="2079211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C747A0-2FDC-D308-AB81-615AC5308F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8C4456-DB41-BA77-D499-0A2ABD933A2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3CA40-D6BB-442F-E3B0-301D8C52AF3F}"/>
              </a:ext>
            </a:extLst>
          </p:cNvPr>
          <p:cNvGrpSpPr/>
          <p:nvPr/>
        </p:nvGrpSpPr>
        <p:grpSpPr>
          <a:xfrm>
            <a:off x="5233376" y="5064077"/>
            <a:ext cx="1076632" cy="369332"/>
            <a:chOff x="4704120" y="2356972"/>
            <a:chExt cx="1076632" cy="3693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E202AA1-4CAA-B1A6-9121-D35109FFFA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4D9FEC2-E64D-C18D-A164-28353A82268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2C847F-9459-767A-987D-6C7CEC66DABC}"/>
              </a:ext>
            </a:extLst>
          </p:cNvPr>
          <p:cNvGrpSpPr/>
          <p:nvPr/>
        </p:nvGrpSpPr>
        <p:grpSpPr>
          <a:xfrm>
            <a:off x="5063407" y="5248743"/>
            <a:ext cx="1068643" cy="369332"/>
            <a:chOff x="3647644" y="4910075"/>
            <a:chExt cx="1068643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A4F4F7-BDAA-B66D-BC7B-1DE5EE76416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C81071-F4BF-52E7-3345-CCDE75281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88568E-F62C-DDFC-726E-2742118D6306}"/>
              </a:ext>
            </a:extLst>
          </p:cNvPr>
          <p:cNvGrpSpPr/>
          <p:nvPr/>
        </p:nvGrpSpPr>
        <p:grpSpPr>
          <a:xfrm>
            <a:off x="4303946" y="2602016"/>
            <a:ext cx="1064340" cy="369332"/>
            <a:chOff x="3647644" y="5421073"/>
            <a:chExt cx="1064340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02E639B-ED04-8F74-C041-2415E98AE74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AEFC71B4-49F0-7993-BA9C-A4598F04A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D084891-C4FA-2239-D5D7-A54A7B6509D1}"/>
              </a:ext>
            </a:extLst>
          </p:cNvPr>
          <p:cNvGrpSpPr/>
          <p:nvPr/>
        </p:nvGrpSpPr>
        <p:grpSpPr>
          <a:xfrm>
            <a:off x="4833964" y="2885218"/>
            <a:ext cx="1068643" cy="369332"/>
            <a:chOff x="3647644" y="5359159"/>
            <a:chExt cx="1068643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91797E4-E908-ADFA-003F-810A645F8288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04356E9-8152-3F1A-8E30-7A4112D21B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317BBD4-C0F3-FB7F-4658-AC18BD477ABE}"/>
              </a:ext>
            </a:extLst>
          </p:cNvPr>
          <p:cNvGrpSpPr/>
          <p:nvPr/>
        </p:nvGrpSpPr>
        <p:grpSpPr>
          <a:xfrm>
            <a:off x="5488206" y="3156627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D4B163-4D1D-03CC-D56A-96AFA5B4231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553AE7B-E357-BC53-0A37-B8F2C7322C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3D416C5-02F8-431C-3DCB-0B0496366ADD}"/>
              </a:ext>
            </a:extLst>
          </p:cNvPr>
          <p:cNvGrpSpPr/>
          <p:nvPr/>
        </p:nvGrpSpPr>
        <p:grpSpPr>
          <a:xfrm>
            <a:off x="4927282" y="3532810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1DE446A-C2FE-AEA6-8E3E-59E43F93E66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24E022D-A8DD-5ED1-1AC5-3A41588CFF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82435D-BBE1-5AD6-BB6D-843C22A66461}"/>
              </a:ext>
            </a:extLst>
          </p:cNvPr>
          <p:cNvGrpSpPr/>
          <p:nvPr/>
        </p:nvGrpSpPr>
        <p:grpSpPr>
          <a:xfrm>
            <a:off x="4700741" y="3725655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A160F1-4855-CBC4-F824-E5AD3F5A336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B37C1BBF-F5BA-020D-A593-222FFBD480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12B67AA-468F-857B-54AD-DE177D109147}"/>
              </a:ext>
            </a:extLst>
          </p:cNvPr>
          <p:cNvGrpSpPr/>
          <p:nvPr/>
        </p:nvGrpSpPr>
        <p:grpSpPr>
          <a:xfrm>
            <a:off x="4838792" y="5618074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9655F8D-2AAB-9B22-D60D-1A2794569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F8F903E-F1F5-74F1-3EA7-2725BA484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8C67D06-F971-E939-E06E-215ACE06D0EA}"/>
              </a:ext>
            </a:extLst>
          </p:cNvPr>
          <p:cNvSpPr/>
          <p:nvPr/>
        </p:nvSpPr>
        <p:spPr>
          <a:xfrm>
            <a:off x="2391047" y="2645764"/>
            <a:ext cx="4361905" cy="137160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A3B357-B4B5-5646-E628-0950A8CE028D}"/>
              </a:ext>
            </a:extLst>
          </p:cNvPr>
          <p:cNvSpPr/>
          <p:nvPr/>
        </p:nvSpPr>
        <p:spPr>
          <a:xfrm>
            <a:off x="3205163" y="5143500"/>
            <a:ext cx="152400" cy="2094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200BE-A235-BB82-71A6-BB99D11C364D}"/>
              </a:ext>
            </a:extLst>
          </p:cNvPr>
          <p:cNvSpPr txBox="1"/>
          <p:nvPr/>
        </p:nvSpPr>
        <p:spPr>
          <a:xfrm>
            <a:off x="248515" y="4543531"/>
            <a:ext cx="18122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underscore</a:t>
            </a:r>
            <a:r>
              <a:rPr lang="en-US" dirty="0"/>
              <a:t> </a:t>
            </a:r>
            <a:r>
              <a:rPr lang="en-US" b="1" dirty="0"/>
              <a:t>_</a:t>
            </a:r>
            <a:r>
              <a:rPr lang="en-US" dirty="0"/>
              <a:t> symbol is the anonymous</a:t>
            </a:r>
          </a:p>
          <a:p>
            <a:pPr algn="ctr"/>
            <a:r>
              <a:rPr lang="en-US" dirty="0"/>
              <a:t>("I don't care") variable placeholder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DF4830-6E0B-1DB5-5E6A-4030FA9AADB9}"/>
              </a:ext>
            </a:extLst>
          </p:cNvPr>
          <p:cNvSpPr txBox="1"/>
          <p:nvPr/>
        </p:nvSpPr>
        <p:spPr>
          <a:xfrm>
            <a:off x="6903815" y="2357175"/>
            <a:ext cx="1903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np.random.rand()</a:t>
            </a:r>
          </a:p>
          <a:p>
            <a:pPr algn="ctr"/>
            <a:r>
              <a:rPr lang="en-US" dirty="0"/>
              <a:t>returns a random number </a:t>
            </a:r>
            <a:r>
              <a:rPr lang="en-US" b="1" dirty="0"/>
              <a:t>[0,1)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B07598-9829-8486-6D83-3C6CBE5D1EAB}"/>
              </a:ext>
            </a:extLst>
          </p:cNvPr>
          <p:cNvGrpSpPr/>
          <p:nvPr/>
        </p:nvGrpSpPr>
        <p:grpSpPr>
          <a:xfrm>
            <a:off x="6648136" y="3340649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B27385B-F427-3501-FA20-DA78B3A6755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D9EC164-F4BA-D05E-740D-DD180BA778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381E07D-6155-3B66-B3B0-25CE229DDBE0}"/>
              </a:ext>
            </a:extLst>
          </p:cNvPr>
          <p:cNvSpPr txBox="1"/>
          <p:nvPr/>
        </p:nvSpPr>
        <p:spPr>
          <a:xfrm>
            <a:off x="6948189" y="3738347"/>
            <a:ext cx="19031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x += 1 </a:t>
            </a:r>
            <a:r>
              <a:rPr lang="en-US" dirty="0"/>
              <a:t>is the same as </a:t>
            </a:r>
            <a:r>
              <a:rPr lang="en-US" b="1" dirty="0"/>
              <a:t>x = x + 1</a:t>
            </a:r>
          </a:p>
        </p:txBody>
      </p:sp>
    </p:spTree>
    <p:extLst>
      <p:ext uri="{BB962C8B-B14F-4D97-AF65-F5344CB8AC3E}">
        <p14:creationId xmlns:p14="http://schemas.microsoft.com/office/powerpoint/2010/main" val="317157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/>
      <p:bldP spid="10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9D1531-AB8B-6FA1-ECD1-2D315DB34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870" y="1672588"/>
            <a:ext cx="3410260" cy="17564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random_straws.py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000" y="4097921"/>
            <a:ext cx="3933333" cy="153333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105329" y="2934105"/>
            <a:ext cx="612232" cy="4311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A56D8-7453-BC34-11F8-5BA19A9B599B}"/>
              </a:ext>
            </a:extLst>
          </p:cNvPr>
          <p:cNvSpPr txBox="1"/>
          <p:nvPr/>
        </p:nvSpPr>
        <p:spPr>
          <a:xfrm>
            <a:off x="6618992" y="1791793"/>
            <a:ext cx="19934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just estimated the base of the natural logarithm using </a:t>
            </a:r>
            <a:r>
              <a:rPr lang="en-US" i="1" dirty="0">
                <a:solidFill>
                  <a:srgbClr val="7030A0"/>
                </a:solidFill>
              </a:rPr>
              <a:t>nothing</a:t>
            </a:r>
            <a:r>
              <a:rPr lang="en-US" dirty="0">
                <a:solidFill>
                  <a:srgbClr val="7030A0"/>
                </a:solidFill>
              </a:rPr>
              <a:t>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5EC2C-36BB-22D0-9A7C-5AC929E46D50}"/>
              </a:ext>
            </a:extLst>
          </p:cNvPr>
          <p:cNvSpPr txBox="1"/>
          <p:nvPr/>
        </p:nvSpPr>
        <p:spPr>
          <a:xfrm>
            <a:off x="900693" y="5671467"/>
            <a:ext cx="440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</a:t>
            </a:r>
            <a:r>
              <a:rPr lang="en-US" i="1" dirty="0">
                <a:solidFill>
                  <a:srgbClr val="7030A0"/>
                </a:solidFill>
              </a:rPr>
              <a:t>estimate</a:t>
            </a:r>
            <a:r>
              <a:rPr lang="en-US" dirty="0">
                <a:solidFill>
                  <a:srgbClr val="7030A0"/>
                </a:solidFill>
              </a:rPr>
              <a:t> complicated calculations using nothing but </a:t>
            </a:r>
            <a:r>
              <a:rPr lang="en-US" b="1" dirty="0">
                <a:solidFill>
                  <a:srgbClr val="7030A0"/>
                </a:solidFill>
              </a:rPr>
              <a:t>random numbers</a:t>
            </a:r>
            <a:r>
              <a:rPr lang="en-US" dirty="0">
                <a:solidFill>
                  <a:srgbClr val="7030A0"/>
                </a:solidFill>
              </a:rPr>
              <a:t>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E4C520-897C-38C9-2914-3CFC2F065B35}"/>
              </a:ext>
            </a:extLst>
          </p:cNvPr>
          <p:cNvGrpSpPr/>
          <p:nvPr/>
        </p:nvGrpSpPr>
        <p:grpSpPr>
          <a:xfrm>
            <a:off x="5878509" y="4057723"/>
            <a:ext cx="1993491" cy="2230720"/>
            <a:chOff x="5878509" y="4057723"/>
            <a:chExt cx="1993491" cy="223072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78509" y="4057723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4CA4DE2-9288-D7CA-4A98-650B99ECACEB}"/>
                </a:ext>
              </a:extLst>
            </p:cNvPr>
            <p:cNvSpPr txBox="1"/>
            <p:nvPr/>
          </p:nvSpPr>
          <p:spPr>
            <a:xfrm>
              <a:off x="5878509" y="5672890"/>
              <a:ext cx="1993491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8858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A454724-3E47-361D-CD16-76E97F896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069" y="1909904"/>
            <a:ext cx="6047863" cy="4660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https://numba.pydata.org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1656413" y="5042849"/>
            <a:ext cx="3335312" cy="7583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272A8-21D2-C58E-CC8A-5A35F4F0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541621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3D37876-B21D-623B-6EE6-8EE25740C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E122E43-5772-512D-F55B-99010EF9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738307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Numba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38662" y="2226039"/>
            <a:ext cx="102708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49397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First proposed in </a:t>
            </a:r>
            <a:r>
              <a:rPr lang="en-US" sz="2400" b="1" dirty="0"/>
              <a:t>1945</a:t>
            </a:r>
            <a:r>
              <a:rPr lang="en-US" sz="2400" dirty="0"/>
              <a:t> by Lothar Collatz, it remains</a:t>
            </a:r>
            <a:r>
              <a:rPr lang="en-US" sz="2400" b="1" dirty="0">
                <a:solidFill>
                  <a:srgbClr val="FF0000"/>
                </a:solidFill>
              </a:rPr>
              <a:t> unsolved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Take any positive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conjecture is that </a:t>
            </a:r>
            <a:r>
              <a:rPr lang="en-US" sz="2400" b="1" i="1" dirty="0">
                <a:solidFill>
                  <a:srgbClr val="7030A0"/>
                </a:solidFill>
              </a:rPr>
              <a:t>no matter what integer you start with</a:t>
            </a:r>
            <a:r>
              <a:rPr lang="en-US" sz="2400" dirty="0"/>
              <a:t> the process will </a:t>
            </a:r>
            <a:r>
              <a:rPr lang="en-US" sz="2400" u="sng" dirty="0"/>
              <a:t>always</a:t>
            </a:r>
            <a:r>
              <a:rPr lang="en-US" sz="2400" dirty="0"/>
              <a:t> reach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It is maddening simple to state, but no one has been able to prove this claim is </a:t>
            </a:r>
            <a:r>
              <a:rPr lang="en-US" sz="2000" i="1" dirty="0"/>
              <a:t>either</a:t>
            </a:r>
            <a:r>
              <a:rPr lang="en-US" sz="2000" dirty="0"/>
              <a:t> true or false!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91A15-2F19-4B4B-982A-A61283B3FEE2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</p:spTree>
    <p:extLst>
      <p:ext uri="{BB962C8B-B14F-4D97-AF65-F5344CB8AC3E}">
        <p14:creationId xmlns:p14="http://schemas.microsoft.com/office/powerpoint/2010/main" val="807706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0AD656-6FF9-465D-B7B0-1CD0DD39C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7D4866-CF72-4315-AAEC-B32540862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12" y="1611777"/>
            <a:ext cx="2095500" cy="2752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A15D3E-4A80-4CEE-B04B-CE85D59F6960}"/>
              </a:ext>
            </a:extLst>
          </p:cNvPr>
          <p:cNvSpPr txBox="1"/>
          <p:nvPr/>
        </p:nvSpPr>
        <p:spPr>
          <a:xfrm>
            <a:off x="6164212" y="4714095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26 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870586-D1BA-4BAC-96A5-2CFF178B1C02}"/>
              </a:ext>
            </a:extLst>
          </p:cNvPr>
          <p:cNvSpPr txBox="1"/>
          <p:nvPr/>
        </p:nvSpPr>
        <p:spPr>
          <a:xfrm>
            <a:off x="6188626" y="5539801"/>
            <a:ext cx="2071086" cy="646331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the sequence for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27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B6161-292E-40C7-8DCD-4989CF58625D}"/>
              </a:ext>
            </a:extLst>
          </p:cNvPr>
          <p:cNvSpPr txBox="1"/>
          <p:nvPr/>
        </p:nvSpPr>
        <p:spPr>
          <a:xfrm>
            <a:off x="3219962" y="1712999"/>
            <a:ext cx="1819788" cy="4154984"/>
          </a:xfrm>
          <a:prstGeom prst="rect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26</a:t>
            </a:r>
          </a:p>
          <a:p>
            <a:pPr algn="ctr"/>
            <a:r>
              <a:rPr lang="en-US" sz="2400" dirty="0"/>
              <a:t>13</a:t>
            </a:r>
          </a:p>
          <a:p>
            <a:pPr algn="ctr"/>
            <a:r>
              <a:rPr lang="en-US" sz="2400" dirty="0"/>
              <a:t>40</a:t>
            </a:r>
          </a:p>
          <a:p>
            <a:pPr algn="ctr"/>
            <a:r>
              <a:rPr lang="en-US" sz="2400" dirty="0"/>
              <a:t>20</a:t>
            </a:r>
          </a:p>
          <a:p>
            <a:pPr algn="ctr"/>
            <a:r>
              <a:rPr lang="en-US" sz="2400" dirty="0"/>
              <a:t>10</a:t>
            </a:r>
          </a:p>
          <a:p>
            <a:pPr algn="ctr"/>
            <a:r>
              <a:rPr lang="en-US" sz="2400" dirty="0"/>
              <a:t>5</a:t>
            </a:r>
          </a:p>
          <a:p>
            <a:pPr algn="ctr"/>
            <a:r>
              <a:rPr lang="en-US" sz="2400" dirty="0"/>
              <a:t>16</a:t>
            </a:r>
          </a:p>
          <a:p>
            <a:pPr algn="ctr"/>
            <a:r>
              <a:rPr lang="en-US" sz="2400" dirty="0"/>
              <a:t>8</a:t>
            </a:r>
          </a:p>
          <a:p>
            <a:pPr algn="ctr"/>
            <a:r>
              <a:rPr lang="en-US" sz="2400" dirty="0"/>
              <a:t>4</a:t>
            </a:r>
          </a:p>
          <a:p>
            <a:pPr algn="ctr"/>
            <a:r>
              <a:rPr lang="en-US" sz="2400" dirty="0"/>
              <a:t>2</a:t>
            </a:r>
          </a:p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5F7E44-BBE3-48DC-BFE3-AFF17FD748EB}"/>
              </a:ext>
            </a:extLst>
          </p:cNvPr>
          <p:cNvSpPr/>
          <p:nvPr/>
        </p:nvSpPr>
        <p:spPr>
          <a:xfrm>
            <a:off x="405916" y="1897665"/>
            <a:ext cx="2147978" cy="378565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even</a:t>
            </a:r>
            <a:r>
              <a:rPr lang="en-US" sz="2000" dirty="0"/>
              <a:t>, divide it by </a:t>
            </a:r>
            <a:r>
              <a:rPr lang="en-US" sz="2000" b="1" dirty="0"/>
              <a:t>2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n is 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dirty="0"/>
              <a:t>, multiply it by </a:t>
            </a:r>
            <a:r>
              <a:rPr lang="en-US" sz="2000" b="1" dirty="0"/>
              <a:t>3</a:t>
            </a:r>
            <a:r>
              <a:rPr lang="en-US" sz="2000" dirty="0"/>
              <a:t> and add </a:t>
            </a:r>
            <a:r>
              <a:rPr lang="en-US" sz="2000" b="1" dirty="0"/>
              <a:t>1</a:t>
            </a:r>
          </a:p>
          <a:p>
            <a:pPr lvl="1">
              <a:spcAft>
                <a:spcPts val="1200"/>
              </a:spcAft>
            </a:pPr>
            <a:endParaRPr lang="en-US" sz="2000" dirty="0"/>
          </a:p>
          <a:p>
            <a:pPr lvl="1">
              <a:spcAft>
                <a:spcPts val="1200"/>
              </a:spcAft>
            </a:pPr>
            <a:r>
              <a:rPr lang="en-US" sz="2000" dirty="0"/>
              <a:t>Repeat the process until </a:t>
            </a:r>
            <a:r>
              <a:rPr lang="en-US" sz="2000" b="1" dirty="0">
                <a:solidFill>
                  <a:srgbClr val="0070C0"/>
                </a:solidFill>
              </a:rPr>
              <a:t>n</a:t>
            </a:r>
            <a:r>
              <a:rPr lang="en-US" sz="2000" dirty="0"/>
              <a:t> reaches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endParaRPr 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B5A01A-EC22-42F3-95F5-2F84C76B0CF0}"/>
              </a:ext>
            </a:extLst>
          </p:cNvPr>
          <p:cNvSpPr txBox="1"/>
          <p:nvPr/>
        </p:nvSpPr>
        <p:spPr>
          <a:xfrm>
            <a:off x="3219962" y="5892582"/>
            <a:ext cx="1819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26 took </a:t>
            </a:r>
            <a:r>
              <a:rPr lang="en-US" b="1" u="sng" dirty="0">
                <a:solidFill>
                  <a:srgbClr val="FF0000"/>
                </a:solidFill>
              </a:rPr>
              <a:t>10</a:t>
            </a:r>
            <a:r>
              <a:rPr lang="en-US" dirty="0"/>
              <a:t> steps to reach 1</a:t>
            </a:r>
          </a:p>
        </p:txBody>
      </p:sp>
    </p:spTree>
    <p:extLst>
      <p:ext uri="{BB962C8B-B14F-4D97-AF65-F5344CB8AC3E}">
        <p14:creationId xmlns:p14="http://schemas.microsoft.com/office/powerpoint/2010/main" val="1392635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Collatz Conjecture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C36356-054A-4C08-88C2-81D87AB8767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507" y="1350390"/>
            <a:ext cx="6356987" cy="500596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A51130-F425-4AB6-8D42-E9A23467C1E5}"/>
              </a:ext>
            </a:extLst>
          </p:cNvPr>
          <p:cNvSpPr/>
          <p:nvPr/>
        </p:nvSpPr>
        <p:spPr>
          <a:xfrm>
            <a:off x="2590800" y="1428750"/>
            <a:ext cx="447368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A40BC1-F4A1-4ECD-9BC4-CA05BEEBC3AF}"/>
              </a:ext>
            </a:extLst>
          </p:cNvPr>
          <p:cNvSpPr/>
          <p:nvPr/>
        </p:nvSpPr>
        <p:spPr>
          <a:xfrm>
            <a:off x="4708531" y="1428750"/>
            <a:ext cx="1028592" cy="17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49C74-C4F2-498F-9432-169D38766072}"/>
              </a:ext>
            </a:extLst>
          </p:cNvPr>
          <p:cNvCxnSpPr/>
          <p:nvPr/>
        </p:nvCxnSpPr>
        <p:spPr>
          <a:xfrm flipV="1">
            <a:off x="3222523" y="3797710"/>
            <a:ext cx="331838" cy="604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276C14F-F314-4982-A09C-26C42922E81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0524" y="4169415"/>
            <a:ext cx="2363432" cy="9262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DFEEC-E123-4957-9889-D7FA1BAAFEB0}"/>
              </a:ext>
            </a:extLst>
          </p:cNvPr>
          <p:cNvSpPr txBox="1"/>
          <p:nvPr/>
        </p:nvSpPr>
        <p:spPr>
          <a:xfrm>
            <a:off x="6327058" y="6231136"/>
            <a:ext cx="1061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Step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25F8C-75EB-46C3-A1AE-638D358A7D05}"/>
              </a:ext>
            </a:extLst>
          </p:cNvPr>
          <p:cNvSpPr txBox="1"/>
          <p:nvPr/>
        </p:nvSpPr>
        <p:spPr>
          <a:xfrm>
            <a:off x="1531374" y="4724342"/>
            <a:ext cx="7226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Step Value</a:t>
            </a:r>
          </a:p>
        </p:txBody>
      </p:sp>
    </p:spTree>
    <p:extLst>
      <p:ext uri="{BB962C8B-B14F-4D97-AF65-F5344CB8AC3E}">
        <p14:creationId xmlns:p14="http://schemas.microsoft.com/office/powerpoint/2010/main" val="2052655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B9CA0D-C432-6613-DE59-C10CD96FA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240" y="3097652"/>
            <a:ext cx="5735520" cy="17206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Statements and Scopes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7671151E-53F3-44FE-8DF3-D97B4DA0856D}"/>
              </a:ext>
            </a:extLst>
          </p:cNvPr>
          <p:cNvSpPr/>
          <p:nvPr/>
        </p:nvSpPr>
        <p:spPr>
          <a:xfrm>
            <a:off x="6408361" y="1870834"/>
            <a:ext cx="2212874" cy="1103455"/>
          </a:xfrm>
          <a:prstGeom prst="wedgeRoundRectCallout">
            <a:avLst>
              <a:gd name="adj1" fmla="val -17958"/>
              <a:gd name="adj2" fmla="val 87051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loop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A142F2F2-B276-121D-D052-574A8C0E2111}"/>
              </a:ext>
            </a:extLst>
          </p:cNvPr>
          <p:cNvSpPr/>
          <p:nvPr/>
        </p:nvSpPr>
        <p:spPr>
          <a:xfrm>
            <a:off x="6748138" y="4196124"/>
            <a:ext cx="2212874" cy="1103455"/>
          </a:xfrm>
          <a:prstGeom prst="wedgeRoundRectCallout">
            <a:avLst>
              <a:gd name="adj1" fmla="val -73844"/>
              <a:gd name="adj2" fmla="val -65777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An </a:t>
            </a:r>
            <a:r>
              <a:rPr lang="en-US" b="1" dirty="0">
                <a:solidFill>
                  <a:srgbClr val="7030A0"/>
                </a:solidFill>
              </a:rPr>
              <a:t>if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statement introduces a scope with a </a:t>
            </a:r>
            <a:r>
              <a:rPr lang="en-US" b="1" dirty="0">
                <a:solidFill>
                  <a:schemeClr val="tx1"/>
                </a:solidFill>
              </a:rPr>
              <a:t>colon :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43D76A3-2A56-EB3E-7FF3-3BDBD08EFC9E}"/>
              </a:ext>
            </a:extLst>
          </p:cNvPr>
          <p:cNvSpPr/>
          <p:nvPr/>
        </p:nvSpPr>
        <p:spPr>
          <a:xfrm>
            <a:off x="1384156" y="5278471"/>
            <a:ext cx="2212874" cy="1103455"/>
          </a:xfrm>
          <a:prstGeom prst="wedgeRoundRectCallout">
            <a:avLst>
              <a:gd name="adj1" fmla="val 42670"/>
              <a:gd name="adj2" fmla="val -107889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Statements within a scope are </a:t>
            </a:r>
            <a:r>
              <a:rPr lang="en-US" b="1" dirty="0">
                <a:solidFill>
                  <a:schemeClr val="tx1"/>
                </a:solidFill>
              </a:rPr>
              <a:t>indented</a:t>
            </a:r>
          </a:p>
        </p:txBody>
      </p:sp>
    </p:spTree>
    <p:extLst>
      <p:ext uri="{BB962C8B-B14F-4D97-AF65-F5344CB8AC3E}">
        <p14:creationId xmlns:p14="http://schemas.microsoft.com/office/powerpoint/2010/main" val="32201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Stopping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3523903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FF0000"/>
                </a:solidFill>
              </a:rPr>
              <a:t>stopping time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(for a given integer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) is the </a:t>
            </a:r>
            <a:r>
              <a:rPr lang="en-US" sz="2400" b="1" dirty="0"/>
              <a:t>total number of Collatz iterations </a:t>
            </a:r>
            <a:r>
              <a:rPr lang="en-US" sz="2400" dirty="0"/>
              <a:t>before reaching </a:t>
            </a:r>
            <a:r>
              <a:rPr lang="en-US" sz="2400" b="1" dirty="0">
                <a:solidFill>
                  <a:srgbClr val="00B050"/>
                </a:solidFill>
              </a:rPr>
              <a:t>1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graph shows the stopping times for</a:t>
            </a:r>
            <a:br>
              <a:rPr lang="en-US" sz="2400" dirty="0"/>
            </a:b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dirty="0"/>
              <a:t> &lt; </a:t>
            </a:r>
            <a:r>
              <a:rPr lang="en-US" sz="2400" b="1" dirty="0"/>
              <a:t>10,000</a:t>
            </a: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Stopping times appear to exhibit a rough pattern, but </a:t>
            </a:r>
            <a:r>
              <a:rPr lang="en-US" sz="2400" b="1" i="1" dirty="0">
                <a:solidFill>
                  <a:srgbClr val="FF0000"/>
                </a:solidFill>
              </a:rPr>
              <a:t>we have no formula </a:t>
            </a:r>
            <a:r>
              <a:rPr lang="en-US" sz="2400" dirty="0"/>
              <a:t>to accurately predict it for any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DD68F5-61C6-4920-9BF3-3FED225E1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1220" y="1611777"/>
            <a:ext cx="3964130" cy="41032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5AED3F-C48C-4CBD-8845-5B8E951C103C}"/>
              </a:ext>
            </a:extLst>
          </p:cNvPr>
          <p:cNvSpPr txBox="1"/>
          <p:nvPr/>
        </p:nvSpPr>
        <p:spPr>
          <a:xfrm rot="16200000">
            <a:off x="3481431" y="3229762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Stopping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C2D6A-4AA2-41FA-BD52-5672FE9E82EE}"/>
              </a:ext>
            </a:extLst>
          </p:cNvPr>
          <p:cNvSpPr txBox="1"/>
          <p:nvPr/>
        </p:nvSpPr>
        <p:spPr>
          <a:xfrm>
            <a:off x="5967195" y="5666343"/>
            <a:ext cx="1753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Increasing n</a:t>
            </a:r>
          </a:p>
        </p:txBody>
      </p:sp>
    </p:spTree>
    <p:extLst>
      <p:ext uri="{BB962C8B-B14F-4D97-AF65-F5344CB8AC3E}">
        <p14:creationId xmlns:p14="http://schemas.microsoft.com/office/powerpoint/2010/main" val="149434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Frequency of Stopping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611777"/>
            <a:ext cx="8188081" cy="215643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interested in analyzing the </a:t>
            </a:r>
            <a:r>
              <a:rPr lang="en-US" sz="2400" i="1" dirty="0">
                <a:solidFill>
                  <a:srgbClr val="FF0000"/>
                </a:solidFill>
              </a:rPr>
              <a:t>frequency</a:t>
            </a:r>
            <a:r>
              <a:rPr lang="en-US" sz="2400" dirty="0"/>
              <a:t> (count) of each stopping time for </a:t>
            </a:r>
            <a:r>
              <a:rPr lang="en-US" sz="2400" b="1" dirty="0">
                <a:solidFill>
                  <a:srgbClr val="0070C0"/>
                </a:solidFill>
              </a:rPr>
              <a:t>n</a:t>
            </a:r>
            <a:r>
              <a:rPr lang="en-US" sz="2400" b="1" dirty="0"/>
              <a:t> &lt; 1,000,000</a:t>
            </a:r>
            <a:endParaRPr lang="en-US" sz="2000" b="1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What is the overall </a:t>
            </a:r>
            <a:r>
              <a:rPr lang="en-US" sz="2000" i="1" dirty="0"/>
              <a:t>shape</a:t>
            </a:r>
            <a:r>
              <a:rPr lang="en-US" sz="2000" dirty="0"/>
              <a:t> of the distribution of stopping times?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will use a </a:t>
            </a:r>
            <a:r>
              <a:rPr lang="en-US" sz="2000" b="1" dirty="0">
                <a:solidFill>
                  <a:srgbClr val="00B050"/>
                </a:solidFill>
              </a:rPr>
              <a:t>histogram</a:t>
            </a:r>
            <a:r>
              <a:rPr lang="en-US" sz="2000" dirty="0"/>
              <a:t> to display the </a:t>
            </a:r>
            <a:r>
              <a:rPr lang="en-US" sz="2000" b="1" dirty="0">
                <a:solidFill>
                  <a:srgbClr val="7030A0"/>
                </a:solidFill>
              </a:rPr>
              <a:t>count</a:t>
            </a:r>
            <a:r>
              <a:rPr lang="en-US" sz="2000" dirty="0"/>
              <a:t> of each stopping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task is to implement the stopping time function: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D882E-9ADF-4ABF-82EC-EA371E9E5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839" y="4021932"/>
            <a:ext cx="5110323" cy="20027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624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9002" y="365126"/>
            <a:ext cx="3342808" cy="110345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+mn-lt"/>
              </a:rPr>
              <a:t>Edit</a:t>
            </a:r>
            <a:br>
              <a:rPr lang="en-US" sz="2800" b="1" dirty="0">
                <a:solidFill>
                  <a:srgbClr val="FF0000"/>
                </a:solidFill>
                <a:latin typeface="+mn-lt"/>
              </a:rPr>
            </a:br>
            <a:r>
              <a:rPr lang="en-US" sz="2800" dirty="0">
                <a:latin typeface="+mn-lt"/>
              </a:rPr>
              <a:t>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5CE89-B6B0-8DCF-F914-7B0E72A5A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22" y="359571"/>
            <a:ext cx="4742857" cy="63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DD05E3C0-7DFE-FF32-7553-6DAC6B3426C2}"/>
              </a:ext>
            </a:extLst>
          </p:cNvPr>
          <p:cNvGrpSpPr/>
          <p:nvPr/>
        </p:nvGrpSpPr>
        <p:grpSpPr>
          <a:xfrm>
            <a:off x="1916713" y="1099249"/>
            <a:ext cx="1076632" cy="369332"/>
            <a:chOff x="4968362" y="2079211"/>
            <a:chExt cx="1076632" cy="36933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9AEE415-2DAB-6749-9CDF-6CD4080DF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819D6A-19C0-44B6-8407-97C9FC9FB9A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A7E74F4-55CE-C287-617E-A8E2614F4ED0}"/>
              </a:ext>
            </a:extLst>
          </p:cNvPr>
          <p:cNvGrpSpPr/>
          <p:nvPr/>
        </p:nvGrpSpPr>
        <p:grpSpPr>
          <a:xfrm>
            <a:off x="2318421" y="4337433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0A619B6-3BAF-D320-76B1-C336A566AB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B282F2-D053-C5A6-FAD3-2247CFBDF9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A2F2D1-904E-05AD-56F4-17ED5FC151E1}"/>
              </a:ext>
            </a:extLst>
          </p:cNvPr>
          <p:cNvGrpSpPr/>
          <p:nvPr/>
        </p:nvGrpSpPr>
        <p:grpSpPr>
          <a:xfrm>
            <a:off x="2558863" y="4529594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228C13-5437-61DC-102C-88EFF3FA0A9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02EF30-8AC4-810D-0170-86E228A311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4BD05-8BB6-3D2E-24D8-B80F48C21A2E}"/>
              </a:ext>
            </a:extLst>
          </p:cNvPr>
          <p:cNvGrpSpPr/>
          <p:nvPr/>
        </p:nvGrpSpPr>
        <p:grpSpPr>
          <a:xfrm>
            <a:off x="3120917" y="4913916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3A070DF-8AD5-4003-38B5-6990DAC3244F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0E08BC0-20B5-208A-9949-12AC98F5C2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6E66333-DC4A-364A-F0DB-4424568FC7DE}"/>
              </a:ext>
            </a:extLst>
          </p:cNvPr>
          <p:cNvGrpSpPr/>
          <p:nvPr/>
        </p:nvGrpSpPr>
        <p:grpSpPr>
          <a:xfrm>
            <a:off x="1545109" y="5098582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655F65D-7C94-0B90-EC4B-56BCD8FCB4F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C4313A2-8B96-5E00-4067-0CF6CEE94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14616A1-33F3-8DFD-1CC2-04CA07E77581}"/>
              </a:ext>
            </a:extLst>
          </p:cNvPr>
          <p:cNvGrpSpPr/>
          <p:nvPr/>
        </p:nvGrpSpPr>
        <p:grpSpPr>
          <a:xfrm>
            <a:off x="1794364" y="184078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4F400B6-558B-773F-7B76-4DC9FA8A09F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BC71C5C-1CF1-3BE7-62A9-4B2F0D569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553C485-DAC8-2099-E22B-8B44AF754D92}"/>
              </a:ext>
            </a:extLst>
          </p:cNvPr>
          <p:cNvGrpSpPr/>
          <p:nvPr/>
        </p:nvGrpSpPr>
        <p:grpSpPr>
          <a:xfrm>
            <a:off x="2319746" y="2037036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FFD774B-6E16-5927-CC78-1EF206492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F385EAF-0647-7831-8E87-D387A784D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AA67D8-E19A-1E1E-1164-A7591425340B}"/>
              </a:ext>
            </a:extLst>
          </p:cNvPr>
          <p:cNvGrpSpPr/>
          <p:nvPr/>
        </p:nvGrpSpPr>
        <p:grpSpPr>
          <a:xfrm>
            <a:off x="2219396" y="2422041"/>
            <a:ext cx="1076632" cy="369332"/>
            <a:chOff x="2157212" y="5356391"/>
            <a:chExt cx="1076632" cy="369332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2B4D2B9-A05F-9D79-E4EF-5FE00A70FF1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07399BE-4F32-4DC5-C4A7-42F2E11FBE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36D5CA-BDC6-5A15-8494-33DE332A34F3}"/>
              </a:ext>
            </a:extLst>
          </p:cNvPr>
          <p:cNvGrpSpPr/>
          <p:nvPr/>
        </p:nvGrpSpPr>
        <p:grpSpPr>
          <a:xfrm>
            <a:off x="1899518" y="3576772"/>
            <a:ext cx="1076632" cy="369332"/>
            <a:chOff x="2157212" y="5356391"/>
            <a:chExt cx="1076632" cy="369332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C38A563-B0A1-7F59-EA92-94A475BE890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ECB976C-4129-98B9-BA55-4FD3E85C23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5BF9635-05CA-2732-B064-E78742EB1BBE}"/>
              </a:ext>
            </a:extLst>
          </p:cNvPr>
          <p:cNvGrpSpPr/>
          <p:nvPr/>
        </p:nvGrpSpPr>
        <p:grpSpPr>
          <a:xfrm>
            <a:off x="3821100" y="5656395"/>
            <a:ext cx="1076632" cy="369332"/>
            <a:chOff x="2157212" y="5356391"/>
            <a:chExt cx="1076632" cy="36933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74EEA6-0C6C-0BEC-038C-7F8D6C1E840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96A8E6B-8451-1F34-CE83-B53D0A0896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3" name="Picture 62">
            <a:extLst>
              <a:ext uri="{FF2B5EF4-FFF2-40B4-BE49-F238E27FC236}">
                <a16:creationId xmlns:a16="http://schemas.microsoft.com/office/drawing/2014/main" id="{B94EB6BE-A8AA-5A35-F2E5-A3F81222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215" y="2406368"/>
            <a:ext cx="3312163" cy="129806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C3D4FB-4BCA-80A0-9134-D7240D515CE6}"/>
              </a:ext>
            </a:extLst>
          </p:cNvPr>
          <p:cNvSpPr/>
          <p:nvPr/>
        </p:nvSpPr>
        <p:spPr>
          <a:xfrm>
            <a:off x="314622" y="1931169"/>
            <a:ext cx="4742857" cy="210642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F6CF19-4E54-E3C6-A326-93CA7391A0DA}"/>
              </a:ext>
            </a:extLst>
          </p:cNvPr>
          <p:cNvSpPr txBox="1"/>
          <p:nvPr/>
        </p:nvSpPr>
        <p:spPr>
          <a:xfrm>
            <a:off x="5517215" y="4881078"/>
            <a:ext cx="31654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np.vectorize() </a:t>
            </a:r>
            <a:r>
              <a:rPr lang="en-US" dirty="0"/>
              <a:t>helps a function become "vector aware" so it can act on a numpy </a:t>
            </a:r>
            <a:r>
              <a:rPr lang="en-US" b="1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167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collatz_conjecture.py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D50EB0-D5C1-980C-3B0F-BE0DEFFB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468581"/>
            <a:ext cx="6095238" cy="4571429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7D10427-E24F-03F7-7D5F-936FCB2BE3B5}"/>
              </a:ext>
            </a:extLst>
          </p:cNvPr>
          <p:cNvSpPr/>
          <p:nvPr/>
        </p:nvSpPr>
        <p:spPr>
          <a:xfrm>
            <a:off x="4443673" y="3081463"/>
            <a:ext cx="3042977" cy="1283110"/>
          </a:xfrm>
          <a:prstGeom prst="wedgeRoundRectCallout">
            <a:avLst>
              <a:gd name="adj1" fmla="val -55903"/>
              <a:gd name="adj2" fmla="val 11499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Would you have guessed the stopping time </a:t>
            </a:r>
            <a:r>
              <a:rPr lang="en-US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distribution</a:t>
            </a:r>
            <a:r>
              <a:rPr lang="en-US" b="1" dirty="0"/>
              <a:t> takes this shape?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4F6339-D0ED-0030-9DEC-F7EC4E45A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617" y="1455602"/>
            <a:ext cx="3925218" cy="32517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9194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Birthday Paradox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5188676" cy="459694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 class size of </a:t>
            </a:r>
            <a:r>
              <a:rPr lang="en-US" sz="2400" b="1" dirty="0">
                <a:solidFill>
                  <a:srgbClr val="FF0000"/>
                </a:solidFill>
              </a:rPr>
              <a:t>n</a:t>
            </a:r>
            <a:r>
              <a:rPr lang="en-US" sz="2400" dirty="0"/>
              <a:t> students, write a program to calculate the </a:t>
            </a:r>
            <a:r>
              <a:rPr lang="en-US" sz="2400" b="1" i="1" dirty="0">
                <a:solidFill>
                  <a:srgbClr val="7030A0"/>
                </a:solidFill>
              </a:rPr>
              <a:t>probability</a:t>
            </a:r>
            <a:r>
              <a:rPr lang="en-US" sz="2400" dirty="0"/>
              <a:t> that at least two students in that class share the same birthday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code should calculate this probability for </a:t>
            </a:r>
            <a:r>
              <a:rPr lang="en-US" sz="2400" b="1" dirty="0">
                <a:solidFill>
                  <a:srgbClr val="0070C0"/>
                </a:solidFill>
              </a:rPr>
              <a:t>10,000</a:t>
            </a:r>
            <a:r>
              <a:rPr lang="en-US" sz="2400" dirty="0"/>
              <a:t> classes, each between </a:t>
            </a:r>
            <a:r>
              <a:rPr lang="en-US" sz="2400" b="1" dirty="0"/>
              <a:t>2</a:t>
            </a:r>
            <a:r>
              <a:rPr lang="en-US" sz="2400" dirty="0"/>
              <a:t> and </a:t>
            </a:r>
            <a:r>
              <a:rPr lang="en-US" sz="2400" b="1" dirty="0"/>
              <a:t>80</a:t>
            </a:r>
            <a:r>
              <a:rPr lang="en-US" sz="2400" dirty="0"/>
              <a:t> students inclusive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Assume there is only 365 days in a year (no leap years)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the </a:t>
            </a: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required class size to have </a:t>
            </a:r>
            <a:r>
              <a:rPr lang="en-US" sz="2400" b="1" dirty="0"/>
              <a:t>&gt; 50% </a:t>
            </a:r>
            <a:r>
              <a:rPr lang="en-US" sz="2400" dirty="0"/>
              <a:t>probability of two similar birthdays?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4194" y="3202622"/>
            <a:ext cx="3254992" cy="183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8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18C882-84EC-5B74-F4C9-ECA8C8AC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52" y="1315089"/>
            <a:ext cx="5677697" cy="52238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8092F0F-A53E-F619-A763-2C1C1F5DCF30}"/>
              </a:ext>
            </a:extLst>
          </p:cNvPr>
          <p:cNvGrpSpPr/>
          <p:nvPr/>
        </p:nvGrpSpPr>
        <p:grpSpPr>
          <a:xfrm>
            <a:off x="3976764" y="137341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93B3D81-C32B-C530-30F7-AC8B7F03D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0E23CB-C464-42EF-3904-83FDC64FC83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8653D99-2903-D18C-FE9C-B966B4C5270F}"/>
              </a:ext>
            </a:extLst>
          </p:cNvPr>
          <p:cNvGrpSpPr/>
          <p:nvPr/>
        </p:nvGrpSpPr>
        <p:grpSpPr>
          <a:xfrm>
            <a:off x="4282732" y="1803669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3917A8-D85D-FCEE-10B1-2E133E3611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836CAC-937C-CF64-92C5-4F6E67FD735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96845D-F3FA-2756-894E-412F3C103D7D}"/>
              </a:ext>
            </a:extLst>
          </p:cNvPr>
          <p:cNvGrpSpPr/>
          <p:nvPr/>
        </p:nvGrpSpPr>
        <p:grpSpPr>
          <a:xfrm>
            <a:off x="5592835" y="1967981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3C1D73-E6A2-ABBA-6188-BC7F8485ABC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85A7615-C002-95B6-C75D-7DAEC76B9A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BCF5CF7-8FC4-BA59-0E14-6B622739C3FD}"/>
              </a:ext>
            </a:extLst>
          </p:cNvPr>
          <p:cNvGrpSpPr/>
          <p:nvPr/>
        </p:nvGrpSpPr>
        <p:grpSpPr>
          <a:xfrm>
            <a:off x="4667297" y="238105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C1464C-829E-9948-ED83-35B567E372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615CF91-B45F-B8D4-F28D-7A724CA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F3518-D9B7-F9DE-D0EC-E5A85AA6B14C}"/>
              </a:ext>
            </a:extLst>
          </p:cNvPr>
          <p:cNvGrpSpPr/>
          <p:nvPr/>
        </p:nvGrpSpPr>
        <p:grpSpPr>
          <a:xfrm>
            <a:off x="2908121" y="3000812"/>
            <a:ext cx="1068643" cy="369332"/>
            <a:chOff x="3647644" y="5359159"/>
            <a:chExt cx="1068643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1512D0B-F53E-B094-453D-ABB07DFDD319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47609DD-89E7-FD4F-7336-4D233BD387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74B4439-0303-49B2-2846-1F33505708A7}"/>
              </a:ext>
            </a:extLst>
          </p:cNvPr>
          <p:cNvGrpSpPr/>
          <p:nvPr/>
        </p:nvGrpSpPr>
        <p:grpSpPr>
          <a:xfrm>
            <a:off x="5621326" y="4184828"/>
            <a:ext cx="1076632" cy="369332"/>
            <a:chOff x="2157212" y="5356391"/>
            <a:chExt cx="1076632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F203194-5557-29BA-6AE4-6D4BFF936B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148D5C7-8607-55AF-C420-9EA3E8F9C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D30DB1-DC34-6178-E45F-BA58F08FDC3C}"/>
              </a:ext>
            </a:extLst>
          </p:cNvPr>
          <p:cNvGrpSpPr/>
          <p:nvPr/>
        </p:nvGrpSpPr>
        <p:grpSpPr>
          <a:xfrm>
            <a:off x="7151176" y="5041546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CC0EE8-35B9-A8C4-D44F-894B0A02DC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68FE6-628F-F6EE-6B8C-A46820733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FF476AC-B378-39D9-08AE-C9BAECC3E161}"/>
              </a:ext>
            </a:extLst>
          </p:cNvPr>
          <p:cNvGrpSpPr/>
          <p:nvPr/>
        </p:nvGrpSpPr>
        <p:grpSpPr>
          <a:xfrm>
            <a:off x="5776557" y="5565396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899431-D0BA-C8AB-C4B5-10751FBFAE9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1BB6B6C-220F-8E2F-1877-F66942DA6E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D8D1641-C013-B49B-171E-F22B17B419D9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77915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B3C458-BC10-C33F-9AD8-53A8497D8FB5}"/>
              </a:ext>
            </a:extLst>
          </p:cNvPr>
          <p:cNvGrpSpPr/>
          <p:nvPr/>
        </p:nvGrpSpPr>
        <p:grpSpPr>
          <a:xfrm>
            <a:off x="3849236" y="4386202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BFCBB14-6999-F5A7-9AC4-D6977C053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07B39C-7F67-8133-BC73-826361A05BF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700D97B-0966-4331-2C99-7CC96B9E32E4}"/>
              </a:ext>
            </a:extLst>
          </p:cNvPr>
          <p:cNvGrpSpPr/>
          <p:nvPr/>
        </p:nvGrpSpPr>
        <p:grpSpPr>
          <a:xfrm>
            <a:off x="4093080" y="4556424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1EC7A4-42D3-A943-678C-DFCC0E11B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B14BBF-183D-6ACF-F3D5-5A3D0D90758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873BE9-4072-AC91-D6AF-914A7E71E8E2}"/>
              </a:ext>
            </a:extLst>
          </p:cNvPr>
          <p:cNvGrpSpPr/>
          <p:nvPr/>
        </p:nvGrpSpPr>
        <p:grpSpPr>
          <a:xfrm>
            <a:off x="4284440" y="4725680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F847D1A-BCB4-9AE0-1662-6B1B0F34D16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CFA65A8-0D68-94E6-EEAF-4953A7AFDF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D63306B-F1FF-DC5D-5714-1BD53794827B}"/>
              </a:ext>
            </a:extLst>
          </p:cNvPr>
          <p:cNvGrpSpPr/>
          <p:nvPr/>
        </p:nvGrpSpPr>
        <p:grpSpPr>
          <a:xfrm>
            <a:off x="2940365" y="4902161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5FF495D-BB9C-50D7-A961-E393C1EA9098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9496FB6-6BA2-E534-6083-3CF6378043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1A3AA71-8189-7944-0A9D-B55E3C7B09EF}"/>
              </a:ext>
            </a:extLst>
          </p:cNvPr>
          <p:cNvGrpSpPr/>
          <p:nvPr/>
        </p:nvGrpSpPr>
        <p:grpSpPr>
          <a:xfrm>
            <a:off x="4878430" y="5072779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1E17C5-3ED1-FD24-58C5-2453D5961724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69AD8E3-4903-7370-F3D0-24B3ADB686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AE90-91AA-7CB3-ABF7-E9E30F865A43}"/>
              </a:ext>
            </a:extLst>
          </p:cNvPr>
          <p:cNvGrpSpPr/>
          <p:nvPr/>
        </p:nvGrpSpPr>
        <p:grpSpPr>
          <a:xfrm>
            <a:off x="4576204" y="5230268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D510893-5521-2348-6683-817D04BD6B9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6C8A190-E8FB-C57E-C42A-315EA5B03B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A2C10D8-778B-F46B-A761-803A35393684}"/>
              </a:ext>
            </a:extLst>
          </p:cNvPr>
          <p:cNvGrpSpPr/>
          <p:nvPr/>
        </p:nvGrpSpPr>
        <p:grpSpPr>
          <a:xfrm>
            <a:off x="3857403" y="539286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D2BBF30-BDAC-20D3-0C6F-FCF8B20481E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84DF4C1-CB6B-E1B2-DE8F-7EFF2CC4C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A70CE5E-469C-EE71-9A1C-02C1C2857969}"/>
              </a:ext>
            </a:extLst>
          </p:cNvPr>
          <p:cNvGrpSpPr/>
          <p:nvPr/>
        </p:nvGrpSpPr>
        <p:grpSpPr>
          <a:xfrm>
            <a:off x="4403392" y="5575292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EFB9B2-1F17-1606-D309-32427F417F7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ECE704B-EEEE-0918-D9A8-EAEE761844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7FA6823-4251-4776-6477-25789AE8D90D}"/>
              </a:ext>
            </a:extLst>
          </p:cNvPr>
          <p:cNvGrpSpPr/>
          <p:nvPr/>
        </p:nvGrpSpPr>
        <p:grpSpPr>
          <a:xfrm>
            <a:off x="2901532" y="5744810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3ACE148-BEFB-5591-062A-45AB15CBEC8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B9FC85-EA03-10D1-5D12-EAC85A5391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138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1E3D7C-6EA7-D983-25BF-F0339E618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71" y="1396336"/>
            <a:ext cx="6198859" cy="51303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A08F57-0448-8021-1FCD-342830B67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213" y="1701058"/>
            <a:ext cx="2505046" cy="4977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97A164B2-1581-E54B-CBC0-9B8F7D8007F8}"/>
              </a:ext>
            </a:extLst>
          </p:cNvPr>
          <p:cNvGrpSpPr/>
          <p:nvPr/>
        </p:nvGrpSpPr>
        <p:grpSpPr>
          <a:xfrm>
            <a:off x="4473019" y="2688470"/>
            <a:ext cx="1076632" cy="369332"/>
            <a:chOff x="4968362" y="2079211"/>
            <a:chExt cx="1076632" cy="369332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1444A22-3F79-1279-E405-BF3DCB18E3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0FC8067-A88F-7E99-5AE7-B07CA101A9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8CD389-9751-4709-B689-D8EDAA4D8B52}"/>
              </a:ext>
            </a:extLst>
          </p:cNvPr>
          <p:cNvGrpSpPr/>
          <p:nvPr/>
        </p:nvGrpSpPr>
        <p:grpSpPr>
          <a:xfrm>
            <a:off x="5350710" y="2858141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E89743-2E72-3992-000B-2721CA1EE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3B5AD2-9554-8A4C-3B7F-5553646D75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76491F3-81D4-D062-FB0B-856544AB0D69}"/>
              </a:ext>
            </a:extLst>
          </p:cNvPr>
          <p:cNvGrpSpPr/>
          <p:nvPr/>
        </p:nvGrpSpPr>
        <p:grpSpPr>
          <a:xfrm>
            <a:off x="4268760" y="3028413"/>
            <a:ext cx="1068643" cy="369332"/>
            <a:chOff x="3647644" y="4910075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BC6BE7-D572-93CD-4826-0E9EB2AB6D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DB186E9-3469-DC96-5A33-C94D725B04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FA2FD23-6699-A880-BC89-2F23DAD6169C}"/>
              </a:ext>
            </a:extLst>
          </p:cNvPr>
          <p:cNvGrpSpPr/>
          <p:nvPr/>
        </p:nvGrpSpPr>
        <p:grpSpPr>
          <a:xfrm>
            <a:off x="4818363" y="3203691"/>
            <a:ext cx="1064340" cy="369332"/>
            <a:chOff x="3647644" y="5421073"/>
            <a:chExt cx="1064340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0E45222-9177-330D-19C6-C62E8BD2EC6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70DD6A9-C31D-CEC7-70BE-4A5CF67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790446-F096-2973-24AE-A77FFCA68FF8}"/>
              </a:ext>
            </a:extLst>
          </p:cNvPr>
          <p:cNvGrpSpPr/>
          <p:nvPr/>
        </p:nvGrpSpPr>
        <p:grpSpPr>
          <a:xfrm>
            <a:off x="4117659" y="3368483"/>
            <a:ext cx="1068643" cy="369332"/>
            <a:chOff x="3647644" y="5359159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BD86BD6-B611-9300-4A9B-5A7783F7ADDD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3A7AFA0-3D65-35CA-FA41-D597EFB8EC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6345A54-8DE1-3E2E-7697-CDCAE8390008}"/>
              </a:ext>
            </a:extLst>
          </p:cNvPr>
          <p:cNvGrpSpPr/>
          <p:nvPr/>
        </p:nvGrpSpPr>
        <p:grpSpPr>
          <a:xfrm>
            <a:off x="4029243" y="3532176"/>
            <a:ext cx="1076632" cy="369332"/>
            <a:chOff x="2157212" y="5356391"/>
            <a:chExt cx="1076632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BAC1A69-32BF-B0C0-010C-8B2DE676F07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F6279F1-CB91-A709-FF4F-85FCAAB65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2996ADB-2D4B-1361-D615-1D8F67A6259A}"/>
              </a:ext>
            </a:extLst>
          </p:cNvPr>
          <p:cNvGrpSpPr/>
          <p:nvPr/>
        </p:nvGrpSpPr>
        <p:grpSpPr>
          <a:xfrm>
            <a:off x="3213121" y="3699165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2F2903B-A3A7-C0A3-F984-CD26A5DEC52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76AF144-9CC3-5B2E-8D8D-8FA918B272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4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birthday_paradox.py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6219F2-E892-0F69-1F6A-5E0C0AD9E3D5}"/>
              </a:ext>
            </a:extLst>
          </p:cNvPr>
          <p:cNvSpPr/>
          <p:nvPr/>
        </p:nvSpPr>
        <p:spPr>
          <a:xfrm>
            <a:off x="7111141" y="371113"/>
            <a:ext cx="1554111" cy="846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can take up to </a:t>
            </a:r>
            <a:r>
              <a:rPr lang="en-US" b="1" dirty="0">
                <a:solidFill>
                  <a:srgbClr val="FFFF00"/>
                </a:solidFill>
              </a:rPr>
              <a:t>30</a:t>
            </a:r>
            <a:r>
              <a:rPr lang="en-US" dirty="0"/>
              <a:t> secs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62F3C85-E659-6BCE-6D46-137BC1220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34398"/>
            <a:ext cx="6095238" cy="457142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7A9E200-1CB9-3B03-8D70-C5EA7A5516B9}"/>
              </a:ext>
            </a:extLst>
          </p:cNvPr>
          <p:cNvGrpSpPr/>
          <p:nvPr/>
        </p:nvGrpSpPr>
        <p:grpSpPr>
          <a:xfrm>
            <a:off x="5347029" y="3765275"/>
            <a:ext cx="1076632" cy="369332"/>
            <a:chOff x="4968362" y="2079211"/>
            <a:chExt cx="1076632" cy="36933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71093C5-375B-77C0-FA6F-A4A03AF90F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917AE11-8B19-208E-DE62-1C3569AB3CA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EE6008B-017C-A69D-D118-C562173FB5F2}"/>
              </a:ext>
            </a:extLst>
          </p:cNvPr>
          <p:cNvGrpSpPr/>
          <p:nvPr/>
        </p:nvGrpSpPr>
        <p:grpSpPr>
          <a:xfrm>
            <a:off x="6876030" y="2058928"/>
            <a:ext cx="1076632" cy="369332"/>
            <a:chOff x="4704120" y="2356972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EB2E1233-6DD7-9BE6-2E7B-E4760EFDF0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C47C16-4A34-F812-C00A-485A1537C4A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240BAC0-4D90-AE56-BC44-55C124AB0A21}"/>
              </a:ext>
            </a:extLst>
          </p:cNvPr>
          <p:cNvSpPr/>
          <p:nvPr/>
        </p:nvSpPr>
        <p:spPr>
          <a:xfrm>
            <a:off x="6655633" y="5471410"/>
            <a:ext cx="292308" cy="449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267AB0-396F-188B-61BF-F1AB6C6049D2}"/>
              </a:ext>
            </a:extLst>
          </p:cNvPr>
          <p:cNvSpPr/>
          <p:nvPr/>
        </p:nvSpPr>
        <p:spPr>
          <a:xfrm>
            <a:off x="1927525" y="2073919"/>
            <a:ext cx="38345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6C5A8F93-1507-36BF-1A0B-A25101E98E37}"/>
              </a:ext>
            </a:extLst>
          </p:cNvPr>
          <p:cNvCxnSpPr>
            <a:stCxn id="3" idx="2"/>
            <a:endCxn id="5" idx="1"/>
          </p:cNvCxnSpPr>
          <p:nvPr/>
        </p:nvCxnSpPr>
        <p:spPr>
          <a:xfrm rot="5400000" flipH="1">
            <a:off x="2533391" y="1652719"/>
            <a:ext cx="3662530" cy="4874262"/>
          </a:xfrm>
          <a:prstGeom prst="bentConnector4">
            <a:avLst>
              <a:gd name="adj1" fmla="val -12381"/>
              <a:gd name="adj2" fmla="val 11852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20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04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to identify </a:t>
            </a:r>
            <a:r>
              <a:rPr lang="en-US" sz="2400" b="1" dirty="0"/>
              <a:t>statements</a:t>
            </a:r>
            <a:r>
              <a:rPr lang="en-US" sz="2400" dirty="0"/>
              <a:t> and </a:t>
            </a:r>
            <a:r>
              <a:rPr lang="en-US" sz="2400" b="1" dirty="0"/>
              <a:t>scopes</a:t>
            </a:r>
          </a:p>
          <a:p>
            <a:r>
              <a:rPr lang="en-US" sz="2400" dirty="0"/>
              <a:t>How to define your own custom functions using </a:t>
            </a:r>
            <a:r>
              <a:rPr lang="en-US" sz="2400" b="1" dirty="0">
                <a:solidFill>
                  <a:srgbClr val="0070C0"/>
                </a:solidFill>
              </a:rPr>
              <a:t>def()</a:t>
            </a:r>
          </a:p>
          <a:p>
            <a:r>
              <a:rPr lang="en-US" sz="2400" dirty="0"/>
              <a:t>How to create a </a:t>
            </a:r>
            <a:r>
              <a:rPr lang="en-US" sz="2400" b="1" dirty="0">
                <a:solidFill>
                  <a:srgbClr val="7030A0"/>
                </a:solidFill>
              </a:rPr>
              <a:t>for() </a:t>
            </a:r>
            <a:r>
              <a:rPr lang="en-US" sz="2400" dirty="0"/>
              <a:t>loop to enumerate over a </a:t>
            </a:r>
            <a:r>
              <a:rPr lang="en-US" sz="2400" b="1" dirty="0"/>
              <a:t>range()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That </a:t>
            </a:r>
            <a:r>
              <a:rPr lang="en-US" sz="2400" b="1" dirty="0"/>
              <a:t>np.arange()</a:t>
            </a:r>
            <a:r>
              <a:rPr lang="en-US" sz="2400" dirty="0"/>
              <a:t> creates an array containing numbers in the closed-open interval </a:t>
            </a:r>
            <a:r>
              <a:rPr lang="en-US" sz="2400" b="1" dirty="0">
                <a:solidFill>
                  <a:srgbClr val="FF0000"/>
                </a:solidFill>
              </a:rPr>
              <a:t>[start, stop) </a:t>
            </a:r>
            <a:r>
              <a:rPr lang="en-US" sz="2400" dirty="0"/>
              <a:t>using a given </a:t>
            </a:r>
            <a:r>
              <a:rPr lang="en-US" sz="2400" b="1" dirty="0">
                <a:solidFill>
                  <a:srgbClr val="00B050"/>
                </a:solidFill>
              </a:rPr>
              <a:t>step</a:t>
            </a:r>
            <a:r>
              <a:rPr lang="en-US" sz="2400" dirty="0"/>
              <a:t> </a:t>
            </a:r>
            <a:r>
              <a:rPr lang="en-US" sz="2400" u="sng" dirty="0"/>
              <a:t>size</a:t>
            </a:r>
            <a:endParaRPr lang="en-US" sz="2400" dirty="0"/>
          </a:p>
          <a:p>
            <a:r>
              <a:rPr lang="en-US" sz="2400" dirty="0"/>
              <a:t>How to execute scopes based upon a condition using </a:t>
            </a:r>
            <a:r>
              <a:rPr lang="en-US" sz="2400" b="1" dirty="0">
                <a:solidFill>
                  <a:srgbClr val="00B050"/>
                </a:solidFill>
              </a:rPr>
              <a:t>if</a:t>
            </a:r>
          </a:p>
          <a:p>
            <a:r>
              <a:rPr lang="en-US" sz="2400" dirty="0"/>
              <a:t>How to make a scope </a:t>
            </a:r>
            <a:r>
              <a:rPr lang="en-US" sz="2400" u="sng" dirty="0"/>
              <a:t>loop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7030A0"/>
                </a:solidFill>
              </a:rPr>
              <a:t>while</a:t>
            </a:r>
            <a:r>
              <a:rPr lang="en-US" sz="2400" dirty="0"/>
              <a:t> statement</a:t>
            </a:r>
          </a:p>
          <a:p>
            <a:r>
              <a:rPr lang="en-US" sz="2400" dirty="0"/>
              <a:t>How to use </a:t>
            </a:r>
            <a:r>
              <a:rPr lang="en-US" sz="2400" b="1" dirty="0"/>
              <a:t>np.where() </a:t>
            </a:r>
            <a:r>
              <a:rPr lang="en-US" sz="2400" dirty="0"/>
              <a:t>function to select elements of an array that match a condition</a:t>
            </a:r>
          </a:p>
          <a:p>
            <a:r>
              <a:rPr lang="en-US" sz="2400" dirty="0"/>
              <a:t>The </a:t>
            </a:r>
            <a:r>
              <a:rPr lang="en-US" sz="2400" b="1" dirty="0">
                <a:solidFill>
                  <a:srgbClr val="0070C0"/>
                </a:solidFill>
              </a:rPr>
              <a:t>Numba</a:t>
            </a:r>
            <a:r>
              <a:rPr lang="en-US" sz="2400" dirty="0"/>
              <a:t> compiler is a </a:t>
            </a:r>
            <a:r>
              <a:rPr lang="en-US" sz="2400" b="1" dirty="0"/>
              <a:t>package</a:t>
            </a:r>
            <a:r>
              <a:rPr lang="en-US" sz="2400" dirty="0"/>
              <a:t> that can </a:t>
            </a:r>
            <a:r>
              <a:rPr lang="en-US" sz="2400" i="1" dirty="0"/>
              <a:t>significantly</a:t>
            </a:r>
            <a:r>
              <a:rPr lang="en-US" sz="2400" dirty="0"/>
              <a:t> accelerate your Python code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26555A-6C7C-B5D4-939E-85A61364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144" y="3129569"/>
            <a:ext cx="6105713" cy="15681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Defining </a:t>
            </a:r>
            <a:r>
              <a:rPr lang="en-US" sz="3200" dirty="0">
                <a:latin typeface="+mn-lt"/>
              </a:rPr>
              <a:t>a function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C88E3891-9795-4B2E-B8E8-64E045ACE8F4}"/>
              </a:ext>
            </a:extLst>
          </p:cNvPr>
          <p:cNvSpPr/>
          <p:nvPr/>
        </p:nvSpPr>
        <p:spPr>
          <a:xfrm>
            <a:off x="696105" y="1798889"/>
            <a:ext cx="1852160" cy="934574"/>
          </a:xfrm>
          <a:prstGeom prst="wedgeRectCallout">
            <a:avLst>
              <a:gd name="adj1" fmla="val 9770"/>
              <a:gd name="adj2" fmla="val 106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def</a:t>
            </a:r>
            <a:r>
              <a:rPr lang="en-US" dirty="0">
                <a:solidFill>
                  <a:srgbClr val="FF0000"/>
                </a:solidFill>
              </a:rPr>
              <a:t> is how we define a function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55EF1644-6FC0-4D60-A538-A49CEB5AD039}"/>
              </a:ext>
            </a:extLst>
          </p:cNvPr>
          <p:cNvSpPr/>
          <p:nvPr/>
        </p:nvSpPr>
        <p:spPr>
          <a:xfrm>
            <a:off x="3762645" y="5093809"/>
            <a:ext cx="1852160" cy="934574"/>
          </a:xfrm>
          <a:prstGeom prst="wedgeRectCallout">
            <a:avLst>
              <a:gd name="adj1" fmla="val -35625"/>
              <a:gd name="adj2" fmla="val -990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Functions can return a value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F921956A-F6BA-4F21-92E8-CBFA436F099B}"/>
              </a:ext>
            </a:extLst>
          </p:cNvPr>
          <p:cNvSpPr/>
          <p:nvPr/>
        </p:nvSpPr>
        <p:spPr>
          <a:xfrm>
            <a:off x="3304683" y="1796549"/>
            <a:ext cx="1050834" cy="934574"/>
          </a:xfrm>
          <a:prstGeom prst="wedgeRectCallout">
            <a:avLst>
              <a:gd name="adj1" fmla="val -99808"/>
              <a:gd name="adj2" fmla="val 11098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function name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76D3412D-B56C-4219-B8CF-02898842AB47}"/>
              </a:ext>
            </a:extLst>
          </p:cNvPr>
          <p:cNvSpPr/>
          <p:nvPr/>
        </p:nvSpPr>
        <p:spPr>
          <a:xfrm>
            <a:off x="5458626" y="2014598"/>
            <a:ext cx="1455797" cy="716525"/>
          </a:xfrm>
          <a:prstGeom prst="wedgeRectCallout">
            <a:avLst>
              <a:gd name="adj1" fmla="val -152137"/>
              <a:gd name="adj2" fmla="val 135113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b="1" dirty="0">
                <a:solidFill>
                  <a:srgbClr val="FF0000"/>
                </a:solidFill>
              </a:rPr>
              <a:t>inbound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parameters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6FB89A-E16B-E092-7CA5-453392825B1A}"/>
              </a:ext>
            </a:extLst>
          </p:cNvPr>
          <p:cNvSpPr/>
          <p:nvPr/>
        </p:nvSpPr>
        <p:spPr>
          <a:xfrm>
            <a:off x="6163102" y="5087396"/>
            <a:ext cx="1948721" cy="8792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Functions are just "named" scopes!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47B56059-E681-93C9-EAEF-26FD7E30425C}"/>
              </a:ext>
            </a:extLst>
          </p:cNvPr>
          <p:cNvSpPr/>
          <p:nvPr/>
        </p:nvSpPr>
        <p:spPr>
          <a:xfrm>
            <a:off x="6038245" y="2980085"/>
            <a:ext cx="1948721" cy="716525"/>
          </a:xfrm>
          <a:prstGeom prst="wedgeRectCallout">
            <a:avLst>
              <a:gd name="adj1" fmla="val -139445"/>
              <a:gd name="adj2" fmla="val 1481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 function introduces a scope</a:t>
            </a:r>
          </a:p>
        </p:txBody>
      </p:sp>
    </p:spTree>
    <p:extLst>
      <p:ext uri="{BB962C8B-B14F-4D97-AF65-F5344CB8AC3E}">
        <p14:creationId xmlns:p14="http://schemas.microsoft.com/office/powerpoint/2010/main" val="33823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30" grpId="0" animBg="1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code in </a:t>
                </a:r>
                <a:r>
                  <a:rPr lang="en-US" sz="2400" b="1" dirty="0"/>
                  <a:t>leibniz_formula.py</a:t>
                </a:r>
                <a:r>
                  <a:rPr lang="en-US" sz="2400" dirty="0"/>
                  <a:t> to calculate the Leibniz series out to one million terms</a:t>
                </a:r>
              </a:p>
              <a:p>
                <a:r>
                  <a:rPr lang="en-US" sz="2400" dirty="0"/>
                  <a:t>The Leibniz series is given by the sum:</a:t>
                </a:r>
              </a:p>
              <a:p>
                <a:pPr marL="0" indent="0">
                  <a:buNone/>
                </a:pPr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800" dirty="0"/>
              </a:p>
              <a:p>
                <a:r>
                  <a:rPr lang="en-US" sz="2400" dirty="0"/>
                  <a:t>Calculate and display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common to use the </a:t>
            </a:r>
            <a:r>
              <a:rPr lang="en-US" sz="2400" b="1" dirty="0"/>
              <a:t>range</a:t>
            </a:r>
            <a:r>
              <a:rPr lang="en-US" sz="2400" dirty="0"/>
              <a:t>() function to generate a sequence of numbers within some interval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range</a:t>
            </a:r>
            <a:r>
              <a:rPr lang="en-US" sz="2400" dirty="0"/>
              <a:t>()</a:t>
            </a:r>
            <a:r>
              <a:rPr lang="en-US" sz="2400" b="1" dirty="0"/>
              <a:t> </a:t>
            </a:r>
            <a:r>
              <a:rPr lang="en-US" sz="2400" dirty="0"/>
              <a:t>function takes three parameters: (</a:t>
            </a:r>
            <a:r>
              <a:rPr lang="en-US" sz="2400" b="1" dirty="0">
                <a:solidFill>
                  <a:srgbClr val="00B050"/>
                </a:solidFill>
              </a:rPr>
              <a:t>start</a:t>
            </a:r>
            <a:r>
              <a:rPr lang="en-US" sz="2400" dirty="0"/>
              <a:t>, </a:t>
            </a:r>
            <a:r>
              <a:rPr lang="en-US" sz="2400" b="1" u="sng" dirty="0">
                <a:solidFill>
                  <a:srgbClr val="FF0000"/>
                </a:solidFill>
              </a:rPr>
              <a:t>stop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70C0"/>
                </a:solidFill>
              </a:rPr>
              <a:t>step</a:t>
            </a:r>
            <a:r>
              <a:rPr lang="en-US" sz="2400" dirty="0"/>
              <a:t>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2000" dirty="0"/>
              <a:t> value is </a:t>
            </a:r>
            <a:r>
              <a:rPr lang="en-US" sz="2000" u="sng" dirty="0">
                <a:solidFill>
                  <a:srgbClr val="FF0000"/>
                </a:solidFill>
              </a:rPr>
              <a:t>required</a:t>
            </a:r>
            <a:r>
              <a:rPr lang="en-US" sz="2000" dirty="0"/>
              <a:t> but the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values are </a:t>
            </a:r>
            <a:r>
              <a:rPr lang="en-US" sz="2000" i="1" dirty="0"/>
              <a:t>optional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i="1" dirty="0"/>
              <a:t>default</a:t>
            </a:r>
            <a:r>
              <a:rPr lang="en-US" sz="2000" dirty="0"/>
              <a:t> value (if unspecified) for </a:t>
            </a:r>
            <a:r>
              <a:rPr lang="en-US" sz="2000" b="1" dirty="0">
                <a:solidFill>
                  <a:srgbClr val="00B050"/>
                </a:solidFill>
              </a:rPr>
              <a:t>start</a:t>
            </a:r>
            <a:r>
              <a:rPr lang="en-US" sz="2000" dirty="0"/>
              <a:t> is </a:t>
            </a:r>
            <a:r>
              <a:rPr lang="en-US" sz="2000" b="1" dirty="0"/>
              <a:t>0</a:t>
            </a:r>
            <a:r>
              <a:rPr lang="en-US" sz="2000" dirty="0"/>
              <a:t> and for </a:t>
            </a:r>
            <a:r>
              <a:rPr lang="en-US" sz="2000" b="1" dirty="0">
                <a:solidFill>
                  <a:srgbClr val="0070C0"/>
                </a:solidFill>
              </a:rPr>
              <a:t>step</a:t>
            </a:r>
            <a:r>
              <a:rPr lang="en-US" sz="2000" dirty="0"/>
              <a:t> is </a:t>
            </a:r>
            <a:r>
              <a:rPr lang="en-US" sz="2000" b="1" dirty="0"/>
              <a:t>1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range is inclusive, </a:t>
            </a:r>
            <a:r>
              <a:rPr lang="en-US" sz="2000" i="1" u="sng" dirty="0"/>
              <a:t>exclusive</a:t>
            </a:r>
            <a:r>
              <a:rPr lang="en-US" sz="2000" dirty="0"/>
              <a:t>: </a:t>
            </a:r>
            <a:r>
              <a:rPr lang="en-US" sz="2000" b="1" dirty="0"/>
              <a:t>[start, stop)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151165" y="4476015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C4E8EC15-BCDE-7D82-57B4-4F67F6F6F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</p:spTree>
    <p:extLst>
      <p:ext uri="{BB962C8B-B14F-4D97-AF65-F5344CB8AC3E}">
        <p14:creationId xmlns:p14="http://schemas.microsoft.com/office/powerpoint/2010/main" val="23568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814D780-DF03-42F0-A35E-189ADC0F8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18" y="1607403"/>
            <a:ext cx="8088723" cy="4388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5611519" y="4895739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48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A47346-CA53-AD4D-B76A-E4BFE228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339" y="1605725"/>
            <a:ext cx="7299322" cy="4285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9950DFD-3DF9-49B6-8C79-78112A0258CC}"/>
              </a:ext>
            </a:extLst>
          </p:cNvPr>
          <p:cNvCxnSpPr/>
          <p:nvPr/>
        </p:nvCxnSpPr>
        <p:spPr>
          <a:xfrm flipH="1">
            <a:off x="6331047" y="5555307"/>
            <a:ext cx="121674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88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Use </a:t>
            </a:r>
            <a:r>
              <a:rPr lang="en-US" sz="3200" b="1" dirty="0">
                <a:solidFill>
                  <a:srgbClr val="7030A0"/>
                </a:solidFill>
                <a:latin typeface="+mn-lt"/>
              </a:rPr>
              <a:t>range()</a:t>
            </a:r>
            <a:r>
              <a:rPr lang="en-US" sz="3200" dirty="0">
                <a:latin typeface="+mn-lt"/>
              </a:rPr>
              <a:t> to Create a Sequence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ED54F3-D220-B06A-CF4F-70E0D44B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7" y="1988134"/>
            <a:ext cx="8114286" cy="3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57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7580</TotalTime>
  <Words>1901</Words>
  <Application>Microsoft Office PowerPoint</Application>
  <PresentationFormat>On-screen Show (4:3)</PresentationFormat>
  <Paragraphs>354</Paragraphs>
  <Slides>50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04 – Goals</vt:lpstr>
      <vt:lpstr>Statements and Scopes</vt:lpstr>
      <vt:lpstr>Statements and Scopes</vt:lpstr>
      <vt:lpstr>Defining a function</vt:lpstr>
      <vt:lpstr>Use range() to Create a Sequence</vt:lpstr>
      <vt:lpstr>Use range() to Create a Sequence</vt:lpstr>
      <vt:lpstr>Use range() to Create a Sequence</vt:lpstr>
      <vt:lpstr>Use range() to Create a Sequence</vt:lpstr>
      <vt:lpstr>for loops</vt:lpstr>
      <vt:lpstr>for loops</vt:lpstr>
      <vt:lpstr>for loops</vt:lpstr>
      <vt:lpstr>for loops</vt:lpstr>
      <vt:lpstr>if Statement</vt:lpstr>
      <vt:lpstr>if Statement</vt:lpstr>
      <vt:lpstr>if Statement</vt:lpstr>
      <vt:lpstr>Create a Numpy Array from a Range</vt:lpstr>
      <vt:lpstr>Create a Numpy Array from a Range</vt:lpstr>
      <vt:lpstr>Create a Numpy Array from a Range</vt:lpstr>
      <vt:lpstr>The Modulus (%) Operator</vt:lpstr>
      <vt:lpstr>Perfect Numbers</vt:lpstr>
      <vt:lpstr>Perfect Numbers</vt:lpstr>
      <vt:lpstr>Edit perfect_numbers.py</vt:lpstr>
      <vt:lpstr>Run perfect_numbers.py</vt:lpstr>
      <vt:lpstr>Perfect Numbers</vt:lpstr>
      <vt:lpstr>while Loop</vt:lpstr>
      <vt:lpstr>while Loop</vt:lpstr>
      <vt:lpstr>Random Straws</vt:lpstr>
      <vt:lpstr>Random Straws</vt:lpstr>
      <vt:lpstr>Edit random_straws.py</vt:lpstr>
      <vt:lpstr>Run random_straws.py</vt:lpstr>
      <vt:lpstr>The Numba Package</vt:lpstr>
      <vt:lpstr>Installing the Numba Package into Thonny</vt:lpstr>
      <vt:lpstr>Search for the Numba package</vt:lpstr>
      <vt:lpstr>Install the Numba Package</vt:lpstr>
      <vt:lpstr>Verify the Numba Package Installation</vt:lpstr>
      <vt:lpstr>The Collatz Conjecture</vt:lpstr>
      <vt:lpstr>The Collatz Conjecture</vt:lpstr>
      <vt:lpstr>The Collatz Conjecture</vt:lpstr>
      <vt:lpstr>Stopping Time</vt:lpstr>
      <vt:lpstr>Frequency of Stopping Times</vt:lpstr>
      <vt:lpstr>Edit collatz_conjecture.py</vt:lpstr>
      <vt:lpstr>Run collatz_conjecture.py</vt:lpstr>
      <vt:lpstr>Birthday Paradox</vt:lpstr>
      <vt:lpstr>Open birthday_paradox.py</vt:lpstr>
      <vt:lpstr>View birthday_paradox.py</vt:lpstr>
      <vt:lpstr>View birthday_paradox.py</vt:lpstr>
      <vt:lpstr>Run birthday_paradox.py</vt:lpstr>
      <vt:lpstr>Session 04 – Know You Know…</vt:lpstr>
      <vt:lpstr>Task 04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885</cp:revision>
  <cp:lastPrinted>2015-06-01T00:45:11Z</cp:lastPrinted>
  <dcterms:created xsi:type="dcterms:W3CDTF">2014-09-21T17:58:26Z</dcterms:created>
  <dcterms:modified xsi:type="dcterms:W3CDTF">2023-10-16T13:32:07Z</dcterms:modified>
</cp:coreProperties>
</file>