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1019" r:id="rId2"/>
    <p:sldId id="1021" r:id="rId3"/>
    <p:sldId id="400" r:id="rId4"/>
    <p:sldId id="436" r:id="rId5"/>
    <p:sldId id="281" r:id="rId6"/>
    <p:sldId id="411" r:id="rId7"/>
    <p:sldId id="1267" r:id="rId8"/>
    <p:sldId id="280" r:id="rId9"/>
    <p:sldId id="969" r:id="rId10"/>
    <p:sldId id="283" r:id="rId11"/>
    <p:sldId id="284" r:id="rId12"/>
    <p:sldId id="285" r:id="rId13"/>
    <p:sldId id="1020" r:id="rId14"/>
    <p:sldId id="985" r:id="rId15"/>
    <p:sldId id="289" r:id="rId16"/>
    <p:sldId id="282" r:id="rId17"/>
    <p:sldId id="945" r:id="rId18"/>
    <p:sldId id="946" r:id="rId19"/>
    <p:sldId id="977" r:id="rId20"/>
    <p:sldId id="949" r:id="rId21"/>
    <p:sldId id="1271" r:id="rId22"/>
    <p:sldId id="1004" r:id="rId23"/>
    <p:sldId id="1259" r:id="rId24"/>
    <p:sldId id="1260" r:id="rId25"/>
    <p:sldId id="1261" r:id="rId26"/>
    <p:sldId id="456" r:id="rId27"/>
    <p:sldId id="457" r:id="rId28"/>
    <p:sldId id="449" r:id="rId29"/>
    <p:sldId id="450" r:id="rId30"/>
    <p:sldId id="451" r:id="rId31"/>
    <p:sldId id="1023" r:id="rId32"/>
    <p:sldId id="1272" r:id="rId33"/>
    <p:sldId id="397" r:id="rId34"/>
    <p:sldId id="1274" r:id="rId35"/>
    <p:sldId id="1273" r:id="rId36"/>
    <p:sldId id="1275" r:id="rId37"/>
    <p:sldId id="1276" r:id="rId38"/>
    <p:sldId id="973" r:id="rId39"/>
    <p:sldId id="1008" r:id="rId4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17BBA-0BC6-419B-B826-088209688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74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17BBA-0BC6-419B-B826-088209688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584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8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umba.pydata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04</a:t>
            </a:r>
          </a:p>
          <a:p>
            <a:pPr algn="ctr"/>
            <a:r>
              <a:rPr lang="en-US" dirty="0"/>
              <a:t>Functions </a:t>
            </a:r>
            <a:r>
              <a:rPr lang="en-US"/>
              <a:t>and Logic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748BD4-561A-B636-E927-CBFDBD79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43" y="3565062"/>
            <a:ext cx="6105713" cy="156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86375" y="4366529"/>
            <a:ext cx="1651001" cy="319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F7FAF-A544-36B5-3305-7C4C0EAC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27" y="1526274"/>
            <a:ext cx="4986366" cy="3948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5B67C8-4A7E-89BD-EE80-1F9E4BE4CEF3}"/>
              </a:ext>
            </a:extLst>
          </p:cNvPr>
          <p:cNvGrpSpPr/>
          <p:nvPr/>
        </p:nvGrpSpPr>
        <p:grpSpPr>
          <a:xfrm>
            <a:off x="5689144" y="4330158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FA07D4-4006-6F53-9CEE-B0D96B937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455F8C-54C9-5A8C-2232-0B82873AAAA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08A94-0257-06C8-FF21-12F283C71156}"/>
              </a:ext>
            </a:extLst>
          </p:cNvPr>
          <p:cNvGrpSpPr/>
          <p:nvPr/>
        </p:nvGrpSpPr>
        <p:grpSpPr>
          <a:xfrm>
            <a:off x="5129667" y="4584772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C35C4A-8498-B657-F884-02322D2DF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CE8C86-8903-772E-B935-C5D026187027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9C3764-9006-0719-F6D2-863AD1C3564E}"/>
              </a:ext>
            </a:extLst>
          </p:cNvPr>
          <p:cNvGrpSpPr/>
          <p:nvPr/>
        </p:nvGrpSpPr>
        <p:grpSpPr>
          <a:xfrm>
            <a:off x="4784898" y="2804838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C1D37E-A01A-E1D5-F8EF-2CE135564EDD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E4FE5D-3CFA-3FE0-F0B5-1F67AEDDB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034EA-8C96-D3B2-0D48-435BFBA90309}"/>
              </a:ext>
            </a:extLst>
          </p:cNvPr>
          <p:cNvGrpSpPr/>
          <p:nvPr/>
        </p:nvGrpSpPr>
        <p:grpSpPr>
          <a:xfrm>
            <a:off x="5339539" y="3073222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73FD04-717B-5497-1FD6-A0658F49F8A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D7E8603-4229-F806-C7A6-66DA7A004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972BD7-983B-649A-71AE-58C6D0A67914}"/>
              </a:ext>
            </a:extLst>
          </p:cNvPr>
          <p:cNvGrpSpPr/>
          <p:nvPr/>
        </p:nvGrpSpPr>
        <p:grpSpPr>
          <a:xfrm>
            <a:off x="6955092" y="3321764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55D4A-A5D1-3BDE-D13C-FE37280E705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F236C22-F57A-A75F-9488-9172E99F0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0FE396-F667-584F-7CB5-56DB6F21E689}"/>
              </a:ext>
            </a:extLst>
          </p:cNvPr>
          <p:cNvGrpSpPr/>
          <p:nvPr/>
        </p:nvGrpSpPr>
        <p:grpSpPr>
          <a:xfrm>
            <a:off x="6268909" y="3564361"/>
            <a:ext cx="814307" cy="369332"/>
            <a:chOff x="2157212" y="5356391"/>
            <a:chExt cx="814307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7C05F6-B99E-DAB4-65E0-EF094DD06E93}"/>
                </a:ext>
              </a:extLst>
            </p:cNvPr>
            <p:cNvSpPr txBox="1"/>
            <p:nvPr/>
          </p:nvSpPr>
          <p:spPr>
            <a:xfrm>
              <a:off x="2588061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CBD29A-7F97-F3AA-0025-01D653754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1057"/>
              <a:ext cx="454180" cy="40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4DEC74-E627-462A-2936-26B5CE2DF236}"/>
              </a:ext>
            </a:extLst>
          </p:cNvPr>
          <p:cNvGrpSpPr/>
          <p:nvPr/>
        </p:nvGrpSpPr>
        <p:grpSpPr>
          <a:xfrm>
            <a:off x="4570191" y="4854377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4A66AF-F1E6-8BFB-15F0-F3F74341E0C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F769C5F-17B5-18C8-EBE8-9CA10C7DF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6047924-B02A-C988-6056-80A7D9E33369}"/>
              </a:ext>
            </a:extLst>
          </p:cNvPr>
          <p:cNvSpPr txBox="1"/>
          <p:nvPr/>
        </p:nvSpPr>
        <p:spPr>
          <a:xfrm>
            <a:off x="455415" y="5635493"/>
            <a:ext cx="424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np.where() </a:t>
            </a:r>
            <a:r>
              <a:rPr lang="en-US" dirty="0"/>
              <a:t>returns all the </a:t>
            </a:r>
            <a:r>
              <a:rPr lang="en-US" u="sng" dirty="0"/>
              <a:t>index</a:t>
            </a:r>
            <a:r>
              <a:rPr lang="en-US" dirty="0"/>
              <a:t> numbers within an array where the condition is true for any of its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5F74A-2372-F648-43A6-68933E27C879}"/>
              </a:ext>
            </a:extLst>
          </p:cNvPr>
          <p:cNvSpPr txBox="1"/>
          <p:nvPr/>
        </p:nvSpPr>
        <p:spPr>
          <a:xfrm>
            <a:off x="4936584" y="5635493"/>
            <a:ext cx="34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factors[] </a:t>
            </a:r>
            <a:r>
              <a:rPr lang="en-US" dirty="0"/>
              <a:t>is now an array containing only the elements in </a:t>
            </a:r>
            <a:r>
              <a:rPr lang="en-US" b="1" dirty="0"/>
              <a:t>x[] </a:t>
            </a:r>
            <a:r>
              <a:rPr lang="en-US" dirty="0"/>
              <a:t>where the condition was 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D4655B-594F-4BD1-2DA1-34512E1F961B}"/>
              </a:ext>
            </a:extLst>
          </p:cNvPr>
          <p:cNvSpPr/>
          <p:nvPr/>
        </p:nvSpPr>
        <p:spPr>
          <a:xfrm>
            <a:off x="2060784" y="2863120"/>
            <a:ext cx="4986366" cy="231133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3069D2-7DC9-0316-C15F-D5865CDE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43" y="1956828"/>
            <a:ext cx="1230715" cy="1303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942422" y="1956828"/>
            <a:ext cx="2461137" cy="1253613"/>
          </a:xfrm>
          <a:prstGeom prst="wedgeRoundRectCallout">
            <a:avLst>
              <a:gd name="adj1" fmla="val -89765"/>
              <a:gd name="adj2" fmla="val -123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604"/>
                <a:ext cx="5485432" cy="464774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perform </a:t>
                </a:r>
                <a:r>
                  <a:rPr lang="en-US" sz="2400" b="1" dirty="0"/>
                  <a:t>ten</a:t>
                </a:r>
                <a:r>
                  <a:rPr lang="en-US" sz="2400" dirty="0"/>
                  <a:t> </a:t>
                </a:r>
                <a:r>
                  <a:rPr lang="en-US" sz="2400" b="1" dirty="0"/>
                  <a:t>million runs</a:t>
                </a:r>
                <a:r>
                  <a:rPr lang="en-US" sz="2400" dirty="0"/>
                  <a:t> of an experiment that places a varying number of straws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end-to-end</a:t>
                </a:r>
                <a:r>
                  <a:rPr lang="en-US" sz="2400" dirty="0"/>
                  <a:t> on each run</a:t>
                </a:r>
                <a:endParaRPr lang="en-US" sz="2400" b="1" i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 each run, start with a single straw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random</a:t>
                </a:r>
                <a:r>
                  <a:rPr lang="en-US" sz="2400" dirty="0"/>
                  <a:t> length between 0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1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Then enter a loop that keeps adding additional straws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random</a:t>
                </a:r>
                <a:r>
                  <a:rPr lang="en-US" sz="2400" dirty="0"/>
                  <a:t> length        (0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1) until the </a:t>
                </a:r>
                <a:r>
                  <a:rPr lang="en-US" sz="2400" u="sng" dirty="0"/>
                  <a:t>total</a:t>
                </a:r>
                <a:r>
                  <a:rPr lang="en-US" sz="2400" dirty="0"/>
                  <a:t> length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1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number of straws added per run before the total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1, across </a:t>
                </a:r>
                <a:r>
                  <a:rPr lang="en-US" sz="2400" i="1" dirty="0"/>
                  <a:t>all</a:t>
                </a:r>
                <a:r>
                  <a:rPr lang="en-US" sz="2400" dirty="0"/>
                  <a:t> ten million runs of the experiment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604"/>
                <a:ext cx="5485432" cy="4647747"/>
              </a:xfrm>
              <a:blipFill>
                <a:blip r:embed="rId3"/>
                <a:stretch>
                  <a:fillRect l="-1444" t="-1835" r="-1444" b="-6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2971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97ACDD-0D9C-C1EE-07B4-CD374D71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362" y="1478809"/>
            <a:ext cx="4314286" cy="48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EBF057-749A-4A44-53E1-C513A75F93A2}"/>
              </a:ext>
            </a:extLst>
          </p:cNvPr>
          <p:cNvGrpSpPr/>
          <p:nvPr/>
        </p:nvGrpSpPr>
        <p:grpSpPr>
          <a:xfrm>
            <a:off x="4571999" y="4588714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C747A0-2FDC-D308-AB81-615AC5308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8C4456-DB41-BA77-D499-0A2ABD933A2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33CA40-D6BB-442F-E3B0-301D8C52AF3F}"/>
              </a:ext>
            </a:extLst>
          </p:cNvPr>
          <p:cNvGrpSpPr/>
          <p:nvPr/>
        </p:nvGrpSpPr>
        <p:grpSpPr>
          <a:xfrm>
            <a:off x="5233376" y="5064077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202AA1-4CAA-B1A6-9121-D35109FFF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D9FEC2-E64D-C18D-A164-28353A822688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2C847F-9459-767A-987D-6C7CEC66DABC}"/>
              </a:ext>
            </a:extLst>
          </p:cNvPr>
          <p:cNvGrpSpPr/>
          <p:nvPr/>
        </p:nvGrpSpPr>
        <p:grpSpPr>
          <a:xfrm>
            <a:off x="5063407" y="5248743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4F4F7-BDAA-B66D-BC7B-1DE5EE76416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C81071-F4BF-52E7-3345-CCDE75281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88568E-F62C-DDFC-726E-2742118D6306}"/>
              </a:ext>
            </a:extLst>
          </p:cNvPr>
          <p:cNvGrpSpPr/>
          <p:nvPr/>
        </p:nvGrpSpPr>
        <p:grpSpPr>
          <a:xfrm>
            <a:off x="4303946" y="2602016"/>
            <a:ext cx="1064340" cy="369332"/>
            <a:chOff x="3647644" y="5421073"/>
            <a:chExt cx="106434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2E639B-ED04-8F74-C041-2415E98AE74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EFC71B4-49F0-7993-BA9C-A4598F04A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084891-C4FA-2239-D5D7-A54A7B6509D1}"/>
              </a:ext>
            </a:extLst>
          </p:cNvPr>
          <p:cNvGrpSpPr/>
          <p:nvPr/>
        </p:nvGrpSpPr>
        <p:grpSpPr>
          <a:xfrm>
            <a:off x="4833964" y="2885218"/>
            <a:ext cx="1068643" cy="369332"/>
            <a:chOff x="3647644" y="5359159"/>
            <a:chExt cx="106864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1797E4-E908-ADFA-003F-810A645F828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4356E9-8152-3F1A-8E30-7A4112D21B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17BBD4-C0F3-FB7F-4658-AC18BD477ABE}"/>
              </a:ext>
            </a:extLst>
          </p:cNvPr>
          <p:cNvGrpSpPr/>
          <p:nvPr/>
        </p:nvGrpSpPr>
        <p:grpSpPr>
          <a:xfrm>
            <a:off x="5488206" y="3156627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D4B163-4D1D-03CC-D56A-96AFA5B4231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553AE7B-E357-BC53-0A37-B8F2C7322C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D416C5-02F8-431C-3DCB-0B0496366ADD}"/>
              </a:ext>
            </a:extLst>
          </p:cNvPr>
          <p:cNvGrpSpPr/>
          <p:nvPr/>
        </p:nvGrpSpPr>
        <p:grpSpPr>
          <a:xfrm>
            <a:off x="4927282" y="3532810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DE446A-C2FE-AEA6-8E3E-59E43F93E66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24E022D-A8DD-5ED1-1AC5-3A41588CF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82435D-BBE1-5AD6-BB6D-843C22A66461}"/>
              </a:ext>
            </a:extLst>
          </p:cNvPr>
          <p:cNvGrpSpPr/>
          <p:nvPr/>
        </p:nvGrpSpPr>
        <p:grpSpPr>
          <a:xfrm>
            <a:off x="4700741" y="3725655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A160F1-4855-CBC4-F824-E5AD3F5A336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37C1BBF-F5BA-020D-A593-222FFBD48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12B67AA-468F-857B-54AD-DE177D109147}"/>
              </a:ext>
            </a:extLst>
          </p:cNvPr>
          <p:cNvGrpSpPr/>
          <p:nvPr/>
        </p:nvGrpSpPr>
        <p:grpSpPr>
          <a:xfrm>
            <a:off x="4838792" y="5618074"/>
            <a:ext cx="1076632" cy="369332"/>
            <a:chOff x="2157212" y="5356391"/>
            <a:chExt cx="1076632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9655F8D-2AAB-9B22-D60D-1A279456949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F8F903E-F1F5-74F1-3EA7-2725BA484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8C67D06-F971-E939-E06E-215ACE06D0EA}"/>
              </a:ext>
            </a:extLst>
          </p:cNvPr>
          <p:cNvSpPr/>
          <p:nvPr/>
        </p:nvSpPr>
        <p:spPr>
          <a:xfrm>
            <a:off x="2391047" y="2645764"/>
            <a:ext cx="4361905" cy="1371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3B357-B4B5-5646-E628-0950A8CE028D}"/>
              </a:ext>
            </a:extLst>
          </p:cNvPr>
          <p:cNvSpPr/>
          <p:nvPr/>
        </p:nvSpPr>
        <p:spPr>
          <a:xfrm>
            <a:off x="3205163" y="5143500"/>
            <a:ext cx="152400" cy="209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200BE-A235-BB82-71A6-BB99D11C364D}"/>
              </a:ext>
            </a:extLst>
          </p:cNvPr>
          <p:cNvSpPr txBox="1"/>
          <p:nvPr/>
        </p:nvSpPr>
        <p:spPr>
          <a:xfrm>
            <a:off x="248515" y="4543531"/>
            <a:ext cx="1812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underscore</a:t>
            </a:r>
            <a:r>
              <a:rPr lang="en-US" dirty="0"/>
              <a:t> </a:t>
            </a:r>
            <a:r>
              <a:rPr lang="en-US" b="1" dirty="0"/>
              <a:t>_</a:t>
            </a:r>
            <a:r>
              <a:rPr lang="en-US" dirty="0"/>
              <a:t> symbol is the anonymous</a:t>
            </a:r>
          </a:p>
          <a:p>
            <a:pPr algn="ctr"/>
            <a:r>
              <a:rPr lang="en-US" dirty="0"/>
              <a:t>("I don't care") variable placeholder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F4830-6E0B-1DB5-5E6A-4030FA9AADB9}"/>
              </a:ext>
            </a:extLst>
          </p:cNvPr>
          <p:cNvSpPr txBox="1"/>
          <p:nvPr/>
        </p:nvSpPr>
        <p:spPr>
          <a:xfrm>
            <a:off x="6903815" y="2357175"/>
            <a:ext cx="190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np.random.rand()</a:t>
            </a:r>
          </a:p>
          <a:p>
            <a:pPr algn="ctr"/>
            <a:r>
              <a:rPr lang="en-US" dirty="0"/>
              <a:t>returns a random number </a:t>
            </a:r>
            <a:r>
              <a:rPr lang="en-US" b="1" dirty="0"/>
              <a:t>[0,1)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B07598-9829-8486-6D83-3C6CBE5D1EAB}"/>
              </a:ext>
            </a:extLst>
          </p:cNvPr>
          <p:cNvGrpSpPr/>
          <p:nvPr/>
        </p:nvGrpSpPr>
        <p:grpSpPr>
          <a:xfrm>
            <a:off x="6648136" y="3340649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27385B-F427-3501-FA20-DA78B3A6755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9EC164-F4BA-D05E-740D-DD180BA77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81E07D-6155-3B66-B3B0-25CE229DDBE0}"/>
              </a:ext>
            </a:extLst>
          </p:cNvPr>
          <p:cNvSpPr txBox="1"/>
          <p:nvPr/>
        </p:nvSpPr>
        <p:spPr>
          <a:xfrm>
            <a:off x="6948189" y="3738347"/>
            <a:ext cx="190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+= 1 </a:t>
            </a:r>
            <a:r>
              <a:rPr lang="en-US" dirty="0"/>
              <a:t>is the same as </a:t>
            </a:r>
            <a:r>
              <a:rPr lang="en-US" b="1" dirty="0"/>
              <a:t>x = x + 1</a:t>
            </a:r>
          </a:p>
        </p:txBody>
      </p:sp>
    </p:spTree>
    <p:extLst>
      <p:ext uri="{BB962C8B-B14F-4D97-AF65-F5344CB8AC3E}">
        <p14:creationId xmlns:p14="http://schemas.microsoft.com/office/powerpoint/2010/main" val="317157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</a:t>
            </a:r>
            <a:r>
              <a:rPr lang="en-US" sz="2400" b="1" dirty="0">
                <a:solidFill>
                  <a:srgbClr val="FF0000"/>
                </a:solidFill>
              </a:rPr>
              <a:t>statements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scopes</a:t>
            </a:r>
          </a:p>
          <a:p>
            <a:r>
              <a:rPr lang="en-US" sz="2400" dirty="0"/>
              <a:t>Declare custom functions using the </a:t>
            </a:r>
            <a:r>
              <a:rPr lang="en-US" sz="2400" b="1" dirty="0">
                <a:solidFill>
                  <a:srgbClr val="0070C0"/>
                </a:solidFill>
              </a:rPr>
              <a:t>def</a:t>
            </a:r>
            <a:r>
              <a:rPr lang="en-US" sz="2400" dirty="0"/>
              <a:t> keyword</a:t>
            </a:r>
          </a:p>
          <a:p>
            <a:r>
              <a:rPr lang="en-US" sz="2400" dirty="0"/>
              <a:t>Create a </a:t>
            </a:r>
            <a:r>
              <a:rPr lang="en-US" sz="2400" b="1" dirty="0">
                <a:solidFill>
                  <a:srgbClr val="7030A0"/>
                </a:solidFill>
              </a:rPr>
              <a:t>for </a:t>
            </a:r>
            <a:r>
              <a:rPr lang="en-US" sz="2400" dirty="0"/>
              <a:t>loop to enumerate over a </a:t>
            </a:r>
            <a:r>
              <a:rPr lang="en-US" sz="2400" b="1" dirty="0"/>
              <a:t>range</a:t>
            </a:r>
            <a:r>
              <a:rPr lang="en-US" sz="2400" dirty="0"/>
              <a:t> of numbers</a:t>
            </a:r>
          </a:p>
          <a:p>
            <a:r>
              <a:rPr lang="en-US" sz="2400" dirty="0"/>
              <a:t>Use </a:t>
            </a:r>
            <a:r>
              <a:rPr lang="en-US" sz="2400" b="1" dirty="0"/>
              <a:t>np.arange()</a:t>
            </a:r>
            <a:r>
              <a:rPr lang="en-US" sz="2400" dirty="0"/>
              <a:t> to create an </a:t>
            </a:r>
            <a:r>
              <a:rPr lang="en-US" sz="2400" b="1" dirty="0"/>
              <a:t>array</a:t>
            </a:r>
            <a:r>
              <a:rPr lang="en-US" sz="2400" dirty="0"/>
              <a:t> containing numbers in the closed-open interval </a:t>
            </a:r>
            <a:r>
              <a:rPr lang="en-US" sz="2400" b="1" dirty="0">
                <a:solidFill>
                  <a:srgbClr val="FF0000"/>
                </a:solidFill>
              </a:rPr>
              <a:t>[start, stop) </a:t>
            </a:r>
            <a:r>
              <a:rPr lang="en-US" sz="2400" dirty="0"/>
              <a:t>using a given </a:t>
            </a:r>
            <a:r>
              <a:rPr lang="en-US" sz="2400" b="1" dirty="0">
                <a:solidFill>
                  <a:srgbClr val="00B050"/>
                </a:solidFill>
              </a:rPr>
              <a:t>step</a:t>
            </a:r>
            <a:r>
              <a:rPr lang="en-US" sz="2400" dirty="0"/>
              <a:t> </a:t>
            </a:r>
            <a:r>
              <a:rPr lang="en-US" sz="2400" u="sng" dirty="0"/>
              <a:t>size</a:t>
            </a:r>
            <a:endParaRPr lang="en-US" sz="2400" dirty="0"/>
          </a:p>
          <a:p>
            <a:r>
              <a:rPr lang="en-US" sz="2400" dirty="0"/>
              <a:t>Utilize an </a:t>
            </a:r>
            <a:r>
              <a:rPr lang="en-US" sz="2400" b="1" dirty="0">
                <a:solidFill>
                  <a:srgbClr val="0070C0"/>
                </a:solidFill>
              </a:rPr>
              <a:t>if </a:t>
            </a:r>
            <a:r>
              <a:rPr lang="en-US" sz="2400" dirty="0"/>
              <a:t>statement to enable conditional code execution based on a logical expression</a:t>
            </a:r>
          </a:p>
          <a:p>
            <a:r>
              <a:rPr lang="en-US" sz="2400" dirty="0"/>
              <a:t>Make a code scope run repeatedly using a </a:t>
            </a:r>
            <a:r>
              <a:rPr lang="en-US" sz="2400" b="1" dirty="0"/>
              <a:t>while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Leverage </a:t>
            </a:r>
            <a:r>
              <a:rPr lang="en-US" sz="2400" b="1" dirty="0"/>
              <a:t>np.where() </a:t>
            </a:r>
            <a:r>
              <a:rPr lang="en-US" sz="2400" dirty="0"/>
              <a:t>to select items within an array</a:t>
            </a:r>
          </a:p>
          <a:p>
            <a:r>
              <a:rPr lang="en-US" sz="2400" dirty="0"/>
              <a:t>Discover Perfect Numbers using the </a:t>
            </a:r>
            <a:r>
              <a:rPr lang="en-US" sz="2400" b="1" dirty="0">
                <a:solidFill>
                  <a:srgbClr val="00B050"/>
                </a:solidFill>
              </a:rPr>
              <a:t>modulus</a:t>
            </a:r>
            <a:r>
              <a:rPr lang="en-US" sz="2400" dirty="0"/>
              <a:t>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9D1531-AB8B-6FA1-ECD1-2D315DB3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70" y="1672588"/>
            <a:ext cx="3410260" cy="1756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000" y="4097921"/>
            <a:ext cx="3933333" cy="15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05329" y="2934105"/>
            <a:ext cx="612232" cy="431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A56D8-7453-BC34-11F8-5BA19A9B599B}"/>
              </a:ext>
            </a:extLst>
          </p:cNvPr>
          <p:cNvSpPr txBox="1"/>
          <p:nvPr/>
        </p:nvSpPr>
        <p:spPr>
          <a:xfrm>
            <a:off x="6618992" y="1791793"/>
            <a:ext cx="1993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We just estimated the base of the natural logarithm using </a:t>
            </a:r>
            <a:r>
              <a:rPr lang="en-US" i="1" dirty="0">
                <a:solidFill>
                  <a:srgbClr val="7030A0"/>
                </a:solidFill>
              </a:rPr>
              <a:t>nothing</a:t>
            </a:r>
            <a:r>
              <a:rPr lang="en-US" dirty="0">
                <a:solidFill>
                  <a:srgbClr val="7030A0"/>
                </a:solidFill>
              </a:rPr>
              <a:t> but </a:t>
            </a:r>
            <a:r>
              <a:rPr lang="en-US" b="1" dirty="0">
                <a:solidFill>
                  <a:srgbClr val="7030A0"/>
                </a:solidFill>
              </a:rPr>
              <a:t>random numbers</a:t>
            </a:r>
            <a:r>
              <a:rPr lang="en-US" dirty="0">
                <a:solidFill>
                  <a:srgbClr val="7030A0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5EC2C-36BB-22D0-9A7C-5AC929E46D50}"/>
              </a:ext>
            </a:extLst>
          </p:cNvPr>
          <p:cNvSpPr txBox="1"/>
          <p:nvPr/>
        </p:nvSpPr>
        <p:spPr>
          <a:xfrm>
            <a:off x="900693" y="5671467"/>
            <a:ext cx="440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We can </a:t>
            </a:r>
            <a:r>
              <a:rPr lang="en-US" i="1" dirty="0">
                <a:solidFill>
                  <a:srgbClr val="7030A0"/>
                </a:solidFill>
              </a:rPr>
              <a:t>estimate</a:t>
            </a:r>
            <a:r>
              <a:rPr lang="en-US" dirty="0">
                <a:solidFill>
                  <a:srgbClr val="7030A0"/>
                </a:solidFill>
              </a:rPr>
              <a:t> complicated calculations using nothing but </a:t>
            </a:r>
            <a:r>
              <a:rPr lang="en-US" b="1" dirty="0">
                <a:solidFill>
                  <a:srgbClr val="7030A0"/>
                </a:solidFill>
              </a:rPr>
              <a:t>random numbers</a:t>
            </a:r>
            <a:r>
              <a:rPr lang="en-US" dirty="0">
                <a:solidFill>
                  <a:srgbClr val="7030A0"/>
                </a:solidFill>
              </a:rPr>
              <a:t>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E4C520-897C-38C9-2914-3CFC2F065B35}"/>
              </a:ext>
            </a:extLst>
          </p:cNvPr>
          <p:cNvGrpSpPr/>
          <p:nvPr/>
        </p:nvGrpSpPr>
        <p:grpSpPr>
          <a:xfrm>
            <a:off x="5878509" y="4057723"/>
            <a:ext cx="1993491" cy="2230720"/>
            <a:chOff x="5878509" y="4057723"/>
            <a:chExt cx="1993491" cy="22307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509" y="4057723"/>
              <a:ext cx="1993491" cy="161373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4CA4DE2-9288-D7CA-4A98-650B99ECACEB}"/>
                </a:ext>
              </a:extLst>
            </p:cNvPr>
            <p:cNvSpPr txBox="1"/>
            <p:nvPr/>
          </p:nvSpPr>
          <p:spPr>
            <a:xfrm>
              <a:off x="5878509" y="5672890"/>
              <a:ext cx="199349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Leonhard Euler</a:t>
              </a:r>
            </a:p>
            <a:p>
              <a:pPr algn="ctr"/>
              <a:r>
                <a:rPr lang="en-US" sz="1600" dirty="0"/>
                <a:t>(1707 – 1783)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454724-3E47-361D-CD16-76E97F89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69" y="1909904"/>
            <a:ext cx="6047863" cy="4660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https://numba.pydata.org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1656413" y="5042849"/>
            <a:ext cx="3335312" cy="758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1272A8-21D2-C58E-CC8A-5A35F4F0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541621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D37876-B21D-623B-6EE6-8EE25740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8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122E43-5772-512D-F55B-99010EF9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9" y="1738307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38662" y="2226039"/>
            <a:ext cx="102708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49397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First proposed in </a:t>
            </a:r>
            <a:r>
              <a:rPr lang="en-US" sz="2400" b="1" dirty="0"/>
              <a:t>1945</a:t>
            </a:r>
            <a:r>
              <a:rPr lang="en-US" sz="2400" dirty="0"/>
              <a:t> by Lothar Collatz, it remains</a:t>
            </a:r>
            <a:r>
              <a:rPr lang="en-US" sz="2400" b="1" dirty="0">
                <a:solidFill>
                  <a:srgbClr val="FF0000"/>
                </a:solidFill>
              </a:rPr>
              <a:t> unsolved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Take any positive integer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even</a:t>
            </a:r>
            <a:r>
              <a:rPr lang="en-US" sz="2000" dirty="0"/>
              <a:t>, divide it by </a:t>
            </a:r>
            <a:r>
              <a:rPr lang="en-US" sz="2000" b="1" dirty="0"/>
              <a:t>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odd</a:t>
            </a:r>
            <a:r>
              <a:rPr lang="en-US" sz="2000" dirty="0"/>
              <a:t>, multiply it by </a:t>
            </a:r>
            <a:r>
              <a:rPr lang="en-US" sz="2000" b="1" dirty="0"/>
              <a:t>3</a:t>
            </a:r>
            <a:r>
              <a:rPr lang="en-US" sz="2000" dirty="0"/>
              <a:t> and add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Repeat the process until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reaches </a:t>
            </a:r>
            <a:r>
              <a:rPr lang="en-US" sz="2000" b="1" dirty="0">
                <a:solidFill>
                  <a:srgbClr val="00B050"/>
                </a:solidFill>
              </a:rPr>
              <a:t>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conjecture is that </a:t>
            </a:r>
            <a:r>
              <a:rPr lang="en-US" sz="2400" b="1" i="1" dirty="0">
                <a:solidFill>
                  <a:srgbClr val="7030A0"/>
                </a:solidFill>
              </a:rPr>
              <a:t>no matter what integer you start with</a:t>
            </a:r>
            <a:r>
              <a:rPr lang="en-US" sz="2400" dirty="0"/>
              <a:t> the process will </a:t>
            </a:r>
            <a:r>
              <a:rPr lang="en-US" sz="2400" u="sng" dirty="0"/>
              <a:t>always</a:t>
            </a:r>
            <a:r>
              <a:rPr lang="en-US" sz="2400" dirty="0"/>
              <a:t> reach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maddening simple to state, but no one has been able to prove this claim is </a:t>
            </a:r>
            <a:r>
              <a:rPr lang="en-US" sz="2000" i="1" dirty="0"/>
              <a:t>either</a:t>
            </a:r>
            <a:r>
              <a:rPr lang="en-US" sz="2000" dirty="0"/>
              <a:t> true or false!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D4866-CF72-4315-AAEC-B3254086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2" y="1611777"/>
            <a:ext cx="2095500" cy="2752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91A15-2F19-4B4B-982A-A61283B3FEE2}"/>
              </a:ext>
            </a:extLst>
          </p:cNvPr>
          <p:cNvSpPr txBox="1"/>
          <p:nvPr/>
        </p:nvSpPr>
        <p:spPr>
          <a:xfrm>
            <a:off x="6164212" y="4714095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26 ?</a:t>
            </a:r>
          </a:p>
        </p:txBody>
      </p:sp>
    </p:spTree>
    <p:extLst>
      <p:ext uri="{BB962C8B-B14F-4D97-AF65-F5344CB8AC3E}">
        <p14:creationId xmlns:p14="http://schemas.microsoft.com/office/powerpoint/2010/main" val="80770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D4866-CF72-4315-AAEC-B3254086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2" y="1611777"/>
            <a:ext cx="2095500" cy="275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15D3E-4A80-4CEE-B04B-CE85D59F6960}"/>
              </a:ext>
            </a:extLst>
          </p:cNvPr>
          <p:cNvSpPr txBox="1"/>
          <p:nvPr/>
        </p:nvSpPr>
        <p:spPr>
          <a:xfrm>
            <a:off x="6164212" y="4714095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26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70586-D1BA-4BAC-96A5-2CFF178B1C02}"/>
              </a:ext>
            </a:extLst>
          </p:cNvPr>
          <p:cNvSpPr txBox="1"/>
          <p:nvPr/>
        </p:nvSpPr>
        <p:spPr>
          <a:xfrm>
            <a:off x="6188626" y="5539801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B6161-292E-40C7-8DCD-4989CF58625D}"/>
              </a:ext>
            </a:extLst>
          </p:cNvPr>
          <p:cNvSpPr txBox="1"/>
          <p:nvPr/>
        </p:nvSpPr>
        <p:spPr>
          <a:xfrm>
            <a:off x="3219962" y="1712999"/>
            <a:ext cx="1819788" cy="415498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26</a:t>
            </a:r>
          </a:p>
          <a:p>
            <a:pPr algn="ctr"/>
            <a:r>
              <a:rPr lang="en-US" sz="2400" dirty="0"/>
              <a:t>13</a:t>
            </a:r>
          </a:p>
          <a:p>
            <a:pPr algn="ctr"/>
            <a:r>
              <a:rPr lang="en-US" sz="2400" dirty="0"/>
              <a:t>40</a:t>
            </a:r>
          </a:p>
          <a:p>
            <a:pPr algn="ctr"/>
            <a:r>
              <a:rPr lang="en-US" sz="2400" dirty="0"/>
              <a:t>20</a:t>
            </a:r>
          </a:p>
          <a:p>
            <a:pPr algn="ctr"/>
            <a:r>
              <a:rPr lang="en-US" sz="2400" dirty="0"/>
              <a:t>10</a:t>
            </a:r>
          </a:p>
          <a:p>
            <a:pPr algn="ctr"/>
            <a:r>
              <a:rPr lang="en-US" sz="2400" dirty="0"/>
              <a:t>5</a:t>
            </a:r>
          </a:p>
          <a:p>
            <a:pPr algn="ctr"/>
            <a:r>
              <a:rPr lang="en-US" sz="2400" dirty="0"/>
              <a:t>16</a:t>
            </a:r>
          </a:p>
          <a:p>
            <a:pPr algn="ctr"/>
            <a:r>
              <a:rPr lang="en-US" sz="2400" dirty="0"/>
              <a:t>8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2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F7E44-BBE3-48DC-BFE3-AFF17FD748EB}"/>
              </a:ext>
            </a:extLst>
          </p:cNvPr>
          <p:cNvSpPr/>
          <p:nvPr/>
        </p:nvSpPr>
        <p:spPr>
          <a:xfrm>
            <a:off x="405916" y="1897665"/>
            <a:ext cx="2147978" cy="37856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even</a:t>
            </a:r>
            <a:r>
              <a:rPr lang="en-US" sz="2000" dirty="0"/>
              <a:t>, divide it by </a:t>
            </a:r>
            <a:r>
              <a:rPr lang="en-US" sz="2000" b="1" dirty="0"/>
              <a:t>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odd</a:t>
            </a:r>
            <a:r>
              <a:rPr lang="en-US" sz="2000" dirty="0"/>
              <a:t>, multiply it by </a:t>
            </a:r>
            <a:r>
              <a:rPr lang="en-US" sz="2000" b="1" dirty="0"/>
              <a:t>3</a:t>
            </a:r>
            <a:r>
              <a:rPr lang="en-US" sz="2000" dirty="0"/>
              <a:t> and add </a:t>
            </a:r>
            <a:r>
              <a:rPr lang="en-US" sz="2000" b="1" dirty="0"/>
              <a:t>1</a:t>
            </a:r>
          </a:p>
          <a:p>
            <a:pPr lvl="1">
              <a:spcAft>
                <a:spcPts val="1200"/>
              </a:spcAft>
            </a:pPr>
            <a:endParaRPr lang="en-US" sz="2000" dirty="0"/>
          </a:p>
          <a:p>
            <a:pPr lvl="1">
              <a:spcAft>
                <a:spcPts val="1200"/>
              </a:spcAft>
            </a:pPr>
            <a:r>
              <a:rPr lang="en-US" sz="2000" dirty="0"/>
              <a:t>Repeat the process until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reaches </a:t>
            </a:r>
            <a:r>
              <a:rPr lang="en-US" sz="2000" b="1" dirty="0">
                <a:solidFill>
                  <a:srgbClr val="00B050"/>
                </a:solidFill>
              </a:rPr>
              <a:t>1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5A01A-EC22-42F3-95F5-2F84C76B0CF0}"/>
              </a:ext>
            </a:extLst>
          </p:cNvPr>
          <p:cNvSpPr txBox="1"/>
          <p:nvPr/>
        </p:nvSpPr>
        <p:spPr>
          <a:xfrm>
            <a:off x="3219962" y="5892582"/>
            <a:ext cx="181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26 took </a:t>
            </a:r>
            <a:r>
              <a:rPr lang="en-US" b="1" u="sng" dirty="0">
                <a:solidFill>
                  <a:srgbClr val="FF0000"/>
                </a:solidFill>
              </a:rPr>
              <a:t>10</a:t>
            </a:r>
            <a:r>
              <a:rPr lang="en-US" dirty="0"/>
              <a:t> steps to reach 1</a:t>
            </a:r>
          </a:p>
        </p:txBody>
      </p:sp>
    </p:spTree>
    <p:extLst>
      <p:ext uri="{BB962C8B-B14F-4D97-AF65-F5344CB8AC3E}">
        <p14:creationId xmlns:p14="http://schemas.microsoft.com/office/powerpoint/2010/main" val="139263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36356-054A-4C08-88C2-81D87AB876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3507" y="1350390"/>
            <a:ext cx="6356987" cy="50059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A51130-F425-4AB6-8D42-E9A23467C1E5}"/>
              </a:ext>
            </a:extLst>
          </p:cNvPr>
          <p:cNvSpPr/>
          <p:nvPr/>
        </p:nvSpPr>
        <p:spPr>
          <a:xfrm>
            <a:off x="2590800" y="1428750"/>
            <a:ext cx="447368" cy="17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40BC1-F4A1-4ECD-9BC4-CA05BEEBC3AF}"/>
              </a:ext>
            </a:extLst>
          </p:cNvPr>
          <p:cNvSpPr/>
          <p:nvPr/>
        </p:nvSpPr>
        <p:spPr>
          <a:xfrm>
            <a:off x="4708531" y="1428750"/>
            <a:ext cx="1028592" cy="17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B49C74-C4F2-498F-9432-169D38766072}"/>
              </a:ext>
            </a:extLst>
          </p:cNvPr>
          <p:cNvCxnSpPr/>
          <p:nvPr/>
        </p:nvCxnSpPr>
        <p:spPr>
          <a:xfrm flipV="1">
            <a:off x="3222523" y="3797710"/>
            <a:ext cx="331838" cy="604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76C14F-F314-4982-A09C-26C42922E81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0524" y="4169415"/>
            <a:ext cx="2363432" cy="9262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DFEEC-E123-4957-9889-D7FA1BAAFEB0}"/>
              </a:ext>
            </a:extLst>
          </p:cNvPr>
          <p:cNvSpPr txBox="1"/>
          <p:nvPr/>
        </p:nvSpPr>
        <p:spPr>
          <a:xfrm>
            <a:off x="6327058" y="6231136"/>
            <a:ext cx="106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Step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25F8C-75EB-46C3-A1AE-638D358A7D05}"/>
              </a:ext>
            </a:extLst>
          </p:cNvPr>
          <p:cNvSpPr txBox="1"/>
          <p:nvPr/>
        </p:nvSpPr>
        <p:spPr>
          <a:xfrm>
            <a:off x="1531374" y="4724342"/>
            <a:ext cx="72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Step Value</a:t>
            </a:r>
          </a:p>
        </p:txBody>
      </p:sp>
    </p:spTree>
    <p:extLst>
      <p:ext uri="{BB962C8B-B14F-4D97-AF65-F5344CB8AC3E}">
        <p14:creationId xmlns:p14="http://schemas.microsoft.com/office/powerpoint/2010/main" val="20526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Stopping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3523903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stopping time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(for a given integer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) is the </a:t>
            </a:r>
            <a:r>
              <a:rPr lang="en-US" sz="2400" b="1" dirty="0"/>
              <a:t>total number of Collatz iterations </a:t>
            </a:r>
            <a:r>
              <a:rPr lang="en-US" sz="2400" dirty="0"/>
              <a:t>before reaching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graph shows the stopping times for</a:t>
            </a:r>
            <a:br>
              <a:rPr lang="en-US" sz="2400" dirty="0"/>
            </a:b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 &lt; </a:t>
            </a:r>
            <a:r>
              <a:rPr lang="en-US" sz="2400" b="1" dirty="0"/>
              <a:t>10,000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Stopping times appear to exhibit a rough pattern, but </a:t>
            </a:r>
            <a:r>
              <a:rPr lang="en-US" sz="2400" b="1" i="1" dirty="0">
                <a:solidFill>
                  <a:srgbClr val="FF0000"/>
                </a:solidFill>
              </a:rPr>
              <a:t>we have no formula </a:t>
            </a:r>
            <a:r>
              <a:rPr lang="en-US" sz="2400" dirty="0"/>
              <a:t>to accurately predict it for any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D68F5-61C6-4920-9BF3-3FED225E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220" y="1611777"/>
            <a:ext cx="3964130" cy="4103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AED3F-C48C-4CBD-8845-5B8E951C103C}"/>
              </a:ext>
            </a:extLst>
          </p:cNvPr>
          <p:cNvSpPr txBox="1"/>
          <p:nvPr/>
        </p:nvSpPr>
        <p:spPr>
          <a:xfrm rot="16200000">
            <a:off x="3481431" y="3229762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Stopping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C2D6A-4AA2-41FA-BD52-5672FE9E82EE}"/>
              </a:ext>
            </a:extLst>
          </p:cNvPr>
          <p:cNvSpPr txBox="1"/>
          <p:nvPr/>
        </p:nvSpPr>
        <p:spPr>
          <a:xfrm>
            <a:off x="5967195" y="5666343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Increasing n</a:t>
            </a:r>
          </a:p>
        </p:txBody>
      </p:sp>
    </p:spTree>
    <p:extLst>
      <p:ext uri="{BB962C8B-B14F-4D97-AF65-F5344CB8AC3E}">
        <p14:creationId xmlns:p14="http://schemas.microsoft.com/office/powerpoint/2010/main" val="149434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statement</a:t>
            </a:r>
            <a:r>
              <a:rPr lang="en-US" sz="2400" dirty="0"/>
              <a:t> does something (think: </a:t>
            </a:r>
            <a:r>
              <a:rPr lang="en-US" sz="2400" i="1" dirty="0"/>
              <a:t>sentence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statement is either a declaration, a keyword, or a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Statements are executed from top to bottom of a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scope</a:t>
            </a:r>
            <a:r>
              <a:rPr lang="en-US" sz="2400" dirty="0"/>
              <a:t> contains one or more statements (think: </a:t>
            </a:r>
            <a:r>
              <a:rPr lang="en-US" sz="2400" i="1" dirty="0"/>
              <a:t>paragraph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in Python begins with a </a:t>
            </a:r>
            <a:r>
              <a:rPr lang="en-US" sz="2000" b="1" dirty="0">
                <a:solidFill>
                  <a:srgbClr val="7030A0"/>
                </a:solidFill>
              </a:rPr>
              <a:t>colon 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are also denoted via </a:t>
            </a:r>
            <a:r>
              <a:rPr lang="en-US" sz="2000" b="1" dirty="0"/>
              <a:t>indentation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the statements in a scope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start at the same </a:t>
            </a:r>
            <a:r>
              <a:rPr lang="en-US" sz="20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can be </a:t>
            </a:r>
            <a:r>
              <a:rPr lang="en-US" sz="2000" i="1" dirty="0">
                <a:solidFill>
                  <a:srgbClr val="00B050"/>
                </a:solidFill>
              </a:rPr>
              <a:t>nested</a:t>
            </a:r>
            <a:r>
              <a:rPr lang="en-US" sz="2000" dirty="0"/>
              <a:t> – each inner scope is further </a:t>
            </a:r>
            <a:r>
              <a:rPr lang="en-US" sz="2000" u="sng" dirty="0"/>
              <a:t>indented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Certain Python statements "introduce" (</a:t>
            </a:r>
            <a:r>
              <a:rPr lang="en-US" sz="2000" b="1" dirty="0">
                <a:solidFill>
                  <a:srgbClr val="FF0000"/>
                </a:solidFill>
              </a:rPr>
              <a:t>require</a:t>
            </a:r>
            <a:r>
              <a:rPr lang="en-US" sz="2000" dirty="0"/>
              <a:t>) a new 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white space is significant – indentation matters!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Frequency of Stopping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8188081" cy="21564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are interested in analyzing the </a:t>
            </a:r>
            <a:r>
              <a:rPr lang="en-US" sz="2400" i="1" dirty="0">
                <a:solidFill>
                  <a:srgbClr val="FF0000"/>
                </a:solidFill>
              </a:rPr>
              <a:t>frequency</a:t>
            </a:r>
            <a:r>
              <a:rPr lang="en-US" sz="2400" dirty="0"/>
              <a:t> (count) of each stopping time for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b="1" dirty="0"/>
              <a:t> &lt; 1,000,000</a:t>
            </a:r>
            <a:endParaRPr lang="en-US" sz="2000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is the overall </a:t>
            </a:r>
            <a:r>
              <a:rPr lang="en-US" sz="2000" i="1" dirty="0"/>
              <a:t>shape</a:t>
            </a:r>
            <a:r>
              <a:rPr lang="en-US" sz="2000" dirty="0"/>
              <a:t> of the distribution of stopping times?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will use a </a:t>
            </a:r>
            <a:r>
              <a:rPr lang="en-US" sz="2000" b="1" dirty="0">
                <a:solidFill>
                  <a:srgbClr val="00B050"/>
                </a:solidFill>
              </a:rPr>
              <a:t>histogram</a:t>
            </a:r>
            <a:r>
              <a:rPr lang="en-US" sz="2000" dirty="0"/>
              <a:t> to display the </a:t>
            </a:r>
            <a:r>
              <a:rPr lang="en-US" sz="2000" b="1" dirty="0">
                <a:solidFill>
                  <a:srgbClr val="7030A0"/>
                </a:solidFill>
              </a:rPr>
              <a:t>count</a:t>
            </a:r>
            <a:r>
              <a:rPr lang="en-US" sz="2000" dirty="0"/>
              <a:t> of each stopping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task is to implement the stopping time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D882E-9ADF-4ABF-82EC-EA371E9E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39" y="4021932"/>
            <a:ext cx="5110323" cy="20027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2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002" y="365126"/>
            <a:ext cx="3342808" cy="110345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+mn-lt"/>
              </a:rPr>
              <a:t>Edit</a:t>
            </a:r>
            <a:br>
              <a:rPr lang="en-US" sz="2800" b="1" dirty="0">
                <a:solidFill>
                  <a:srgbClr val="FF0000"/>
                </a:solidFill>
                <a:latin typeface="+mn-lt"/>
              </a:rPr>
            </a:br>
            <a:r>
              <a:rPr lang="en-US" sz="2800" dirty="0">
                <a:latin typeface="+mn-lt"/>
              </a:rPr>
              <a:t>collatz_conjecture.py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5CE89-B6B0-8DCF-F914-7B0E72A5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22" y="359571"/>
            <a:ext cx="4742857" cy="63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D05E3C0-7DFE-FF32-7553-6DAC6B3426C2}"/>
              </a:ext>
            </a:extLst>
          </p:cNvPr>
          <p:cNvGrpSpPr/>
          <p:nvPr/>
        </p:nvGrpSpPr>
        <p:grpSpPr>
          <a:xfrm>
            <a:off x="1916713" y="1099249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AEE415-2DAB-6749-9CDF-6CD4080DF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19D6A-19C0-44B6-8407-97C9FC9FB9A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7E74F4-55CE-C287-617E-A8E2614F4ED0}"/>
              </a:ext>
            </a:extLst>
          </p:cNvPr>
          <p:cNvGrpSpPr/>
          <p:nvPr/>
        </p:nvGrpSpPr>
        <p:grpSpPr>
          <a:xfrm>
            <a:off x="2318421" y="4337433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0A619B6-3BAF-D320-76B1-C336A566A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B282F2-D053-C5A6-FAD3-2247CFBDF9A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A2F2D1-904E-05AD-56F4-17ED5FC151E1}"/>
              </a:ext>
            </a:extLst>
          </p:cNvPr>
          <p:cNvGrpSpPr/>
          <p:nvPr/>
        </p:nvGrpSpPr>
        <p:grpSpPr>
          <a:xfrm>
            <a:off x="2558863" y="4529594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28C13-5437-61DC-102C-88EFF3FA0A9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02EF30-8AC4-810D-0170-86E228A31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4BD05-8BB6-3D2E-24D8-B80F48C21A2E}"/>
              </a:ext>
            </a:extLst>
          </p:cNvPr>
          <p:cNvGrpSpPr/>
          <p:nvPr/>
        </p:nvGrpSpPr>
        <p:grpSpPr>
          <a:xfrm>
            <a:off x="3120917" y="4913916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A070DF-8AD5-4003-38B5-6990DAC3244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0E08BC0-20B5-208A-9949-12AC98F5C2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E66333-DC4A-364A-F0DB-4424568FC7DE}"/>
              </a:ext>
            </a:extLst>
          </p:cNvPr>
          <p:cNvGrpSpPr/>
          <p:nvPr/>
        </p:nvGrpSpPr>
        <p:grpSpPr>
          <a:xfrm>
            <a:off x="1545109" y="5098582"/>
            <a:ext cx="1068643" cy="369332"/>
            <a:chOff x="3647644" y="5359159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55F65D-7C94-0B90-EC4B-56BCD8FCB4F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4313A2-8B96-5E00-4067-0CF6CEE94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4616A1-33F3-8DFD-1CC2-04CA07E77581}"/>
              </a:ext>
            </a:extLst>
          </p:cNvPr>
          <p:cNvGrpSpPr/>
          <p:nvPr/>
        </p:nvGrpSpPr>
        <p:grpSpPr>
          <a:xfrm>
            <a:off x="1794364" y="1840786"/>
            <a:ext cx="1076632" cy="369332"/>
            <a:chOff x="2157212" y="5356391"/>
            <a:chExt cx="1076632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F400B6-558B-773F-7B76-4DC9FA8A09F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BC71C5C-1CF1-3BE7-62A9-4B2F0D569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53C485-DAC8-2099-E22B-8B44AF754D92}"/>
              </a:ext>
            </a:extLst>
          </p:cNvPr>
          <p:cNvGrpSpPr/>
          <p:nvPr/>
        </p:nvGrpSpPr>
        <p:grpSpPr>
          <a:xfrm>
            <a:off x="2319746" y="2037036"/>
            <a:ext cx="1076632" cy="369332"/>
            <a:chOff x="2157212" y="5356391"/>
            <a:chExt cx="1076632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FD774B-6E16-5927-CC78-1EF20649231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385EAF-0647-7831-8E87-D387A784D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AA67D8-E19A-1E1E-1164-A7591425340B}"/>
              </a:ext>
            </a:extLst>
          </p:cNvPr>
          <p:cNvGrpSpPr/>
          <p:nvPr/>
        </p:nvGrpSpPr>
        <p:grpSpPr>
          <a:xfrm>
            <a:off x="2219396" y="2422041"/>
            <a:ext cx="1076632" cy="369332"/>
            <a:chOff x="2157212" y="5356391"/>
            <a:chExt cx="1076632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B4D2B9-A05F-9D79-E4EF-5FE00A70FF1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07399BE-4F32-4DC5-C4A7-42F2E11FB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36D5CA-BDC6-5A15-8494-33DE332A34F3}"/>
              </a:ext>
            </a:extLst>
          </p:cNvPr>
          <p:cNvGrpSpPr/>
          <p:nvPr/>
        </p:nvGrpSpPr>
        <p:grpSpPr>
          <a:xfrm>
            <a:off x="1899518" y="3576772"/>
            <a:ext cx="1076632" cy="369332"/>
            <a:chOff x="2157212" y="5356391"/>
            <a:chExt cx="1076632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38A563-B0A1-7F59-EA92-94A475BE890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ECB976C-4129-98B9-BA55-4FD3E85C2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BF9635-05CA-2732-B064-E78742EB1BBE}"/>
              </a:ext>
            </a:extLst>
          </p:cNvPr>
          <p:cNvGrpSpPr/>
          <p:nvPr/>
        </p:nvGrpSpPr>
        <p:grpSpPr>
          <a:xfrm>
            <a:off x="3821100" y="5656395"/>
            <a:ext cx="1076632" cy="369332"/>
            <a:chOff x="2157212" y="5356391"/>
            <a:chExt cx="1076632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74EEA6-0C6C-0BEC-038C-7F8D6C1E840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96A8E6B-8451-1F34-CE83-B53D0A089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B94EB6BE-A8AA-5A35-F2E5-A3F81222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15" y="2406368"/>
            <a:ext cx="3312163" cy="12980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C3D4FB-4BCA-80A0-9134-D7240D515CE6}"/>
              </a:ext>
            </a:extLst>
          </p:cNvPr>
          <p:cNvSpPr/>
          <p:nvPr/>
        </p:nvSpPr>
        <p:spPr>
          <a:xfrm>
            <a:off x="314622" y="1931169"/>
            <a:ext cx="4742857" cy="21064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6CF19-4E54-E3C6-A326-93CA7391A0DA}"/>
              </a:ext>
            </a:extLst>
          </p:cNvPr>
          <p:cNvSpPr txBox="1"/>
          <p:nvPr/>
        </p:nvSpPr>
        <p:spPr>
          <a:xfrm>
            <a:off x="5517215" y="4881078"/>
            <a:ext cx="3165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np.vectorize() </a:t>
            </a:r>
            <a:r>
              <a:rPr lang="en-US" dirty="0"/>
              <a:t>helps a function become "vector aware" so it can act on a numpy </a:t>
            </a:r>
            <a:r>
              <a:rPr lang="en-US" b="1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167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collatz_conjecture.py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D50EB0-D5C1-980C-3B0F-BE0DEFFB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468581"/>
            <a:ext cx="6095238" cy="4571429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7D10427-E24F-03F7-7D5F-936FCB2BE3B5}"/>
              </a:ext>
            </a:extLst>
          </p:cNvPr>
          <p:cNvSpPr/>
          <p:nvPr/>
        </p:nvSpPr>
        <p:spPr>
          <a:xfrm>
            <a:off x="4443673" y="3081463"/>
            <a:ext cx="3042977" cy="1283110"/>
          </a:xfrm>
          <a:prstGeom prst="wedgeRoundRectCallout">
            <a:avLst>
              <a:gd name="adj1" fmla="val -55903"/>
              <a:gd name="adj2" fmla="val 1149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Would you have guessed the stopping time 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distribution</a:t>
            </a:r>
            <a:r>
              <a:rPr lang="en-US" b="1" dirty="0"/>
              <a:t> takes this shape?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4F6339-D0ED-0030-9DEC-F7EC4E45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17" y="1455602"/>
            <a:ext cx="3925218" cy="3251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91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Birthday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88676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 class size of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 students, write a program to calculate the </a:t>
            </a:r>
            <a:r>
              <a:rPr lang="en-US" sz="2400" b="1" i="1" dirty="0">
                <a:solidFill>
                  <a:srgbClr val="7030A0"/>
                </a:solidFill>
              </a:rPr>
              <a:t>probability</a:t>
            </a:r>
            <a:r>
              <a:rPr lang="en-US" sz="2400" dirty="0"/>
              <a:t> that at least two students in that class share the same birthday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calculate this probability for </a:t>
            </a:r>
            <a:r>
              <a:rPr lang="en-US" sz="2400" b="1" dirty="0">
                <a:solidFill>
                  <a:srgbClr val="0070C0"/>
                </a:solidFill>
              </a:rPr>
              <a:t>10,000</a:t>
            </a:r>
            <a:r>
              <a:rPr lang="en-US" sz="2400" dirty="0"/>
              <a:t> classes, each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80</a:t>
            </a:r>
            <a:r>
              <a:rPr lang="en-US" sz="2400" dirty="0"/>
              <a:t> students 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there is only 365 days in a year (no leap years)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FF0000"/>
                </a:solidFill>
              </a:rPr>
              <a:t>minimum</a:t>
            </a:r>
            <a:r>
              <a:rPr lang="en-US" sz="2400" dirty="0"/>
              <a:t> required class size to have </a:t>
            </a:r>
            <a:r>
              <a:rPr lang="en-US" sz="2400" b="1" dirty="0"/>
              <a:t>&gt; 50% </a:t>
            </a:r>
            <a:r>
              <a:rPr lang="en-US" sz="2400" dirty="0"/>
              <a:t>probability of two similar birthdays?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94" y="3202622"/>
            <a:ext cx="3254992" cy="18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AF339D-57C6-55D7-5184-299A604A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77" y="1373326"/>
            <a:ext cx="6093846" cy="5165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092F0F-A53E-F619-A763-2C1C1F5DCF30}"/>
              </a:ext>
            </a:extLst>
          </p:cNvPr>
          <p:cNvGrpSpPr/>
          <p:nvPr/>
        </p:nvGrpSpPr>
        <p:grpSpPr>
          <a:xfrm>
            <a:off x="3728094" y="1373326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93B3D81-C32B-C530-30F7-AC8B7F03D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0E23CB-C464-42EF-3904-83FDC64FC83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653D99-2903-D18C-FE9C-B966B4C5270F}"/>
              </a:ext>
            </a:extLst>
          </p:cNvPr>
          <p:cNvGrpSpPr/>
          <p:nvPr/>
        </p:nvGrpSpPr>
        <p:grpSpPr>
          <a:xfrm>
            <a:off x="4095356" y="1819085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3917A8-D85D-FCEE-10B1-2E133E361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836CAC-937C-CF64-92C5-4F6E67FD735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96845D-F3FA-2756-894E-412F3C103D7D}"/>
              </a:ext>
            </a:extLst>
          </p:cNvPr>
          <p:cNvGrpSpPr/>
          <p:nvPr/>
        </p:nvGrpSpPr>
        <p:grpSpPr>
          <a:xfrm>
            <a:off x="5454765" y="1988759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3C1D73-E6A2-ABBA-6188-BC7F8485ABCE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85A7615-C002-95B6-C75D-7DAEC76B9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CF5CF7-8FC4-BA59-0E14-6B622739C3FD}"/>
              </a:ext>
            </a:extLst>
          </p:cNvPr>
          <p:cNvGrpSpPr/>
          <p:nvPr/>
        </p:nvGrpSpPr>
        <p:grpSpPr>
          <a:xfrm>
            <a:off x="4515080" y="2373083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C1464C-829E-9948-ED83-35B567E3728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615CF91-B45F-B8D4-F28D-7A724CA8F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F3518-D9B7-F9DE-D0EC-E5A85AA6B14C}"/>
              </a:ext>
            </a:extLst>
          </p:cNvPr>
          <p:cNvGrpSpPr/>
          <p:nvPr/>
        </p:nvGrpSpPr>
        <p:grpSpPr>
          <a:xfrm>
            <a:off x="2701266" y="3029688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512D0B-F53E-B094-453D-ABB07DFDD31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7609DD-89E7-FD4F-7336-4D233BD387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4B4439-0303-49B2-2846-1F33505708A7}"/>
              </a:ext>
            </a:extLst>
          </p:cNvPr>
          <p:cNvGrpSpPr/>
          <p:nvPr/>
        </p:nvGrpSpPr>
        <p:grpSpPr>
          <a:xfrm>
            <a:off x="5480119" y="421505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203194-5557-29BA-6AE4-6D4BFF936B4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48D5C7-8607-55AF-C420-9EA3E8F9C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D30DB1-DC34-6178-E45F-BA58F08FDC3C}"/>
              </a:ext>
            </a:extLst>
          </p:cNvPr>
          <p:cNvGrpSpPr/>
          <p:nvPr/>
        </p:nvGrpSpPr>
        <p:grpSpPr>
          <a:xfrm>
            <a:off x="6972395" y="5082952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CC0EE8-35B9-A8C4-D44F-894B0A02DC6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68FE6-628F-F6EE-6B8C-A468207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F476AC-B378-39D9-08AE-C9BAECC3E161}"/>
              </a:ext>
            </a:extLst>
          </p:cNvPr>
          <p:cNvGrpSpPr/>
          <p:nvPr/>
        </p:nvGrpSpPr>
        <p:grpSpPr>
          <a:xfrm>
            <a:off x="5619160" y="5587935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899431-D0BA-C8AB-C4B5-10751FBFAE9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1BB6B6C-220F-8E2F-1877-F66942DA6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8D1641-C013-B49B-171E-F22B17B419D9}"/>
              </a:ext>
            </a:extLst>
          </p:cNvPr>
          <p:cNvSpPr txBox="1"/>
          <p:nvPr/>
        </p:nvSpPr>
        <p:spPr>
          <a:xfrm>
            <a:off x="7318982" y="407561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779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3313F-7FC1-1133-F4E2-B450ED3F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23" y="1386756"/>
            <a:ext cx="5996754" cy="51400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B3C458-BC10-C33F-9AD8-53A8497D8FB5}"/>
              </a:ext>
            </a:extLst>
          </p:cNvPr>
          <p:cNvGrpSpPr/>
          <p:nvPr/>
        </p:nvGrpSpPr>
        <p:grpSpPr>
          <a:xfrm>
            <a:off x="3945450" y="4393841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FCBB14-6999-F5A7-9AC4-D6977C053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07B39C-7F67-8133-BC73-826361A05BF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08F57-0448-8021-1FCD-342830B6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13" y="1701058"/>
            <a:ext cx="2505046" cy="4977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0D97B-0966-4331-2C99-7CC96B9E32E4}"/>
              </a:ext>
            </a:extLst>
          </p:cNvPr>
          <p:cNvGrpSpPr/>
          <p:nvPr/>
        </p:nvGrpSpPr>
        <p:grpSpPr>
          <a:xfrm>
            <a:off x="4140322" y="4563517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1EC7A4-42D3-A943-678C-DFCC0E11B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B14BBF-183D-6ACF-F3D5-5A3D0D90758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873BE9-4072-AC91-D6AF-914A7E71E8E2}"/>
              </a:ext>
            </a:extLst>
          </p:cNvPr>
          <p:cNvGrpSpPr/>
          <p:nvPr/>
        </p:nvGrpSpPr>
        <p:grpSpPr>
          <a:xfrm>
            <a:off x="4553041" y="4733192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847D1A-BCB4-9AE0-1662-6B1B0F34D16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FA65A8-0D68-94E6-EEAF-4953A7AFD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63306B-F1FF-DC5D-5714-1BD53794827B}"/>
              </a:ext>
            </a:extLst>
          </p:cNvPr>
          <p:cNvGrpSpPr/>
          <p:nvPr/>
        </p:nvGrpSpPr>
        <p:grpSpPr>
          <a:xfrm>
            <a:off x="3068657" y="4917859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FF495D-BB9C-50D7-A961-E393C1EA909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9496FB6-6BA2-E534-6083-3CF637804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A3AA71-8189-7944-0A9D-B55E3C7B09EF}"/>
              </a:ext>
            </a:extLst>
          </p:cNvPr>
          <p:cNvGrpSpPr/>
          <p:nvPr/>
        </p:nvGrpSpPr>
        <p:grpSpPr>
          <a:xfrm>
            <a:off x="5216954" y="5072543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1E17C5-3ED1-FD24-58C5-2453D596172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9AD8E3-4903-7370-F3D0-24B3ADB68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BEAE90-91AA-7CB3-ABF7-E9E30F865A43}"/>
              </a:ext>
            </a:extLst>
          </p:cNvPr>
          <p:cNvGrpSpPr/>
          <p:nvPr/>
        </p:nvGrpSpPr>
        <p:grpSpPr>
          <a:xfrm>
            <a:off x="4721681" y="5239451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510893-5521-2348-6683-817D04BD6B9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C8A190-E8FB-C57E-C42A-315EA5B03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2C10D8-778B-F46B-A761-803A35393684}"/>
              </a:ext>
            </a:extLst>
          </p:cNvPr>
          <p:cNvGrpSpPr/>
          <p:nvPr/>
        </p:nvGrpSpPr>
        <p:grpSpPr>
          <a:xfrm>
            <a:off x="3985357" y="5400482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2BBF30-BDAC-20D3-0C6F-FCF8B20481E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4DF4C1-CB6B-E1B2-DE8F-7EFF2CC4C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70CE5E-469C-EE71-9A1C-02C1C2857969}"/>
              </a:ext>
            </a:extLst>
          </p:cNvPr>
          <p:cNvGrpSpPr/>
          <p:nvPr/>
        </p:nvGrpSpPr>
        <p:grpSpPr>
          <a:xfrm>
            <a:off x="4538299" y="5585148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EFB9B2-1F17-1606-D309-32427F417F7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ECE704B-EEEE-0918-D9A8-EAEE76184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FA6823-4251-4776-6477-25789AE8D90D}"/>
              </a:ext>
            </a:extLst>
          </p:cNvPr>
          <p:cNvGrpSpPr/>
          <p:nvPr/>
        </p:nvGrpSpPr>
        <p:grpSpPr>
          <a:xfrm>
            <a:off x="3010817" y="5758512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ACE148-BEFB-5591-062A-45AB15CBEC8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B9FC85-EA03-10D1-5D12-EAC85A539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138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3313F-7FC1-1133-F4E2-B450ED3F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23" y="1386756"/>
            <a:ext cx="5996754" cy="51400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B3C458-BC10-C33F-9AD8-53A8497D8FB5}"/>
              </a:ext>
            </a:extLst>
          </p:cNvPr>
          <p:cNvGrpSpPr/>
          <p:nvPr/>
        </p:nvGrpSpPr>
        <p:grpSpPr>
          <a:xfrm>
            <a:off x="4595590" y="2703963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FCBB14-6999-F5A7-9AC4-D6977C053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07B39C-7F67-8133-BC73-826361A05BF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08F57-0448-8021-1FCD-342830B6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13" y="1701058"/>
            <a:ext cx="2505046" cy="4977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0D97B-0966-4331-2C99-7CC96B9E32E4}"/>
              </a:ext>
            </a:extLst>
          </p:cNvPr>
          <p:cNvGrpSpPr/>
          <p:nvPr/>
        </p:nvGrpSpPr>
        <p:grpSpPr>
          <a:xfrm>
            <a:off x="5534407" y="2873639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1EC7A4-42D3-A943-678C-DFCC0E11B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B14BBF-183D-6ACF-F3D5-5A3D0D90758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873BE9-4072-AC91-D6AF-914A7E71E8E2}"/>
              </a:ext>
            </a:extLst>
          </p:cNvPr>
          <p:cNvGrpSpPr/>
          <p:nvPr/>
        </p:nvGrpSpPr>
        <p:grpSpPr>
          <a:xfrm>
            <a:off x="4724161" y="3043248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847D1A-BCB4-9AE0-1662-6B1B0F34D16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FA65A8-0D68-94E6-EEAF-4953A7AFD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63306B-F1FF-DC5D-5714-1BD53794827B}"/>
              </a:ext>
            </a:extLst>
          </p:cNvPr>
          <p:cNvGrpSpPr/>
          <p:nvPr/>
        </p:nvGrpSpPr>
        <p:grpSpPr>
          <a:xfrm>
            <a:off x="5199997" y="3224508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FF495D-BB9C-50D7-A961-E393C1EA909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9496FB6-6BA2-E534-6083-3CF637804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A3AA71-8189-7944-0A9D-B55E3C7B09EF}"/>
              </a:ext>
            </a:extLst>
          </p:cNvPr>
          <p:cNvGrpSpPr/>
          <p:nvPr/>
        </p:nvGrpSpPr>
        <p:grpSpPr>
          <a:xfrm>
            <a:off x="4927566" y="3385646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1E17C5-3ED1-FD24-58C5-2453D596172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9AD8E3-4903-7370-F3D0-24B3ADB68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BEAE90-91AA-7CB3-ABF7-E9E30F865A43}"/>
              </a:ext>
            </a:extLst>
          </p:cNvPr>
          <p:cNvGrpSpPr/>
          <p:nvPr/>
        </p:nvGrpSpPr>
        <p:grpSpPr>
          <a:xfrm>
            <a:off x="4123691" y="3553149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510893-5521-2348-6683-817D04BD6B9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C8A190-E8FB-C57E-C42A-315EA5B03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2C10D8-778B-F46B-A761-803A35393684}"/>
              </a:ext>
            </a:extLst>
          </p:cNvPr>
          <p:cNvGrpSpPr/>
          <p:nvPr/>
        </p:nvGrpSpPr>
        <p:grpSpPr>
          <a:xfrm>
            <a:off x="3323686" y="3714122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2BBF30-BDAC-20D3-0C6F-FCF8B20481E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4DF4C1-CB6B-E1B2-DE8F-7EFF2CC4C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1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219F2-E892-0F69-1F6A-5E0C0AD9E3D5}"/>
              </a:ext>
            </a:extLst>
          </p:cNvPr>
          <p:cNvSpPr/>
          <p:nvPr/>
        </p:nvSpPr>
        <p:spPr>
          <a:xfrm>
            <a:off x="7111141" y="371113"/>
            <a:ext cx="1554111" cy="84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can take up to </a:t>
            </a:r>
            <a:r>
              <a:rPr lang="en-US" b="1" dirty="0">
                <a:solidFill>
                  <a:srgbClr val="FFFF00"/>
                </a:solidFill>
              </a:rPr>
              <a:t>30</a:t>
            </a:r>
            <a:r>
              <a:rPr lang="en-US" dirty="0"/>
              <a:t> secs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2F3C85-E659-6BCE-6D46-137BC122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534398"/>
            <a:ext cx="6095238" cy="4571429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7A9E200-1CB9-3B03-8D70-C5EA7A5516B9}"/>
              </a:ext>
            </a:extLst>
          </p:cNvPr>
          <p:cNvGrpSpPr/>
          <p:nvPr/>
        </p:nvGrpSpPr>
        <p:grpSpPr>
          <a:xfrm>
            <a:off x="5347029" y="3765275"/>
            <a:ext cx="1076632" cy="369332"/>
            <a:chOff x="4968362" y="2079211"/>
            <a:chExt cx="107663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1093C5-375B-77C0-FA6F-A4A03AF90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17AE11-8B19-208E-DE62-1C3569AB3CA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E6008B-017C-A69D-D118-C562173FB5F2}"/>
              </a:ext>
            </a:extLst>
          </p:cNvPr>
          <p:cNvGrpSpPr/>
          <p:nvPr/>
        </p:nvGrpSpPr>
        <p:grpSpPr>
          <a:xfrm>
            <a:off x="6876030" y="2058928"/>
            <a:ext cx="1076632" cy="369332"/>
            <a:chOff x="4704120" y="2356972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B2E1233-6DD7-9BE6-2E7B-E4760EFDF0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C47C16-4A34-F812-C00A-485A1537C4A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240BAC0-4D90-AE56-BC44-55C124AB0A21}"/>
              </a:ext>
            </a:extLst>
          </p:cNvPr>
          <p:cNvSpPr/>
          <p:nvPr/>
        </p:nvSpPr>
        <p:spPr>
          <a:xfrm>
            <a:off x="6655633" y="5471410"/>
            <a:ext cx="292308" cy="449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67AB0-396F-188B-61BF-F1AB6C6049D2}"/>
              </a:ext>
            </a:extLst>
          </p:cNvPr>
          <p:cNvSpPr/>
          <p:nvPr/>
        </p:nvSpPr>
        <p:spPr>
          <a:xfrm>
            <a:off x="1927525" y="2073919"/>
            <a:ext cx="38345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C5A8F93-1507-36BF-1A0B-A25101E98E37}"/>
              </a:ext>
            </a:extLst>
          </p:cNvPr>
          <p:cNvCxnSpPr>
            <a:stCxn id="3" idx="2"/>
            <a:endCxn id="5" idx="1"/>
          </p:cNvCxnSpPr>
          <p:nvPr/>
        </p:nvCxnSpPr>
        <p:spPr>
          <a:xfrm rot="5400000" flipH="1">
            <a:off x="2533391" y="1652719"/>
            <a:ext cx="3662530" cy="4874262"/>
          </a:xfrm>
          <a:prstGeom prst="bentConnector4">
            <a:avLst>
              <a:gd name="adj1" fmla="val -12381"/>
              <a:gd name="adj2" fmla="val 11852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identify </a:t>
            </a:r>
            <a:r>
              <a:rPr lang="en-US" sz="2400" b="1" dirty="0"/>
              <a:t>statements</a:t>
            </a:r>
            <a:r>
              <a:rPr lang="en-US" sz="2400" dirty="0"/>
              <a:t> and </a:t>
            </a:r>
            <a:r>
              <a:rPr lang="en-US" sz="2400" b="1" dirty="0"/>
              <a:t>scopes</a:t>
            </a:r>
          </a:p>
          <a:p>
            <a:r>
              <a:rPr lang="en-US" sz="2400" dirty="0"/>
              <a:t>How to define your own custom functions using </a:t>
            </a:r>
            <a:r>
              <a:rPr lang="en-US" sz="2400" b="1" dirty="0">
                <a:solidFill>
                  <a:srgbClr val="0070C0"/>
                </a:solidFill>
              </a:rPr>
              <a:t>def()</a:t>
            </a:r>
          </a:p>
          <a:p>
            <a:r>
              <a:rPr lang="en-US" sz="2400" dirty="0"/>
              <a:t>How to create a </a:t>
            </a:r>
            <a:r>
              <a:rPr lang="en-US" sz="2400" b="1" dirty="0">
                <a:solidFill>
                  <a:srgbClr val="7030A0"/>
                </a:solidFill>
              </a:rPr>
              <a:t>for() </a:t>
            </a:r>
            <a:r>
              <a:rPr lang="en-US" sz="2400" dirty="0"/>
              <a:t>loop to enumerate over a </a:t>
            </a:r>
            <a:r>
              <a:rPr lang="en-US" sz="2400" b="1" dirty="0"/>
              <a:t>range()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That </a:t>
            </a:r>
            <a:r>
              <a:rPr lang="en-US" sz="2400" b="1" dirty="0"/>
              <a:t>np.arange()</a:t>
            </a:r>
            <a:r>
              <a:rPr lang="en-US" sz="2400" dirty="0"/>
              <a:t> creates an array containing numbers in the closed-open interval </a:t>
            </a:r>
            <a:r>
              <a:rPr lang="en-US" sz="2400" b="1" dirty="0">
                <a:solidFill>
                  <a:srgbClr val="FF0000"/>
                </a:solidFill>
              </a:rPr>
              <a:t>[start, stop) </a:t>
            </a:r>
            <a:r>
              <a:rPr lang="en-US" sz="2400" dirty="0"/>
              <a:t>using a given </a:t>
            </a:r>
            <a:r>
              <a:rPr lang="en-US" sz="2400" b="1" dirty="0">
                <a:solidFill>
                  <a:srgbClr val="00B050"/>
                </a:solidFill>
              </a:rPr>
              <a:t>step</a:t>
            </a:r>
            <a:r>
              <a:rPr lang="en-US" sz="2400" dirty="0"/>
              <a:t> </a:t>
            </a:r>
            <a:r>
              <a:rPr lang="en-US" sz="2400" u="sng" dirty="0"/>
              <a:t>size</a:t>
            </a:r>
            <a:endParaRPr lang="en-US" sz="2400" dirty="0"/>
          </a:p>
          <a:p>
            <a:r>
              <a:rPr lang="en-US" sz="2400" dirty="0"/>
              <a:t>How to execute scopes based upon a condition using </a:t>
            </a:r>
            <a:r>
              <a:rPr lang="en-US" sz="2400" b="1" dirty="0">
                <a:solidFill>
                  <a:srgbClr val="00B050"/>
                </a:solidFill>
              </a:rPr>
              <a:t>if</a:t>
            </a:r>
          </a:p>
          <a:p>
            <a:r>
              <a:rPr lang="en-US" sz="2400" dirty="0"/>
              <a:t>How to make a scope </a:t>
            </a:r>
            <a:r>
              <a:rPr lang="en-US" sz="2400" u="sng" dirty="0"/>
              <a:t>loop</a:t>
            </a:r>
            <a:r>
              <a:rPr lang="en-US" sz="2400" dirty="0"/>
              <a:t> using the </a:t>
            </a:r>
            <a:r>
              <a:rPr lang="en-US" sz="2400" b="1" dirty="0">
                <a:solidFill>
                  <a:srgbClr val="7030A0"/>
                </a:solidFill>
              </a:rPr>
              <a:t>while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How to use </a:t>
            </a:r>
            <a:r>
              <a:rPr lang="en-US" sz="2400" b="1" dirty="0"/>
              <a:t>np.where() </a:t>
            </a:r>
            <a:r>
              <a:rPr lang="en-US" sz="2400" dirty="0"/>
              <a:t>function to select elements of an array that match a condition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Numba</a:t>
            </a:r>
            <a:r>
              <a:rPr lang="en-US" sz="2400" dirty="0"/>
              <a:t> compiler is a </a:t>
            </a:r>
            <a:r>
              <a:rPr lang="en-US" sz="2400" b="1" dirty="0"/>
              <a:t>package</a:t>
            </a:r>
            <a:r>
              <a:rPr lang="en-US" sz="2400" dirty="0"/>
              <a:t> that can </a:t>
            </a:r>
            <a:r>
              <a:rPr lang="en-US" sz="2400" i="1" dirty="0"/>
              <a:t>significantly</a:t>
            </a:r>
            <a:r>
              <a:rPr lang="en-US" sz="2400" dirty="0"/>
              <a:t> accelerate your Python code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needs you to calculate the Leibniz series out to </a:t>
                </a:r>
                <a:r>
                  <a:rPr lang="en-US" sz="2400" b="1" dirty="0"/>
                  <a:t>one million</a:t>
                </a:r>
                <a:r>
                  <a:rPr lang="en-US" sz="2400" dirty="0"/>
                  <a:t> terms</a:t>
                </a:r>
              </a:p>
              <a:p>
                <a:r>
                  <a:rPr lang="en-US" sz="2400" dirty="0"/>
                  <a:t>The Leibniz series is given by the sum: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sz="2400" dirty="0"/>
                  <a:t>Calculate and display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9CA0D-C432-6613-DE59-C10CD96FA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40" y="3097652"/>
            <a:ext cx="5735520" cy="1720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6408361" y="1870834"/>
            <a:ext cx="2212874" cy="1103455"/>
          </a:xfrm>
          <a:prstGeom prst="wedgeRoundRectCallout">
            <a:avLst>
              <a:gd name="adj1" fmla="val -17958"/>
              <a:gd name="adj2" fmla="val 8705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loop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142F2F2-B276-121D-D052-574A8C0E2111}"/>
              </a:ext>
            </a:extLst>
          </p:cNvPr>
          <p:cNvSpPr/>
          <p:nvPr/>
        </p:nvSpPr>
        <p:spPr>
          <a:xfrm>
            <a:off x="6748138" y="4196124"/>
            <a:ext cx="2212874" cy="1103455"/>
          </a:xfrm>
          <a:prstGeom prst="wedgeRoundRectCallout">
            <a:avLst>
              <a:gd name="adj1" fmla="val -73844"/>
              <a:gd name="adj2" fmla="val -657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statement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43D76A3-2A56-EB3E-7FF3-3BDBD08EFC9E}"/>
              </a:ext>
            </a:extLst>
          </p:cNvPr>
          <p:cNvSpPr/>
          <p:nvPr/>
        </p:nvSpPr>
        <p:spPr>
          <a:xfrm>
            <a:off x="1384156" y="5278471"/>
            <a:ext cx="2212874" cy="1103455"/>
          </a:xfrm>
          <a:prstGeom prst="wedgeRoundRectCallout">
            <a:avLst>
              <a:gd name="adj1" fmla="val 42670"/>
              <a:gd name="adj2" fmla="val -10788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Statements within a scope are </a:t>
            </a:r>
            <a:r>
              <a:rPr lang="en-US" b="1" dirty="0">
                <a:solidFill>
                  <a:schemeClr val="tx1"/>
                </a:solidFill>
              </a:rPr>
              <a:t>indented</a:t>
            </a:r>
          </a:p>
        </p:txBody>
      </p:sp>
    </p:spTree>
    <p:extLst>
      <p:ext uri="{BB962C8B-B14F-4D97-AF65-F5344CB8AC3E}">
        <p14:creationId xmlns:p14="http://schemas.microsoft.com/office/powerpoint/2010/main" val="3220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26555A-6C7C-B5D4-939E-85A61364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44" y="3129569"/>
            <a:ext cx="6105713" cy="156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Defining </a:t>
            </a:r>
            <a:r>
              <a:rPr lang="en-US" sz="3200" dirty="0">
                <a:latin typeface="+mn-lt"/>
              </a:rPr>
              <a:t>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96105" y="1798889"/>
            <a:ext cx="1852160" cy="934574"/>
          </a:xfrm>
          <a:prstGeom prst="wedgeRectCallout">
            <a:avLst>
              <a:gd name="adj1" fmla="val 9770"/>
              <a:gd name="adj2" fmla="val 10642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762645" y="5093809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a value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304683" y="1796549"/>
            <a:ext cx="1050834" cy="934574"/>
          </a:xfrm>
          <a:prstGeom prst="wedgeRectCallout">
            <a:avLst>
              <a:gd name="adj1" fmla="val -99808"/>
              <a:gd name="adj2" fmla="val 11098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5458626" y="2014598"/>
            <a:ext cx="1455797" cy="716525"/>
          </a:xfrm>
          <a:prstGeom prst="wedgeRectCallout">
            <a:avLst>
              <a:gd name="adj1" fmla="val -152137"/>
              <a:gd name="adj2" fmla="val 13511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loop executes all the statements within its </a:t>
            </a:r>
            <a:r>
              <a:rPr lang="en-US" sz="2400" u="sng" dirty="0"/>
              <a:t>scope</a:t>
            </a:r>
            <a:r>
              <a:rPr lang="en-US" sz="2400" dirty="0"/>
              <a:t> for </a:t>
            </a:r>
            <a:r>
              <a:rPr lang="en-US" sz="2400" i="1" dirty="0"/>
              <a:t>each</a:t>
            </a:r>
            <a:r>
              <a:rPr lang="en-US" sz="2400" dirty="0"/>
              <a:t> number in a given range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/>
              <a:t>range</a:t>
            </a:r>
            <a:r>
              <a:rPr lang="en-US" sz="2400" dirty="0"/>
              <a:t>() function to create the array of numbers passed into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range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(if unspecified)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106195" y="5300474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 </a:t>
            </a:r>
            <a:r>
              <a:rPr lang="en-US" sz="3200" b="1" dirty="0">
                <a:latin typeface="+mn-lt"/>
              </a:rPr>
              <a:t>Numpy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Array</a:t>
            </a:r>
            <a:r>
              <a:rPr lang="en-US" sz="3200" dirty="0">
                <a:latin typeface="+mn-lt"/>
              </a:rPr>
              <a:t> from a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Range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ED3BD-FDAE-2887-2058-323DF12E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74" y="3779274"/>
            <a:ext cx="5825576" cy="25016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EC2514-7C57-DE66-51BB-AD4E62C08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44"/>
          <a:stretch/>
        </p:blipFill>
        <p:spPr>
          <a:xfrm>
            <a:off x="2765334" y="1566412"/>
            <a:ext cx="3613333" cy="18665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8F70808-80BC-5012-F4AB-16C44D646C40}"/>
              </a:ext>
            </a:extLst>
          </p:cNvPr>
          <p:cNvSpPr txBox="1"/>
          <p:nvPr/>
        </p:nvSpPr>
        <p:spPr>
          <a:xfrm>
            <a:off x="351020" y="1761044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Creates a "street" of </a:t>
            </a:r>
            <a:r>
              <a:rPr lang="en-US" i="1" dirty="0">
                <a:solidFill>
                  <a:srgbClr val="7030A0"/>
                </a:solidFill>
              </a:rPr>
              <a:t>mailboxes</a:t>
            </a:r>
            <a:r>
              <a:rPr lang="en-US" dirty="0">
                <a:solidFill>
                  <a:srgbClr val="7030A0"/>
                </a:solidFill>
              </a:rPr>
              <a:t> where the </a:t>
            </a:r>
            <a:r>
              <a:rPr lang="en-US" b="1" dirty="0">
                <a:solidFill>
                  <a:srgbClr val="7030A0"/>
                </a:solidFill>
              </a:rPr>
              <a:t>value</a:t>
            </a:r>
            <a:r>
              <a:rPr lang="en-US" dirty="0">
                <a:solidFill>
                  <a:srgbClr val="7030A0"/>
                </a:solidFill>
              </a:rPr>
              <a:t> inside each mailbox follows the requested </a:t>
            </a:r>
            <a:r>
              <a:rPr lang="en-US" b="1" dirty="0">
                <a:solidFill>
                  <a:srgbClr val="7030A0"/>
                </a:solidFill>
              </a:rPr>
              <a:t>range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C0696-5D91-A6C8-8A0D-D782EA7627BD}"/>
              </a:ext>
            </a:extLst>
          </p:cNvPr>
          <p:cNvSpPr txBox="1"/>
          <p:nvPr/>
        </p:nvSpPr>
        <p:spPr>
          <a:xfrm>
            <a:off x="6506980" y="1622545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Just like </a:t>
            </a:r>
            <a:r>
              <a:rPr lang="en-US" b="1" dirty="0"/>
              <a:t>range()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the </a:t>
            </a:r>
            <a:r>
              <a:rPr lang="en-US" i="1" dirty="0">
                <a:solidFill>
                  <a:srgbClr val="7030A0"/>
                </a:solidFill>
              </a:rPr>
              <a:t>default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start</a:t>
            </a:r>
            <a:r>
              <a:rPr lang="en-US" dirty="0">
                <a:solidFill>
                  <a:srgbClr val="7030A0"/>
                </a:solidFill>
              </a:rPr>
              <a:t> value is </a:t>
            </a:r>
            <a:r>
              <a:rPr lang="en-US" b="1" dirty="0">
                <a:solidFill>
                  <a:srgbClr val="7030A0"/>
                </a:solidFill>
              </a:rPr>
              <a:t>0</a:t>
            </a:r>
            <a:r>
              <a:rPr lang="en-US" dirty="0">
                <a:solidFill>
                  <a:srgbClr val="7030A0"/>
                </a:solidFill>
              </a:rPr>
              <a:t> and the </a:t>
            </a:r>
            <a:r>
              <a:rPr lang="en-US" i="1" dirty="0">
                <a:solidFill>
                  <a:srgbClr val="7030A0"/>
                </a:solidFill>
              </a:rPr>
              <a:t>default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step</a:t>
            </a:r>
            <a:r>
              <a:rPr lang="en-US" dirty="0">
                <a:solidFill>
                  <a:srgbClr val="7030A0"/>
                </a:solidFill>
              </a:rPr>
              <a:t> value is </a:t>
            </a:r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, and the stop value is </a:t>
            </a:r>
            <a:r>
              <a:rPr lang="en-US" u="sng" dirty="0">
                <a:solidFill>
                  <a:srgbClr val="7030A0"/>
                </a:solidFill>
              </a:rPr>
              <a:t>exclusive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2F8190-8CD4-8C44-5496-70F39B63E23D}"/>
              </a:ext>
            </a:extLst>
          </p:cNvPr>
          <p:cNvSpPr/>
          <p:nvPr/>
        </p:nvSpPr>
        <p:spPr>
          <a:xfrm>
            <a:off x="3822493" y="1650206"/>
            <a:ext cx="1499016" cy="301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upon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 err="1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798" b="1"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7462</TotalTime>
  <Words>1734</Words>
  <Application>Microsoft Office PowerPoint</Application>
  <PresentationFormat>On-screen Show (4:3)</PresentationFormat>
  <Paragraphs>324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04 – Goals</vt:lpstr>
      <vt:lpstr>Statements and Scopes</vt:lpstr>
      <vt:lpstr>Statements and Scopes</vt:lpstr>
      <vt:lpstr>Defining a function</vt:lpstr>
      <vt:lpstr>for loops</vt:lpstr>
      <vt:lpstr>A Numpy Array from a Range</vt:lpstr>
      <vt:lpstr>if Statement</vt:lpstr>
      <vt:lpstr>if Statement</vt:lpstr>
      <vt:lpstr>The Modulus (%) Operator</vt:lpstr>
      <vt:lpstr>Perfect Numbers</vt:lpstr>
      <vt:lpstr>Perfect Numbers</vt:lpstr>
      <vt:lpstr>Edit perfect_numbers.py</vt:lpstr>
      <vt:lpstr>Run perfect_numbers.py</vt:lpstr>
      <vt:lpstr>Perfect Numbers</vt:lpstr>
      <vt:lpstr>while Loop</vt:lpstr>
      <vt:lpstr>Random Straws</vt:lpstr>
      <vt:lpstr>Random Straws</vt:lpstr>
      <vt:lpstr>Edit random_straws.py</vt:lpstr>
      <vt:lpstr>Run random_straws.py</vt:lpstr>
      <vt:lpstr>The Numba Package</vt:lpstr>
      <vt:lpstr>Installing the Numba Package into Thonny</vt:lpstr>
      <vt:lpstr>Search for the Numba package</vt:lpstr>
      <vt:lpstr>Install the Numba Package</vt:lpstr>
      <vt:lpstr>Verify the Numba Package Installation</vt:lpstr>
      <vt:lpstr>The Collatz Conjecture</vt:lpstr>
      <vt:lpstr>The Collatz Conjecture</vt:lpstr>
      <vt:lpstr>The Collatz Conjecture</vt:lpstr>
      <vt:lpstr>Stopping Time</vt:lpstr>
      <vt:lpstr>Frequency of Stopping Times</vt:lpstr>
      <vt:lpstr>Edit collatz_conjecture.py</vt:lpstr>
      <vt:lpstr>Run collatz_conjecture.py</vt:lpstr>
      <vt:lpstr>Birthday Paradox</vt:lpstr>
      <vt:lpstr>Open birthday_paradox.py</vt:lpstr>
      <vt:lpstr>View birthday_paradox.py</vt:lpstr>
      <vt:lpstr>View birthday_paradox.py</vt:lpstr>
      <vt:lpstr>Run birthday_paradox.py</vt:lpstr>
      <vt:lpstr>Session 04 – Know You Know…</vt:lpstr>
      <vt:lpstr>Task 04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879</cp:revision>
  <cp:lastPrinted>2015-06-01T00:45:11Z</cp:lastPrinted>
  <dcterms:created xsi:type="dcterms:W3CDTF">2014-09-21T17:58:26Z</dcterms:created>
  <dcterms:modified xsi:type="dcterms:W3CDTF">2023-09-23T18:29:38Z</dcterms:modified>
</cp:coreProperties>
</file>