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1019" r:id="rId2"/>
    <p:sldId id="972" r:id="rId3"/>
    <p:sldId id="1266" r:id="rId4"/>
    <p:sldId id="991" r:id="rId5"/>
    <p:sldId id="946" r:id="rId6"/>
    <p:sldId id="1011" r:id="rId7"/>
    <p:sldId id="1012" r:id="rId8"/>
    <p:sldId id="258" r:id="rId9"/>
    <p:sldId id="1267" r:id="rId10"/>
    <p:sldId id="1278" r:id="rId11"/>
    <p:sldId id="1268" r:id="rId12"/>
    <p:sldId id="1279" r:id="rId13"/>
    <p:sldId id="1264" r:id="rId14"/>
    <p:sldId id="1271" r:id="rId15"/>
    <p:sldId id="1004" r:id="rId16"/>
    <p:sldId id="1259" r:id="rId17"/>
    <p:sldId id="1260" r:id="rId18"/>
    <p:sldId id="1261" r:id="rId19"/>
    <p:sldId id="1013" r:id="rId20"/>
    <p:sldId id="1014" r:id="rId21"/>
    <p:sldId id="1017" r:id="rId22"/>
    <p:sldId id="1262" r:id="rId23"/>
    <p:sldId id="1265" r:id="rId24"/>
    <p:sldId id="1280" r:id="rId25"/>
    <p:sldId id="1281" r:id="rId26"/>
    <p:sldId id="1282" r:id="rId27"/>
    <p:sldId id="1269" r:id="rId28"/>
    <p:sldId id="1270" r:id="rId29"/>
    <p:sldId id="1272" r:id="rId30"/>
    <p:sldId id="415" r:id="rId31"/>
    <p:sldId id="987" r:id="rId32"/>
    <p:sldId id="1001" r:id="rId33"/>
    <p:sldId id="1029" r:id="rId34"/>
    <p:sldId id="1031" r:id="rId35"/>
    <p:sldId id="1030" r:id="rId36"/>
    <p:sldId id="1032" r:id="rId37"/>
    <p:sldId id="375" r:id="rId38"/>
    <p:sldId id="1274" r:id="rId39"/>
    <p:sldId id="1273" r:id="rId40"/>
    <p:sldId id="1275" r:id="rId41"/>
    <p:sldId id="377" r:id="rId42"/>
    <p:sldId id="1276" r:id="rId43"/>
    <p:sldId id="970" r:id="rId44"/>
    <p:sldId id="1277" r:id="rId45"/>
    <p:sldId id="383" r:id="rId46"/>
    <p:sldId id="416" r:id="rId47"/>
    <p:sldId id="1008" r:id="rId48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eps.python.org/pep-000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f/blac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Making Line Graphs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993A7-5568-631B-3940-FD187641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59" y="1690689"/>
            <a:ext cx="4700283" cy="43788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AFBB28-2E8D-F3ED-B248-756DD1ACB2F0}"/>
              </a:ext>
            </a:extLst>
          </p:cNvPr>
          <p:cNvGrpSpPr/>
          <p:nvPr/>
        </p:nvGrpSpPr>
        <p:grpSpPr>
          <a:xfrm>
            <a:off x="5148180" y="225691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422595A-2EEC-9265-0C8A-28902F882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9644F-0AD3-FC88-2EF7-F7F4789173A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4ADDD-732A-AD5B-9D43-39A4591E5DDB}"/>
              </a:ext>
            </a:extLst>
          </p:cNvPr>
          <p:cNvGrpSpPr/>
          <p:nvPr/>
        </p:nvGrpSpPr>
        <p:grpSpPr>
          <a:xfrm>
            <a:off x="6693150" y="2513606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646E30-BD0A-2F62-2E56-CD999DA3E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E0D585-A3C9-1107-0F4E-8B0A22CEFC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C86E34-C444-0E3E-5A4D-BA7E9CC8A875}"/>
              </a:ext>
            </a:extLst>
          </p:cNvPr>
          <p:cNvGrpSpPr/>
          <p:nvPr/>
        </p:nvGrpSpPr>
        <p:grpSpPr>
          <a:xfrm>
            <a:off x="5624507" y="3020865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EFC542-016A-DABC-3781-5DAFB10E320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13A8D0-FD44-C0DA-F50F-3CBE07FAE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FB3F3D-D85C-9F46-FE76-5971DD39F49E}"/>
              </a:ext>
            </a:extLst>
          </p:cNvPr>
          <p:cNvGrpSpPr/>
          <p:nvPr/>
        </p:nvGrpSpPr>
        <p:grpSpPr>
          <a:xfrm>
            <a:off x="3982922" y="3590691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A49A53-E8C8-6D5C-36E4-E9CB85D449E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3BA620-FAF8-F9DD-04F5-696E1FF2E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06890E-5C7D-D941-9022-2F901076E5A5}"/>
              </a:ext>
            </a:extLst>
          </p:cNvPr>
          <p:cNvGrpSpPr/>
          <p:nvPr/>
        </p:nvGrpSpPr>
        <p:grpSpPr>
          <a:xfrm>
            <a:off x="4821543" y="3848820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0985-50D8-C341-6AAC-44DBA3FB7E3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120CC8-E8D6-012D-27E8-39234A702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5ACA05-2700-263B-219F-97951CD899F1}"/>
              </a:ext>
            </a:extLst>
          </p:cNvPr>
          <p:cNvGrpSpPr/>
          <p:nvPr/>
        </p:nvGrpSpPr>
        <p:grpSpPr>
          <a:xfrm>
            <a:off x="4646015" y="4650449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31EFF3-C825-348A-430D-E466E2F6FF2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989731-A617-0238-5761-D0284826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FF154-686E-36BD-E461-844BF2883750}"/>
              </a:ext>
            </a:extLst>
          </p:cNvPr>
          <p:cNvGrpSpPr/>
          <p:nvPr/>
        </p:nvGrpSpPr>
        <p:grpSpPr>
          <a:xfrm>
            <a:off x="4647551" y="4920497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07470-1D39-915D-BADE-E51B50FFF9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6537CD-CAE8-D68D-08F3-63C8BB4B5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FA1802-6F2E-8BA1-4BA2-0BE7F3838285}"/>
              </a:ext>
            </a:extLst>
          </p:cNvPr>
          <p:cNvGrpSpPr/>
          <p:nvPr/>
        </p:nvGrpSpPr>
        <p:grpSpPr>
          <a:xfrm>
            <a:off x="4181159" y="5190545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D4AB87-F2A9-A10A-8672-02FEBCCFC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ED5729-05F8-1BCB-06B3-D033E0A6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3C721-02A5-0752-5737-0FDA6277E298}"/>
              </a:ext>
            </a:extLst>
          </p:cNvPr>
          <p:cNvGrpSpPr/>
          <p:nvPr/>
        </p:nvGrpSpPr>
        <p:grpSpPr>
          <a:xfrm>
            <a:off x="4419465" y="4380401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5B1E93-A8AB-30C7-3680-7C7D092E53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7CC6AC-2DFC-6843-A88B-D8282EAF0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F58D5B-6F3A-4B2F-D3CE-D44474214A2B}"/>
              </a:ext>
            </a:extLst>
          </p:cNvPr>
          <p:cNvGrpSpPr/>
          <p:nvPr/>
        </p:nvGrpSpPr>
        <p:grpSpPr>
          <a:xfrm>
            <a:off x="4182227" y="5460595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967F3C-5135-B1C9-95C9-00CF763304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373DA2-07E2-3AD2-C628-FE7D4DCFB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/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/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/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FB933CB-6EB1-9D76-1DE7-94D88FB8B2CF}"/>
              </a:ext>
            </a:extLst>
          </p:cNvPr>
          <p:cNvSpPr/>
          <p:nvPr/>
        </p:nvSpPr>
        <p:spPr>
          <a:xfrm>
            <a:off x="153697" y="3385057"/>
            <a:ext cx="1930882" cy="1127328"/>
          </a:xfrm>
          <a:prstGeom prst="wedgeRectCallout">
            <a:avLst>
              <a:gd name="adj1" fmla="val 90317"/>
              <a:gd name="adj2" fmla="val -601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is now an array containing 50 numbers between -10 and 10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E3371DF-E201-6819-E1E7-0BE0E85E3834}"/>
              </a:ext>
            </a:extLst>
          </p:cNvPr>
          <p:cNvSpPr/>
          <p:nvPr/>
        </p:nvSpPr>
        <p:spPr>
          <a:xfrm>
            <a:off x="153697" y="4775283"/>
            <a:ext cx="1930882" cy="1127328"/>
          </a:xfrm>
          <a:prstGeom prst="wedgeRectCallout">
            <a:avLst>
              <a:gd name="adj1" fmla="val 89143"/>
              <a:gd name="adj2" fmla="val -1251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 and y2 are now arrays containing 50 numbers</a:t>
            </a:r>
          </a:p>
        </p:txBody>
      </p:sp>
    </p:spTree>
    <p:extLst>
      <p:ext uri="{BB962C8B-B14F-4D97-AF65-F5344CB8AC3E}">
        <p14:creationId xmlns:p14="http://schemas.microsoft.com/office/powerpoint/2010/main" val="5714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1287-21FF-DF5B-8DCD-B1820BAF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9235"/>
            <a:ext cx="6114286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Properly Format Your Source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B60B1-9D59-2CD4-BAE0-E117D952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2" y="1532894"/>
            <a:ext cx="5414037" cy="498125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41F8074-6FEB-5FFA-3295-9730667352DD}"/>
              </a:ext>
            </a:extLst>
          </p:cNvPr>
          <p:cNvSpPr/>
          <p:nvPr/>
        </p:nvSpPr>
        <p:spPr>
          <a:xfrm>
            <a:off x="4377128" y="3657600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spaces</a:t>
            </a:r>
            <a:r>
              <a:rPr lang="en-US" dirty="0"/>
              <a:t> will make it easier for another programmer to read your code</a:t>
            </a:r>
          </a:p>
        </p:txBody>
      </p:sp>
    </p:spTree>
    <p:extLst>
      <p:ext uri="{BB962C8B-B14F-4D97-AF65-F5344CB8AC3E}">
        <p14:creationId xmlns:p14="http://schemas.microsoft.com/office/powerpoint/2010/main" val="15115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PEP 8 </a:t>
            </a:r>
            <a:r>
              <a:rPr lang="en-US" sz="3200" dirty="0">
                <a:latin typeface="+mn-lt"/>
              </a:rPr>
              <a:t>– Style Guide for Python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682303" y="1402598"/>
            <a:ext cx="377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https://peps.python.org/pep-0008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092EA-7931-F912-95BF-9BDA3BCE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09" y="2062324"/>
            <a:ext cx="7004982" cy="4212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D1C34-BA5C-8DF0-EA18-91727EDF738C}"/>
              </a:ext>
            </a:extLst>
          </p:cNvPr>
          <p:cNvSpPr/>
          <p:nvPr/>
        </p:nvSpPr>
        <p:spPr>
          <a:xfrm>
            <a:off x="3200401" y="5021705"/>
            <a:ext cx="4083844" cy="164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5ABEB-DF72-A729-25B7-225C2254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1897287"/>
            <a:ext cx="7225259" cy="46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https://github.com/psf/black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2870617" y="3918588"/>
            <a:ext cx="3507698" cy="32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3AE188-5895-1B18-841E-9B2751A6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E88A8-2DDA-3919-9163-E6E63BF1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3DB0F-A9A4-8CC2-EF81-9DFFA658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73830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1993692" y="2226039"/>
            <a:ext cx="107205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68DCBE-2F2C-3858-9A27-CB262AB0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6" y="1543694"/>
            <a:ext cx="7139067" cy="4832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Thonny </a:t>
            </a:r>
            <a:r>
              <a:rPr lang="en-US" sz="3200" b="1" dirty="0">
                <a:latin typeface="+mn-lt"/>
              </a:rPr>
              <a:t>plug-ins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2015142" y="2579428"/>
            <a:ext cx="1035356" cy="186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241030" y="1888761"/>
            <a:ext cx="112426" cy="779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the </a:t>
            </a:r>
            <a:r>
              <a:rPr lang="en-US" sz="2400" b="1" dirty="0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package to create 2D and 3D plots in Python using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module</a:t>
            </a:r>
          </a:p>
          <a:p>
            <a:r>
              <a:rPr lang="en-US" sz="2400" dirty="0"/>
              <a:t>Create </a:t>
            </a:r>
            <a:r>
              <a:rPr lang="en-US" sz="2400" b="1" dirty="0">
                <a:solidFill>
                  <a:srgbClr val="7030A0"/>
                </a:solidFill>
              </a:rPr>
              <a:t>2D line graphs </a:t>
            </a:r>
            <a:r>
              <a:rPr lang="en-US" sz="2400" dirty="0"/>
              <a:t>by providing arrays containing the domain values and their corresponding range values</a:t>
            </a:r>
          </a:p>
          <a:p>
            <a:r>
              <a:rPr lang="en-US" sz="2400" dirty="0"/>
              <a:t>Understand the common standards for how Python source code should be </a:t>
            </a:r>
            <a:r>
              <a:rPr lang="en-US" sz="2400" b="1" dirty="0">
                <a:solidFill>
                  <a:srgbClr val="FF0000"/>
                </a:solidFill>
              </a:rPr>
              <a:t>formatted</a:t>
            </a:r>
            <a:r>
              <a:rPr lang="en-US" sz="2400" dirty="0"/>
              <a:t> according to </a:t>
            </a:r>
            <a:r>
              <a:rPr lang="en-US" sz="2400" b="1" dirty="0"/>
              <a:t>PEP 8</a:t>
            </a:r>
          </a:p>
          <a:p>
            <a:r>
              <a:rPr lang="en-US" sz="2400" dirty="0"/>
              <a:t>Install the Black </a:t>
            </a:r>
            <a:r>
              <a:rPr lang="en-US" sz="2400" b="1" dirty="0"/>
              <a:t>package</a:t>
            </a:r>
            <a:r>
              <a:rPr lang="en-US" sz="2400" dirty="0"/>
              <a:t> and </a:t>
            </a:r>
            <a:r>
              <a:rPr lang="en-US" sz="2400" b="1" dirty="0"/>
              <a:t>plug-in</a:t>
            </a:r>
            <a:r>
              <a:rPr lang="en-US" sz="2400" dirty="0"/>
              <a:t> for automated source code formatting in Thonny</a:t>
            </a:r>
          </a:p>
          <a:p>
            <a:r>
              <a:rPr lang="en-US" sz="2400" dirty="0"/>
              <a:t>Graph the divergence or convergence of infinite series</a:t>
            </a:r>
          </a:p>
          <a:p>
            <a:r>
              <a:rPr lang="en-US" sz="2400" dirty="0"/>
              <a:t>Generate two arrays of random integers and use vectorized operations to calculate Euclid's GCD between their values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82057-07C8-7EC6-F05F-2B29D449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4" y="1521664"/>
            <a:ext cx="5712912" cy="483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on </a:t>
            </a:r>
            <a:r>
              <a:rPr lang="en-US" sz="3200" b="1" dirty="0">
                <a:latin typeface="+mn-lt"/>
              </a:rPr>
              <a:t>PyPI</a:t>
            </a:r>
            <a:r>
              <a:rPr lang="en-US" sz="3200" dirty="0">
                <a:latin typeface="+mn-lt"/>
              </a:rPr>
              <a:t> and Select the </a:t>
            </a:r>
            <a:r>
              <a:rPr lang="en-US" sz="3200" b="1" dirty="0">
                <a:latin typeface="+mn-lt"/>
              </a:rPr>
              <a:t>plug-in</a:t>
            </a:r>
            <a:r>
              <a:rPr lang="en-US" sz="3200" dirty="0">
                <a:latin typeface="+mn-lt"/>
              </a:rPr>
              <a:t> name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4695-5684-C09B-9851-4975DA7A5955}"/>
              </a:ext>
            </a:extLst>
          </p:cNvPr>
          <p:cNvSpPr/>
          <p:nvPr/>
        </p:nvSpPr>
        <p:spPr>
          <a:xfrm>
            <a:off x="1817518" y="2598660"/>
            <a:ext cx="1225485" cy="236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71AC2-B7F9-AACB-91E4-AF3E67D652BD}"/>
              </a:ext>
            </a:extLst>
          </p:cNvPr>
          <p:cNvSpPr/>
          <p:nvPr/>
        </p:nvSpPr>
        <p:spPr>
          <a:xfrm>
            <a:off x="6383000" y="2616186"/>
            <a:ext cx="943481" cy="219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354B6E-D9C0-CEE8-BF9B-435F88181A4C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642501" y="623249"/>
            <a:ext cx="12700" cy="442448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28F74-63D9-5805-4386-851F45E2073E}"/>
              </a:ext>
            </a:extLst>
          </p:cNvPr>
          <p:cNvSpPr/>
          <p:nvPr/>
        </p:nvSpPr>
        <p:spPr>
          <a:xfrm>
            <a:off x="3181264" y="3364457"/>
            <a:ext cx="3969044" cy="479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105F49-D0F5-8A42-32C8-9C3D34EB47BC}"/>
              </a:ext>
            </a:extLst>
          </p:cNvPr>
          <p:cNvCxnSpPr>
            <a:cxnSpLocks/>
          </p:cNvCxnSpPr>
          <p:nvPr/>
        </p:nvCxnSpPr>
        <p:spPr>
          <a:xfrm flipH="1" flipV="1">
            <a:off x="3919465" y="354954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7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B4D94-3A16-81B2-A28C-5D77A106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91" y="1539905"/>
            <a:ext cx="5639620" cy="481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9152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AE9636-BB42-FA6F-96CC-C4B108B7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89" y="1539903"/>
            <a:ext cx="5691361" cy="48164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D352C4-BD54-6FF3-BBB1-BFC6E9226807}"/>
              </a:ext>
            </a:extLst>
          </p:cNvPr>
          <p:cNvSpPr/>
          <p:nvPr/>
        </p:nvSpPr>
        <p:spPr>
          <a:xfrm>
            <a:off x="3234440" y="5990874"/>
            <a:ext cx="1188244" cy="2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7FD15-103F-31E9-814F-3D4635E1ABDC}"/>
              </a:ext>
            </a:extLst>
          </p:cNvPr>
          <p:cNvCxnSpPr>
            <a:cxnSpLocks/>
          </p:cNvCxnSpPr>
          <p:nvPr/>
        </p:nvCxnSpPr>
        <p:spPr>
          <a:xfrm flipH="1">
            <a:off x="3828562" y="4482746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00A3F9-E32B-F099-2F8C-C8FAF224172F}"/>
              </a:ext>
            </a:extLst>
          </p:cNvPr>
          <p:cNvSpPr/>
          <p:nvPr/>
        </p:nvSpPr>
        <p:spPr>
          <a:xfrm>
            <a:off x="3234440" y="3542000"/>
            <a:ext cx="3763260" cy="271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627C81-A0FA-1A4B-7924-E403A7CE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20" y="1548808"/>
            <a:ext cx="5691361" cy="4816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6154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4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6AD478-2250-8A77-AD79-F87491A3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8" y="1556089"/>
            <a:ext cx="7067863" cy="4784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Restart</a:t>
            </a:r>
            <a:r>
              <a:rPr lang="en-US" sz="3200" dirty="0">
                <a:latin typeface="+mn-lt"/>
              </a:rPr>
              <a:t> the Thonny IDE to use a 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2040580" y="2222291"/>
            <a:ext cx="1122345" cy="24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 flipH="1" flipV="1">
            <a:off x="2923082" y="2353456"/>
            <a:ext cx="697043" cy="1075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7FF17B-C03E-BC38-BBFD-9118A7669F67}"/>
              </a:ext>
            </a:extLst>
          </p:cNvPr>
          <p:cNvSpPr txBox="1"/>
          <p:nvPr/>
        </p:nvSpPr>
        <p:spPr>
          <a:xfrm>
            <a:off x="2375940" y="3656845"/>
            <a:ext cx="323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 </a:t>
            </a:r>
            <a:r>
              <a:rPr lang="en-US" u="sng" dirty="0">
                <a:solidFill>
                  <a:srgbClr val="0070C0"/>
                </a:solidFill>
              </a:rPr>
              <a:t>must</a:t>
            </a:r>
            <a:r>
              <a:rPr lang="en-US" dirty="0">
                <a:solidFill>
                  <a:srgbClr val="0070C0"/>
                </a:solidFill>
              </a:rPr>
              <a:t> RESTART Thonny for the </a:t>
            </a:r>
            <a:r>
              <a:rPr lang="en-US" b="1" dirty="0">
                <a:solidFill>
                  <a:srgbClr val="0070C0"/>
                </a:solidFill>
              </a:rPr>
              <a:t>Tools…Format with Black </a:t>
            </a:r>
            <a:r>
              <a:rPr lang="en-US" dirty="0">
                <a:solidFill>
                  <a:srgbClr val="0070C0"/>
                </a:solidFill>
              </a:rPr>
              <a:t>menu option to appear</a:t>
            </a:r>
          </a:p>
        </p:txBody>
      </p:sp>
    </p:spTree>
    <p:extLst>
      <p:ext uri="{BB962C8B-B14F-4D97-AF65-F5344CB8AC3E}">
        <p14:creationId xmlns:p14="http://schemas.microsoft.com/office/powerpoint/2010/main" val="75205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721E1F-2830-39A6-A8A0-9358FD2E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2894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3065489" y="2308485"/>
            <a:ext cx="2503357" cy="25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32F770-DE5D-50AB-7309-EDD2A418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6642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5793700" y="3950642"/>
            <a:ext cx="876924" cy="224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80B7F-3550-94E2-8E2F-2062571EC5BC}"/>
              </a:ext>
            </a:extLst>
          </p:cNvPr>
          <p:cNvCxnSpPr>
            <a:cxnSpLocks/>
          </p:cNvCxnSpPr>
          <p:nvPr/>
        </p:nvCxnSpPr>
        <p:spPr>
          <a:xfrm flipV="1">
            <a:off x="5568846" y="4579495"/>
            <a:ext cx="794479" cy="517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A088277-9094-4EE0-FDEA-729FDB28C51E}"/>
              </a:ext>
            </a:extLst>
          </p:cNvPr>
          <p:cNvSpPr/>
          <p:nvPr/>
        </p:nvSpPr>
        <p:spPr>
          <a:xfrm>
            <a:off x="2010170" y="3604279"/>
            <a:ext cx="2032838" cy="4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CEC4A6-8FFE-A2AB-DCC2-B9333576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29147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0054334-9807-F9C8-471F-2C420B7F8D5D}"/>
              </a:ext>
            </a:extLst>
          </p:cNvPr>
          <p:cNvSpPr/>
          <p:nvPr/>
        </p:nvSpPr>
        <p:spPr>
          <a:xfrm>
            <a:off x="5081665" y="3597639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apply the Black formatting standard (PEP 8) to your code</a:t>
            </a:r>
          </a:p>
        </p:txBody>
      </p:sp>
    </p:spTree>
    <p:extLst>
      <p:ext uri="{BB962C8B-B14F-4D97-AF65-F5344CB8AC3E}">
        <p14:creationId xmlns:p14="http://schemas.microsoft.com/office/powerpoint/2010/main" val="894034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35332"/>
          </a:xfrm>
        </p:spPr>
        <p:txBody>
          <a:bodyPr>
            <a:normAutofit/>
          </a:bodyPr>
          <a:lstStyle/>
          <a:p>
            <a:r>
              <a:rPr lang="en-US" sz="2400" dirty="0"/>
              <a:t>Your scientist has asked you to plot the Fahrenheit and Celsius temperature equivalents for temperatures in Kelvin that span from 0K to 400K</a:t>
            </a:r>
          </a:p>
          <a:p>
            <a:r>
              <a:rPr lang="en-US" sz="2400" dirty="0"/>
              <a:t>Your plot should label each temperature scale line graph so a legend can be added to the plot</a:t>
            </a:r>
          </a:p>
          <a:p>
            <a:r>
              <a:rPr lang="en-US" sz="2400" dirty="0"/>
              <a:t>As with all professional graphs, each axis should be labeled with the appropriate units</a:t>
            </a:r>
          </a:p>
          <a:p>
            <a:r>
              <a:rPr lang="en-US" sz="2400" dirty="0"/>
              <a:t>The graph should have a title and a grid for easier reading of the values</a:t>
            </a:r>
          </a:p>
          <a:p>
            <a:r>
              <a:rPr lang="en-US" sz="2400" dirty="0"/>
              <a:t>The research question is, "</a:t>
            </a:r>
            <a:r>
              <a:rPr lang="en-US" sz="2400" b="1" dirty="0">
                <a:solidFill>
                  <a:srgbClr val="FF0000"/>
                </a:solidFill>
              </a:rPr>
              <a:t>What is the one temperature that is the </a:t>
            </a:r>
            <a:r>
              <a:rPr lang="en-US" sz="2400" b="1" u="sng" dirty="0">
                <a:solidFill>
                  <a:srgbClr val="FF0000"/>
                </a:solidFill>
              </a:rPr>
              <a:t>same</a:t>
            </a:r>
            <a:r>
              <a:rPr lang="en-US" sz="2400" b="1" dirty="0">
                <a:solidFill>
                  <a:srgbClr val="FF0000"/>
                </a:solidFill>
              </a:rPr>
              <a:t> in both Fahrenheit and Celsius?</a:t>
            </a:r>
            <a:r>
              <a:rPr lang="en-US" sz="2400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DC97-6ACF-5B28-BA11-F8DD4218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23" y="1690689"/>
            <a:ext cx="4312953" cy="45216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0EC33E6-69BE-B44F-4286-21A32DCBD231}"/>
              </a:ext>
            </a:extLst>
          </p:cNvPr>
          <p:cNvGrpSpPr/>
          <p:nvPr/>
        </p:nvGrpSpPr>
        <p:grpSpPr>
          <a:xfrm>
            <a:off x="5429476" y="2872740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BEBB702-42DD-3CED-AE4A-7C3DFC3DF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38FF2-3EE4-F366-7AE8-410EF1E643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1BF65-5113-6871-E488-CD31F1172AE4}"/>
              </a:ext>
            </a:extLst>
          </p:cNvPr>
          <p:cNvGrpSpPr/>
          <p:nvPr/>
        </p:nvGrpSpPr>
        <p:grpSpPr>
          <a:xfrm>
            <a:off x="6173179" y="309206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670ACF-CEA1-EA45-D11D-EFB3A5EE0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3DD4A-C118-4723-730E-B0D83D722AA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40FCB3-1130-08ED-772D-C9FE34D76637}"/>
              </a:ext>
            </a:extLst>
          </p:cNvPr>
          <p:cNvGrpSpPr/>
          <p:nvPr/>
        </p:nvGrpSpPr>
        <p:grpSpPr>
          <a:xfrm>
            <a:off x="5131340" y="3320028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8FF94-8802-2060-51C5-7CC0815DC2B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8DFFD9-6F57-C0D5-DC9D-A0F76076A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A8254F-6BB1-FD5F-FCFB-79EAB627A12F}"/>
              </a:ext>
            </a:extLst>
          </p:cNvPr>
          <p:cNvGrpSpPr/>
          <p:nvPr/>
        </p:nvGrpSpPr>
        <p:grpSpPr>
          <a:xfrm>
            <a:off x="6601316" y="4186193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7D162D-823F-08C0-C03C-A3D0E960E4E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720717-C74C-C77C-7F44-4F6A6987C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4B188-7DC7-8B90-8CD1-5D6C2A2F4F79}"/>
              </a:ext>
            </a:extLst>
          </p:cNvPr>
          <p:cNvGrpSpPr/>
          <p:nvPr/>
        </p:nvGrpSpPr>
        <p:grpSpPr>
          <a:xfrm>
            <a:off x="6170971" y="4721402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35DE10-393F-DEBE-B502-CCF32913CD4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6BCE8-7585-1B61-62DD-240583B9F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512DC7-E24D-15A3-3740-5AACE13F4745}"/>
              </a:ext>
            </a:extLst>
          </p:cNvPr>
          <p:cNvGrpSpPr/>
          <p:nvPr/>
        </p:nvGrpSpPr>
        <p:grpSpPr>
          <a:xfrm>
            <a:off x="5624463" y="5173495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8C836-9EC4-6E12-76F4-4CA1523AC86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04ECFCC-22B8-C3A4-2C08-2886D6822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91D34-0901-CB65-EA40-D9737DA22AA9}"/>
              </a:ext>
            </a:extLst>
          </p:cNvPr>
          <p:cNvGrpSpPr/>
          <p:nvPr/>
        </p:nvGrpSpPr>
        <p:grpSpPr>
          <a:xfrm>
            <a:off x="4297717" y="541554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23DE1-8B76-76AF-CD8F-80D4EB7609E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8ED31F6-3D07-9F61-4416-F176E75B6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227B23F-F0BD-22C5-8ED6-24024CCF3A10}"/>
              </a:ext>
            </a:extLst>
          </p:cNvPr>
          <p:cNvGrpSpPr/>
          <p:nvPr/>
        </p:nvGrpSpPr>
        <p:grpSpPr>
          <a:xfrm>
            <a:off x="5117337" y="4949368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337085-9BB1-0EB9-6FC6-3745CBE5EE7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A28F5A-DABE-0125-5739-0F4CC4BD9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D4256F-E356-E8B9-16CA-6126BE3A8DD6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9869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8B44E-1C07-4FC7-9491-4C40A2A7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14328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1AB72-7EDD-DD02-8E51-74922E5C0B49}"/>
              </a:ext>
            </a:extLst>
          </p:cNvPr>
          <p:cNvSpPr txBox="1"/>
          <p:nvPr/>
        </p:nvSpPr>
        <p:spPr>
          <a:xfrm>
            <a:off x="2286000" y="571236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What is the one temperature that is the same in Fahrenheit and Celsius?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4ABB5-4387-F7E4-08CC-95DC9030C88E}"/>
              </a:ext>
            </a:extLst>
          </p:cNvPr>
          <p:cNvCxnSpPr/>
          <p:nvPr/>
        </p:nvCxnSpPr>
        <p:spPr>
          <a:xfrm flipH="1">
            <a:off x="2286000" y="3200400"/>
            <a:ext cx="26982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/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−40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</a:t>
            </a:r>
            <a:r>
              <a:rPr lang="en-US" sz="3200" b="1" dirty="0">
                <a:latin typeface="+mn-lt"/>
              </a:rPr>
              <a:t>1779</a:t>
            </a:r>
            <a:r>
              <a:rPr lang="en-US" sz="3200" dirty="0">
                <a:latin typeface="+mn-lt"/>
              </a:rPr>
              <a:t>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3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569C9F-EEC9-4A9C-DD9F-E470B885ED96}"/>
              </a:ext>
            </a:extLst>
          </p:cNvPr>
          <p:cNvGrpSpPr/>
          <p:nvPr/>
        </p:nvGrpSpPr>
        <p:grpSpPr>
          <a:xfrm>
            <a:off x="2501771" y="4839440"/>
            <a:ext cx="4140459" cy="1507832"/>
            <a:chOff x="2104138" y="4839440"/>
            <a:chExt cx="4140459" cy="15078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EEC211-A974-330A-F5B8-D0CB74A81857}"/>
                </a:ext>
              </a:extLst>
            </p:cNvPr>
            <p:cNvSpPr txBox="1"/>
            <p:nvPr/>
          </p:nvSpPr>
          <p:spPr>
            <a:xfrm>
              <a:off x="3808590" y="5408690"/>
              <a:ext cx="2436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Nicole Oresme (c. </a:t>
              </a:r>
              <a:r>
                <a:rPr lang="en-US" b="1" dirty="0"/>
                <a:t>1360</a:t>
              </a:r>
              <a:r>
                <a:rPr lang="en-US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28D635-EBFA-2077-A67A-6B6CAD94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38" y="4839440"/>
              <a:ext cx="1507832" cy="150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1" grpId="0" animBg="1"/>
      <p:bldP spid="2" grpId="0" animBg="1"/>
      <p:bldP spid="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AE166-BE91-AA64-C3FD-33CC4A7B8060}"/>
              </a:ext>
            </a:extLst>
          </p:cNvPr>
          <p:cNvSpPr/>
          <p:nvPr/>
        </p:nvSpPr>
        <p:spPr>
          <a:xfrm>
            <a:off x="628650" y="5516380"/>
            <a:ext cx="6304301" cy="654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140A6-54F5-E3D7-1851-0F9B3BE1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1896"/>
            <a:ext cx="3457143" cy="35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A0929-94A1-07AD-0A1C-D6684818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1896"/>
            <a:ext cx="3457143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F068B-A078-74B4-82DB-B72335EE5D54}"/>
              </a:ext>
            </a:extLst>
          </p:cNvPr>
          <p:cNvSpPr/>
          <p:nvPr/>
        </p:nvSpPr>
        <p:spPr>
          <a:xfrm>
            <a:off x="1094282" y="2840636"/>
            <a:ext cx="2300990" cy="3147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AF756-9B58-4CB7-C0C6-8901D39DC00F}"/>
              </a:ext>
            </a:extLst>
          </p:cNvPr>
          <p:cNvSpPr/>
          <p:nvPr/>
        </p:nvSpPr>
        <p:spPr>
          <a:xfrm>
            <a:off x="4649448" y="2795052"/>
            <a:ext cx="2560821" cy="137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C659E-273C-2791-FF90-89C5E6940489}"/>
              </a:ext>
            </a:extLst>
          </p:cNvPr>
          <p:cNvCxnSpPr>
            <a:cxnSpLocks/>
          </p:cNvCxnSpPr>
          <p:nvPr/>
        </p:nvCxnSpPr>
        <p:spPr>
          <a:xfrm flipV="1">
            <a:off x="3395272" y="2780675"/>
            <a:ext cx="1229194" cy="599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229533-AE9D-8712-1AA2-19C2950551F8}"/>
              </a:ext>
            </a:extLst>
          </p:cNvPr>
          <p:cNvCxnSpPr>
            <a:cxnSpLocks/>
          </p:cNvCxnSpPr>
          <p:nvPr/>
        </p:nvCxnSpPr>
        <p:spPr>
          <a:xfrm>
            <a:off x="3395272" y="3155430"/>
            <a:ext cx="1229194" cy="1011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A8C247-E423-13EF-F759-AB15D13931D3}"/>
              </a:ext>
            </a:extLst>
          </p:cNvPr>
          <p:cNvGrpSpPr/>
          <p:nvPr/>
        </p:nvGrpSpPr>
        <p:grpSpPr>
          <a:xfrm>
            <a:off x="6062546" y="2715318"/>
            <a:ext cx="1076632" cy="369332"/>
            <a:chOff x="4968362" y="2079211"/>
            <a:chExt cx="1076632" cy="3693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19F3AD-B55D-F1F6-1795-E5533C489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C7C67C-C79F-7A06-F9B3-FE589F2CBA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3FBAA7-AF9A-3857-DA99-373A9F69C53F}"/>
              </a:ext>
            </a:extLst>
          </p:cNvPr>
          <p:cNvGrpSpPr/>
          <p:nvPr/>
        </p:nvGrpSpPr>
        <p:grpSpPr>
          <a:xfrm>
            <a:off x="7126264" y="2907479"/>
            <a:ext cx="1076632" cy="369332"/>
            <a:chOff x="4704120" y="2356972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FE279E-B19E-8F8D-B819-F12A9A689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E8FD09-3C19-4B8F-E6CF-AE54A844AC5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BE453-3123-1242-E480-5453D1BD0F8B}"/>
              </a:ext>
            </a:extLst>
          </p:cNvPr>
          <p:cNvGrpSpPr/>
          <p:nvPr/>
        </p:nvGrpSpPr>
        <p:grpSpPr>
          <a:xfrm>
            <a:off x="6914868" y="3098909"/>
            <a:ext cx="1068643" cy="369332"/>
            <a:chOff x="3647644" y="4910075"/>
            <a:chExt cx="1068643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4D8874-F529-1584-96B3-47C7AC61902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87E88B-43BC-EF88-20B7-72441C607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235667-BFB5-E3F7-DFDA-BA329B8616E2}"/>
              </a:ext>
            </a:extLst>
          </p:cNvPr>
          <p:cNvGrpSpPr/>
          <p:nvPr/>
        </p:nvGrpSpPr>
        <p:grpSpPr>
          <a:xfrm>
            <a:off x="7131759" y="3306060"/>
            <a:ext cx="674600" cy="369332"/>
            <a:chOff x="3647644" y="5421073"/>
            <a:chExt cx="674600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FED1DB-C32A-E6CA-51DE-4A83FC7130FF}"/>
                </a:ext>
              </a:extLst>
            </p:cNvPr>
            <p:cNvSpPr txBox="1"/>
            <p:nvPr/>
          </p:nvSpPr>
          <p:spPr>
            <a:xfrm>
              <a:off x="393878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BAC6A4-FA5C-8233-E4CF-DE8C8B3EA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7644" y="5594437"/>
              <a:ext cx="35489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150D222-6626-2C3F-E7EE-3167DF94F748}"/>
              </a:ext>
            </a:extLst>
          </p:cNvPr>
          <p:cNvGrpSpPr/>
          <p:nvPr/>
        </p:nvGrpSpPr>
        <p:grpSpPr>
          <a:xfrm>
            <a:off x="6352910" y="3667897"/>
            <a:ext cx="738863" cy="369332"/>
            <a:chOff x="3647644" y="5359159"/>
            <a:chExt cx="738863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048921-B572-EBE1-4237-9FA27B7B7FEC}"/>
                </a:ext>
              </a:extLst>
            </p:cNvPr>
            <p:cNvSpPr txBox="1"/>
            <p:nvPr/>
          </p:nvSpPr>
          <p:spPr>
            <a:xfrm>
              <a:off x="400304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E175EB-0DB5-FCCB-3044-7E2A5590F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4028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0C604A-6B2B-D417-8ADF-84E72288BC36}"/>
              </a:ext>
            </a:extLst>
          </p:cNvPr>
          <p:cNvGrpSpPr/>
          <p:nvPr/>
        </p:nvGrpSpPr>
        <p:grpSpPr>
          <a:xfrm>
            <a:off x="6882203" y="3857290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90DA1A-52F6-2E41-7221-BB27BB660B8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7617EE-4505-9BF7-7BA6-7FE0A867A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/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/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/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/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blipFill>
                <a:blip r:embed="rId7"/>
                <a:stretch>
                  <a:fillRect l="-2294" r="-4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0" grpId="0"/>
      <p:bldP spid="5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7939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05D060-39F5-28D8-0162-1842E386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2553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C2159-300C-363E-EE41-065A91DE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4457039"/>
            <a:ext cx="2390476" cy="6571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/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The harmonic series diverges toward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31A442-9C91-526B-A205-181012BA6F1F}"/>
              </a:ext>
            </a:extLst>
          </p:cNvPr>
          <p:cNvSpPr txBox="1"/>
          <p:nvPr/>
        </p:nvSpPr>
        <p:spPr>
          <a:xfrm>
            <a:off x="2632381" y="4571283"/>
            <a:ext cx="285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Basel series converges to a specific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E0871-43FF-CD8E-E1F6-A7BCCCC7E029}"/>
              </a:ext>
            </a:extLst>
          </p:cNvPr>
          <p:cNvSpPr/>
          <p:nvPr/>
        </p:nvSpPr>
        <p:spPr>
          <a:xfrm>
            <a:off x="6100997" y="4800600"/>
            <a:ext cx="1533612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93" y="2177654"/>
            <a:ext cx="3922430" cy="2687074"/>
          </a:xfrm>
          <a:prstGeom prst="rect">
            <a:avLst/>
          </a:prstGeom>
          <a:ln w="19050">
            <a:noFill/>
          </a:ln>
        </p:spPr>
      </p:pic>
      <p:sp>
        <p:nvSpPr>
          <p:cNvPr id="9" name="Rectangle 8"/>
          <p:cNvSpPr/>
          <p:nvPr/>
        </p:nvSpPr>
        <p:spPr>
          <a:xfrm>
            <a:off x="5555142" y="231625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57E9C-665A-34C2-D605-FEA4877EA1C7}"/>
              </a:ext>
            </a:extLst>
          </p:cNvPr>
          <p:cNvGrpSpPr/>
          <p:nvPr/>
        </p:nvGrpSpPr>
        <p:grpSpPr>
          <a:xfrm>
            <a:off x="1090721" y="2379108"/>
            <a:ext cx="2057400" cy="2284165"/>
            <a:chOff x="1008275" y="4004686"/>
            <a:chExt cx="2057400" cy="22841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30" y="4004686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74059-4FCE-A3EA-5903-69FE033F89C4}"/>
                </a:ext>
              </a:extLst>
            </p:cNvPr>
            <p:cNvSpPr txBox="1"/>
            <p:nvPr/>
          </p:nvSpPr>
          <p:spPr>
            <a:xfrm>
              <a:off x="1008275" y="5673298"/>
              <a:ext cx="2057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9162E-B1F5-2F46-7803-A8FB01673BAF}"/>
              </a:ext>
            </a:extLst>
          </p:cNvPr>
          <p:cNvSpPr/>
          <p:nvPr/>
        </p:nvSpPr>
        <p:spPr>
          <a:xfrm>
            <a:off x="6663128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14504-E098-ACC2-733B-6E80B0C44BFD}"/>
              </a:ext>
            </a:extLst>
          </p:cNvPr>
          <p:cNvSpPr/>
          <p:nvPr/>
        </p:nvSpPr>
        <p:spPr>
          <a:xfrm>
            <a:off x="4416356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4BDB8B-6D34-0187-9D72-0AE299BC392F}"/>
              </a:ext>
            </a:extLst>
          </p:cNvPr>
          <p:cNvSpPr/>
          <p:nvPr/>
        </p:nvSpPr>
        <p:spPr>
          <a:xfrm>
            <a:off x="4793686" y="4047720"/>
            <a:ext cx="2701395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16ED49-A80B-4EC2-3FEB-7434E288E83E}"/>
              </a:ext>
            </a:extLst>
          </p:cNvPr>
          <p:cNvGrpSpPr/>
          <p:nvPr/>
        </p:nvGrpSpPr>
        <p:grpSpPr>
          <a:xfrm>
            <a:off x="1688146" y="5174365"/>
            <a:ext cx="5456420" cy="1229386"/>
            <a:chOff x="1688146" y="5174365"/>
            <a:chExt cx="5456420" cy="12293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A66237-441D-870E-7110-943EB4AC6618}"/>
                </a:ext>
              </a:extLst>
            </p:cNvPr>
            <p:cNvSpPr txBox="1"/>
            <p:nvPr/>
          </p:nvSpPr>
          <p:spPr>
            <a:xfrm>
              <a:off x="1688146" y="5174365"/>
              <a:ext cx="545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288 years later, we still do not know the exact value 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/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Your scientist needs you to write a program to </a:t>
                </a:r>
                <a:r>
                  <a:rPr lang="en-US" sz="2400" i="1" dirty="0"/>
                  <a:t>estimate</a:t>
                </a:r>
                <a:r>
                  <a:rPr lang="en-US" sz="2400" dirty="0"/>
                  <a:t> the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that any two positive random integers are coprime</a:t>
                </a:r>
              </a:p>
              <a:p>
                <a:r>
                  <a:rPr lang="en-US" sz="2400" dirty="0"/>
                  <a:t>She wants you to sample one million pairs of random integers between one and one million inclusive</a:t>
                </a:r>
              </a:p>
              <a:p>
                <a:r>
                  <a:rPr lang="en-US" sz="2400" dirty="0"/>
                  <a:t>She wants to know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  <a:blipFill>
                <a:blip r:embed="rId2"/>
                <a:stretch>
                  <a:fillRect l="-1005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381FF-52C5-51C2-6EB9-1D02B4BF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55" y="1813670"/>
            <a:ext cx="4798089" cy="36202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F130-65FC-AF1A-F32E-763D26CA3D8F}"/>
              </a:ext>
            </a:extLst>
          </p:cNvPr>
          <p:cNvGrpSpPr/>
          <p:nvPr/>
        </p:nvGrpSpPr>
        <p:grpSpPr>
          <a:xfrm>
            <a:off x="4350187" y="2812379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243EB-4825-A581-6A88-492DCC4AF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0A96EF-A6EF-1A0F-4E41-14DCECF9FD2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FE4204-E406-9D00-3CAC-CD0D982302B1}"/>
              </a:ext>
            </a:extLst>
          </p:cNvPr>
          <p:cNvGrpSpPr/>
          <p:nvPr/>
        </p:nvGrpSpPr>
        <p:grpSpPr>
          <a:xfrm>
            <a:off x="6756109" y="3181711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10B7B-4DDC-7C5D-E051-232C17AF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B1FC1-3DB8-ABB4-8C74-332109F876C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BAC4C1-DA77-16D0-34CD-9A85D29E00AF}"/>
              </a:ext>
            </a:extLst>
          </p:cNvPr>
          <p:cNvGrpSpPr/>
          <p:nvPr/>
        </p:nvGrpSpPr>
        <p:grpSpPr>
          <a:xfrm>
            <a:off x="4627505" y="3809915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4D0532-FC43-D7EC-57FA-DD0EF5642B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A720F7-2A38-C93A-6CD6-4EEB2ECD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9E11DC-DF14-227C-2AEE-BB130FE65C28}"/>
              </a:ext>
            </a:extLst>
          </p:cNvPr>
          <p:cNvGrpSpPr/>
          <p:nvPr/>
        </p:nvGrpSpPr>
        <p:grpSpPr>
          <a:xfrm>
            <a:off x="5852791" y="4068298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EF43EB-9225-A538-5E14-C8D7D4F64D5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57EE80-5E76-0E6A-2359-3805A8A9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80F905-AF37-8F04-BEE5-8A586BFDAF11}"/>
              </a:ext>
            </a:extLst>
          </p:cNvPr>
          <p:cNvGrpSpPr/>
          <p:nvPr/>
        </p:nvGrpSpPr>
        <p:grpSpPr>
          <a:xfrm>
            <a:off x="3743082" y="4550454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F17A76-CB79-9E7C-4A29-C4827C0320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CCE8BA-F351-34F3-A26E-6CFE1AF02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2ADA92-5CC7-E605-60F6-237B67FADBE3}"/>
              </a:ext>
            </a:extLst>
          </p:cNvPr>
          <p:cNvGrpSpPr/>
          <p:nvPr/>
        </p:nvGrpSpPr>
        <p:grpSpPr>
          <a:xfrm>
            <a:off x="5149115" y="4792460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3FDC39-350B-4132-D404-5A1AA0BA8BB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6E80FF-5221-38F9-E82D-1FB048ABE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6471F7C-4757-0E7C-168C-D04A1AF29D34}"/>
              </a:ext>
            </a:extLst>
          </p:cNvPr>
          <p:cNvSpPr txBox="1"/>
          <p:nvPr/>
        </p:nvSpPr>
        <p:spPr>
          <a:xfrm>
            <a:off x="2327222" y="6137868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np.gcd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b="1" dirty="0" err="1">
                <a:solidFill>
                  <a:srgbClr val="7030A0"/>
                </a:solidFill>
              </a:rPr>
              <a:t>np.sum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are vector "aware"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81201-A958-A81D-0F5F-FC60996C3B11}"/>
              </a:ext>
            </a:extLst>
          </p:cNvPr>
          <p:cNvSpPr txBox="1"/>
          <p:nvPr/>
        </p:nvSpPr>
        <p:spPr>
          <a:xfrm>
            <a:off x="2327223" y="5681061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7030A0"/>
                </a:solidFill>
              </a:rPr>
              <a:t> are arrays with one million elements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D98CAA-0B63-44EB-C9C6-0B397BA159D2}"/>
              </a:ext>
            </a:extLst>
          </p:cNvPr>
          <p:cNvSpPr txBox="1"/>
          <p:nvPr/>
        </p:nvSpPr>
        <p:spPr>
          <a:xfrm>
            <a:off x="174513" y="3627124"/>
            <a:ext cx="178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is now an array with one million elements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398C69-465A-D234-709E-78239F35F588}"/>
              </a:ext>
            </a:extLst>
          </p:cNvPr>
          <p:cNvSpPr txBox="1"/>
          <p:nvPr/>
        </p:nvSpPr>
        <p:spPr>
          <a:xfrm>
            <a:off x="6693836" y="4437630"/>
            <a:ext cx="2110573" cy="116955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Probability is the number of times something </a:t>
            </a:r>
            <a:r>
              <a:rPr lang="en-US" sz="1400" b="1" dirty="0">
                <a:solidFill>
                  <a:srgbClr val="7030A0"/>
                </a:solidFill>
              </a:rPr>
              <a:t>did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i="1" dirty="0">
                <a:solidFill>
                  <a:srgbClr val="7030A0"/>
                </a:solidFill>
              </a:rPr>
              <a:t>divided</a:t>
            </a:r>
            <a:r>
              <a:rPr lang="en-US" sz="1400" dirty="0">
                <a:solidFill>
                  <a:srgbClr val="7030A0"/>
                </a:solidFill>
              </a:rPr>
              <a:t> by the number of times it </a:t>
            </a:r>
            <a:r>
              <a:rPr lang="en-US" sz="1400" b="1" dirty="0">
                <a:solidFill>
                  <a:srgbClr val="7030A0"/>
                </a:solidFill>
              </a:rPr>
              <a:t>could have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A4EA-C497-229D-9081-36A9F4A906D4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6612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 animBg="1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0839-FC6D-E0ED-F5E7-2BFAFBD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1" y="1697133"/>
            <a:ext cx="4003271" cy="12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1139435" y="2519103"/>
            <a:ext cx="1234500" cy="24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41816"/>
            <a:ext cx="1994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Leonhard Euler</a:t>
            </a:r>
          </a:p>
          <a:p>
            <a:pPr algn="ctr"/>
            <a:r>
              <a:rPr lang="en-US" sz="1600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How to install the Black package and plug-in so Thonny can format your code according to </a:t>
                </a:r>
                <a:r>
                  <a:rPr lang="en-US" sz="2400" b="1" dirty="0"/>
                  <a:t>PEP 8</a:t>
                </a:r>
              </a:p>
              <a:p>
                <a:r>
                  <a:rPr lang="en-US" sz="2400" dirty="0"/>
                  <a:t>How to install and import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400" dirty="0"/>
                  <a:t> package and its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pyplot</a:t>
                </a:r>
                <a:r>
                  <a:rPr lang="en-US" sz="2400" dirty="0"/>
                  <a:t> module to create 2D and 3D plots in Python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Harmonic Series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diverges</a:t>
                </a:r>
                <a:r>
                  <a:rPr lang="en-US" sz="2400" dirty="0"/>
                  <a:t>, whereas the </a:t>
                </a:r>
                <a:r>
                  <a:rPr lang="en-US" sz="2400" b="1" dirty="0"/>
                  <a:t>Basel Series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converges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The probability that </a:t>
                </a:r>
                <a:r>
                  <a:rPr lang="en-US" sz="2400" u="sng" dirty="0"/>
                  <a:t>two</a:t>
                </a:r>
                <a:r>
                  <a:rPr lang="en-US" sz="2400" dirty="0"/>
                  <a:t> random integers share no common factors (GCD==1 meaning they are "coprime")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NumPy's "vector aware" operators reduce our need to write  looping code to enumerate every element in an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code in </a:t>
                </a:r>
                <a:r>
                  <a:rPr lang="en-US" sz="2400" b="1" dirty="0"/>
                  <a:t>plot_quintic.py </a:t>
                </a:r>
                <a:r>
                  <a:rPr lang="en-US" sz="2400" dirty="0"/>
                  <a:t>to graph this polynomial: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−120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+2119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+1980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domain should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you prefer, you can use this equivalent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−5)(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does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Fundamental Theorem of Algebra </a:t>
                </a:r>
                <a:r>
                  <a:rPr lang="en-US" sz="2400" dirty="0"/>
                  <a:t>tell us about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maximum</a:t>
                </a:r>
                <a:r>
                  <a:rPr lang="en-US" sz="2400" dirty="0"/>
                  <a:t> number of places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might</a:t>
                </a:r>
                <a:r>
                  <a:rPr lang="en-US" sz="2400" dirty="0"/>
                  <a:t> cross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x-axis</a:t>
                </a:r>
                <a:r>
                  <a:rPr lang="en-US" sz="2400" dirty="0"/>
                  <a:t> in the domain of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sz="2400" dirty="0"/>
                  <a:t> numbers?</a:t>
                </a:r>
              </a:p>
              <a:p>
                <a:endParaRPr lang="en-US" sz="2400" dirty="0"/>
              </a:p>
              <a:p>
                <a:endParaRPr lang="en-US" sz="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8AC1BF-07EC-4001-B09A-963CE289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"/>
          <a:stretch/>
        </p:blipFill>
        <p:spPr>
          <a:xfrm>
            <a:off x="2499335" y="1690689"/>
            <a:ext cx="4145330" cy="43295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07274B-43E7-683E-54F1-5F13703A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Matplotlib Container Hierarchy</a:t>
            </a:r>
          </a:p>
        </p:txBody>
      </p:sp>
    </p:spTree>
    <p:extLst>
      <p:ext uri="{BB962C8B-B14F-4D97-AF65-F5344CB8AC3E}">
        <p14:creationId xmlns:p14="http://schemas.microsoft.com/office/powerpoint/2010/main" val="8982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04F089-7A97-0331-598E-3ED884B7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242100-013B-62C0-185A-3ADC906D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7486</TotalTime>
  <Words>1267</Words>
  <Application>Microsoft Office PowerPoint</Application>
  <PresentationFormat>On-screen Show (4:3)</PresentationFormat>
  <Paragraphs>226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03 – Goals</vt:lpstr>
      <vt:lpstr>Line Graphs using matplotlib</vt:lpstr>
      <vt:lpstr>PowerPoint Presentation</vt:lpstr>
      <vt:lpstr>Matplotlib Container Hierarchy</vt:lpstr>
      <vt:lpstr>Install the matplotlib Package</vt:lpstr>
      <vt:lpstr>Verify the matplotlib Package Installation</vt:lpstr>
      <vt:lpstr>Cartesian Coordinates</vt:lpstr>
      <vt:lpstr>Line Graphs using matplotlib</vt:lpstr>
      <vt:lpstr>Edit line_graphs.py</vt:lpstr>
      <vt:lpstr>Run line_graphs.py</vt:lpstr>
      <vt:lpstr>Properly Format Your Source Code</vt:lpstr>
      <vt:lpstr>PEP 8 – Style Guide for Python Code</vt:lpstr>
      <vt:lpstr>The black Package</vt:lpstr>
      <vt:lpstr>Installing the black Package into Thonny</vt:lpstr>
      <vt:lpstr>Search for the black package</vt:lpstr>
      <vt:lpstr>Install the black Package</vt:lpstr>
      <vt:lpstr>Verify the black Package Installation</vt:lpstr>
      <vt:lpstr>Installing Thonny plug-ins</vt:lpstr>
      <vt:lpstr>Search on PyPI and Select the plug-in name</vt:lpstr>
      <vt:lpstr>Install the thonny_black_formatter plug-in</vt:lpstr>
      <vt:lpstr>Verify the thonny_black_formatter plug-in</vt:lpstr>
      <vt:lpstr>Restart the Thonny IDE to use a plug-in</vt:lpstr>
      <vt:lpstr>Format Your Code Following PEP 8</vt:lpstr>
      <vt:lpstr>Format Your Code Following PEP 8</vt:lpstr>
      <vt:lpstr>Format Your Code Following PEP 8</vt:lpstr>
      <vt:lpstr>Temperature Conversion</vt:lpstr>
      <vt:lpstr>Open fahrenheit_to_celsius.py</vt:lpstr>
      <vt:lpstr>Run fahrenheit_to_celsius.py</vt:lpstr>
      <vt:lpstr>How did we calculate absolute zero in 1779? (PV = nRT)</vt:lpstr>
      <vt:lpstr>Infinite Series (Sums)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Series (Sums)</vt:lpstr>
      <vt:lpstr>Edit basel_problem.py</vt:lpstr>
      <vt:lpstr>Run basel_problem.py</vt:lpstr>
      <vt:lpstr>Run basel_series.py</vt:lpstr>
      <vt:lpstr>Coprime Probability</vt:lpstr>
      <vt:lpstr>Greatest Common Divisor (GCD)</vt:lpstr>
      <vt:lpstr>Open coprime_probability.py</vt:lpstr>
      <vt:lpstr>Run coprime_probability.py</vt:lpstr>
      <vt:lpstr>Session 03 – Now You Know…</vt:lpstr>
      <vt:lpstr>Task 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896</cp:revision>
  <cp:lastPrinted>2015-06-01T00:45:11Z</cp:lastPrinted>
  <dcterms:created xsi:type="dcterms:W3CDTF">2014-09-21T17:58:26Z</dcterms:created>
  <dcterms:modified xsi:type="dcterms:W3CDTF">2023-12-13T19:42:46Z</dcterms:modified>
</cp:coreProperties>
</file>