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1019" r:id="rId2"/>
    <p:sldId id="972" r:id="rId3"/>
    <p:sldId id="398" r:id="rId4"/>
    <p:sldId id="1021" r:id="rId5"/>
    <p:sldId id="400" r:id="rId6"/>
    <p:sldId id="1020" r:id="rId7"/>
    <p:sldId id="1022" r:id="rId8"/>
    <p:sldId id="1023" r:id="rId9"/>
    <p:sldId id="1024" r:id="rId10"/>
    <p:sldId id="405" r:id="rId11"/>
    <p:sldId id="414" r:id="rId12"/>
    <p:sldId id="1025" r:id="rId13"/>
    <p:sldId id="1026" r:id="rId14"/>
    <p:sldId id="1190" r:id="rId15"/>
    <p:sldId id="1191" r:id="rId16"/>
    <p:sldId id="1301" r:id="rId17"/>
    <p:sldId id="1309" r:id="rId18"/>
    <p:sldId id="1310" r:id="rId19"/>
    <p:sldId id="1311" r:id="rId20"/>
    <p:sldId id="1312" r:id="rId21"/>
    <p:sldId id="1303" r:id="rId22"/>
    <p:sldId id="1304" r:id="rId23"/>
    <p:sldId id="1076" r:id="rId24"/>
    <p:sldId id="1313" r:id="rId25"/>
    <p:sldId id="1314" r:id="rId26"/>
    <p:sldId id="1315" r:id="rId27"/>
    <p:sldId id="1316" r:id="rId28"/>
    <p:sldId id="1317" r:id="rId29"/>
    <p:sldId id="1318" r:id="rId30"/>
    <p:sldId id="1010" r:id="rId31"/>
    <p:sldId id="1008" r:id="rId32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4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7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4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5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3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46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6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11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43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9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2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9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6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1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6.png"/><Relationship Id="rId4" Type="http://schemas.openxmlformats.org/officeDocument/2006/relationships/image" Target="NUL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32.png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39.png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NUL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15</a:t>
            </a:r>
          </a:p>
          <a:p>
            <a:pPr algn="ctr"/>
            <a:r>
              <a:rPr lang="en-US" dirty="0"/>
              <a:t>Coding for Physics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Modelling Nuclear Decay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1088" y="1589341"/>
                <a:ext cx="3209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number of nuclei at time 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088" y="1589341"/>
                <a:ext cx="3209597" cy="276999"/>
              </a:xfrm>
              <a:prstGeom prst="rect">
                <a:avLst/>
              </a:prstGeom>
              <a:blipFill>
                <a:blip r:embed="rId3"/>
                <a:stretch>
                  <a:fillRect l="-2467" t="-28889" r="-36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3654" y="2564664"/>
                <a:ext cx="1336200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54" y="2564664"/>
                <a:ext cx="1336200" cy="527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5680" y="1936968"/>
                <a:ext cx="2920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mean lifetime (half life)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80" y="1936968"/>
                <a:ext cx="2920412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19151" y="3450165"/>
                <a:ext cx="2373470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51" y="3450165"/>
                <a:ext cx="2373470" cy="537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5680" y="4345604"/>
                <a:ext cx="2740622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80" y="4345604"/>
                <a:ext cx="2740622" cy="5375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04701" y="5275073"/>
                <a:ext cx="2802370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01" y="5275073"/>
                <a:ext cx="2802370" cy="525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6B20F01-E41E-48F4-8309-5B86AD5D5648}"/>
              </a:ext>
            </a:extLst>
          </p:cNvPr>
          <p:cNvSpPr/>
          <p:nvPr/>
        </p:nvSpPr>
        <p:spPr>
          <a:xfrm>
            <a:off x="2686051" y="6111210"/>
            <a:ext cx="2470358" cy="427703"/>
          </a:xfrm>
          <a:prstGeom prst="wedgeRoundRectCallout">
            <a:avLst>
              <a:gd name="adj1" fmla="val 45285"/>
              <a:gd name="adj2" fmla="val -119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Euler’s Method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36D1290-77E7-4AD4-9ADE-51F52ECB9EA2}"/>
              </a:ext>
            </a:extLst>
          </p:cNvPr>
          <p:cNvSpPr/>
          <p:nvPr/>
        </p:nvSpPr>
        <p:spPr>
          <a:xfrm>
            <a:off x="6612191" y="3278499"/>
            <a:ext cx="2192596" cy="880913"/>
          </a:xfrm>
          <a:prstGeom prst="wedgeRoundRectCallout">
            <a:avLst>
              <a:gd name="adj1" fmla="val -72933"/>
              <a:gd name="adj2" fmla="val -48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Fermat's Difference Quotient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E7DD8-DA35-8EA6-9596-19C5D9BD3E32}"/>
              </a:ext>
            </a:extLst>
          </p:cNvPr>
          <p:cNvSpPr/>
          <p:nvPr/>
        </p:nvSpPr>
        <p:spPr>
          <a:xfrm>
            <a:off x="4858491" y="2521744"/>
            <a:ext cx="808884" cy="6180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3730D-B3D7-EE13-ABA2-F87328D5C1C4}"/>
              </a:ext>
            </a:extLst>
          </p:cNvPr>
          <p:cNvSpPr/>
          <p:nvPr/>
        </p:nvSpPr>
        <p:spPr>
          <a:xfrm>
            <a:off x="3279527" y="4345604"/>
            <a:ext cx="808884" cy="6180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F6F769-6D78-46C8-A578-BD49B64F6A0E}"/>
              </a:ext>
            </a:extLst>
          </p:cNvPr>
          <p:cNvCxnSpPr>
            <a:stCxn id="5" idx="0"/>
            <a:endCxn id="14" idx="1"/>
          </p:cNvCxnSpPr>
          <p:nvPr/>
        </p:nvCxnSpPr>
        <p:spPr>
          <a:xfrm rot="16200000" flipH="1" flipV="1">
            <a:off x="3204782" y="2596488"/>
            <a:ext cx="2132895" cy="1983406"/>
          </a:xfrm>
          <a:prstGeom prst="bentConnector4">
            <a:avLst>
              <a:gd name="adj1" fmla="val -7555"/>
              <a:gd name="adj2" fmla="val 13684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3" grpId="0" animBg="1"/>
      <p:bldP spid="13" grpId="0" animBg="1"/>
      <p:bldP spid="5" grpId="0" animBg="1"/>
      <p:bldP spid="5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Modelling Carbon-14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Radiocarbon dating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isotopes to date items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their lifetime, organisms absorb a certain amount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Carbon-14</a:t>
                </a:r>
                <a:r>
                  <a:rPr lang="en-US" sz="2400" dirty="0"/>
                  <a:t> that naturally exists in their environment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When an organism dies, it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stops ingesting new Carbon-14 </a:t>
                </a:r>
                <a:r>
                  <a:rPr lang="en-US" sz="2400" dirty="0"/>
                  <a:t>atoms, and the amount already present in the tissues begins to undergo radioactive decay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It is known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2400" dirty="0"/>
                  <a:t> has a half-life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5,730 years</a:t>
                </a:r>
                <a:r>
                  <a:rPr lang="en-US" sz="2400" dirty="0"/>
                  <a:t> and at least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0.1% </a:t>
                </a:r>
                <a:r>
                  <a:rPr lang="en-US" sz="2400" dirty="0"/>
                  <a:t>of the original amount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must be present to be detectable 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Given the half-life,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how far back in time </a:t>
                </a:r>
                <a:r>
                  <a:rPr lang="en-US" sz="2400" dirty="0"/>
                  <a:t>can scientists use radiocarbon dating to determine the age of an item?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722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B8430-6421-EA69-D853-923FC031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74" y="1647392"/>
            <a:ext cx="4000000" cy="48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nuclear_decay.py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1B1DFA-5BBE-7F1D-5C07-2776BCF6CC74}"/>
              </a:ext>
            </a:extLst>
          </p:cNvPr>
          <p:cNvGrpSpPr/>
          <p:nvPr/>
        </p:nvGrpSpPr>
        <p:grpSpPr>
          <a:xfrm>
            <a:off x="4384028" y="278274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7FD90D-620F-27DC-D556-B93A5D53C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B369C7-1655-1DF2-ECE6-AEABAC0AD0E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00A68D-35A5-42DF-8545-4E702ACA956E}"/>
              </a:ext>
            </a:extLst>
          </p:cNvPr>
          <p:cNvGrpSpPr/>
          <p:nvPr/>
        </p:nvGrpSpPr>
        <p:grpSpPr>
          <a:xfrm>
            <a:off x="4660370" y="299138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0FE155-7239-7C2C-5EB8-E80BD71A1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07C423-147C-38EC-F048-793458AAC0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72BDBB-1F92-CFFB-0FD4-F5845D791194}"/>
              </a:ext>
            </a:extLst>
          </p:cNvPr>
          <p:cNvGrpSpPr/>
          <p:nvPr/>
        </p:nvGrpSpPr>
        <p:grpSpPr>
          <a:xfrm>
            <a:off x="3430888" y="3179406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76419A-40B3-1E8A-43C5-49EC13F769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34D7A1-9DED-A1A0-C006-3544B1560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5E4910-B242-4281-B4B7-AC34069C597A}"/>
              </a:ext>
            </a:extLst>
          </p:cNvPr>
          <p:cNvGrpSpPr/>
          <p:nvPr/>
        </p:nvGrpSpPr>
        <p:grpSpPr>
          <a:xfrm>
            <a:off x="3557578" y="3383106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4C96D5-2C03-FA1B-72ED-5E3F271245B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873F1C-ABF8-9EF4-957F-E55AC2C90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BDE56B-9027-9718-9F6F-57EB443EFD6F}"/>
              </a:ext>
            </a:extLst>
          </p:cNvPr>
          <p:cNvGrpSpPr/>
          <p:nvPr/>
        </p:nvGrpSpPr>
        <p:grpSpPr>
          <a:xfrm>
            <a:off x="2897015" y="375225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DF525E-E3D1-4BD8-EBE5-FFDEC22030B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966A7A-5783-A303-31F4-E007BF354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FB148E-BFD1-CBA8-4097-A78F8B365293}"/>
              </a:ext>
            </a:extLst>
          </p:cNvPr>
          <p:cNvGrpSpPr/>
          <p:nvPr/>
        </p:nvGrpSpPr>
        <p:grpSpPr>
          <a:xfrm>
            <a:off x="4770632" y="4135543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362248-D45C-E1C4-7555-B9E4DFE344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2397F3-8B19-3C51-8963-875855EC7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265D82-8635-447D-AE15-6A09E493B187}"/>
              </a:ext>
            </a:extLst>
          </p:cNvPr>
          <p:cNvGrpSpPr/>
          <p:nvPr/>
        </p:nvGrpSpPr>
        <p:grpSpPr>
          <a:xfrm>
            <a:off x="3520372" y="4512040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CC53EE-F804-3012-CB64-C200238ED4F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B03DF4-D309-1B0B-826D-B09111CC8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358DD1-C1CE-41D7-172A-A65D37A55745}"/>
              </a:ext>
            </a:extLst>
          </p:cNvPr>
          <p:cNvGrpSpPr/>
          <p:nvPr/>
        </p:nvGrpSpPr>
        <p:grpSpPr>
          <a:xfrm>
            <a:off x="3610119" y="469592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60FAA0-3685-9F4E-0124-0A416DB333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A688AB-7879-D917-15FB-1E56B2302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7E1961-CE60-74F6-DBB0-76A18998C305}"/>
              </a:ext>
            </a:extLst>
          </p:cNvPr>
          <p:cNvGrpSpPr/>
          <p:nvPr/>
        </p:nvGrpSpPr>
        <p:grpSpPr>
          <a:xfrm>
            <a:off x="2900838" y="3937196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553280-55CB-A417-7B8C-A3C7ACF47D2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020EDD-3A1A-3202-FF89-F822FDD0F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E01008-6728-90F1-6FD4-F6BE2C65A4C8}"/>
              </a:ext>
            </a:extLst>
          </p:cNvPr>
          <p:cNvGrpSpPr/>
          <p:nvPr/>
        </p:nvGrpSpPr>
        <p:grpSpPr>
          <a:xfrm>
            <a:off x="4754787" y="488054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19328E-497A-9C48-186E-F431D672DFE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EFB692-119A-1517-A757-951898C4A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97B8F18-955C-4166-F957-83D5BAAE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48" y="4800016"/>
            <a:ext cx="2798307" cy="530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8EB83B-2127-504A-2FDE-81B1906B60CF}"/>
                  </a:ext>
                </a:extLst>
              </p:cNvPr>
              <p:cNvSpPr txBox="1"/>
              <p:nvPr/>
            </p:nvSpPr>
            <p:spPr>
              <a:xfrm>
                <a:off x="5655535" y="2731078"/>
                <a:ext cx="3237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1800" dirty="0"/>
                  <a:t> has a half-life of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5,730 years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8EB83B-2127-504A-2FDE-81B1906B6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35" y="2731078"/>
                <a:ext cx="3237571" cy="369332"/>
              </a:xfrm>
              <a:prstGeom prst="rect">
                <a:avLst/>
              </a:prstGeom>
              <a:blipFill>
                <a:blip r:embed="rId4"/>
                <a:stretch>
                  <a:fillRect t="-8197" r="-7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AF8AA0D4-F3E4-47DE-9C21-EB97A866EE81}"/>
              </a:ext>
            </a:extLst>
          </p:cNvPr>
          <p:cNvSpPr/>
          <p:nvPr/>
        </p:nvSpPr>
        <p:spPr>
          <a:xfrm>
            <a:off x="1005174" y="2782742"/>
            <a:ext cx="4000000" cy="2467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1EB93-7ADB-FCB5-DD4C-3E6B7A85FC69}"/>
              </a:ext>
            </a:extLst>
          </p:cNvPr>
          <p:cNvSpPr txBox="1"/>
          <p:nvPr/>
        </p:nvSpPr>
        <p:spPr>
          <a:xfrm>
            <a:off x="5392180" y="3827269"/>
            <a:ext cx="279830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Type this code into your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6A1F2A-05C2-A921-6217-37A617BEDE7D}"/>
              </a:ext>
            </a:extLst>
          </p:cNvPr>
          <p:cNvCxnSpPr>
            <a:cxnSpLocks/>
            <a:stCxn id="43" idx="3"/>
            <a:endCxn id="3" idx="1"/>
          </p:cNvCxnSpPr>
          <p:nvPr/>
        </p:nvCxnSpPr>
        <p:spPr>
          <a:xfrm flipV="1">
            <a:off x="5005174" y="4011935"/>
            <a:ext cx="387006" cy="43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3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9D7C74-B87D-1635-EFAF-46F79330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nuclear_decay.py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C8E2F-BBCB-98BB-E81E-D1C88A927ADC}"/>
              </a:ext>
            </a:extLst>
          </p:cNvPr>
          <p:cNvCxnSpPr>
            <a:cxnSpLocks/>
          </p:cNvCxnSpPr>
          <p:nvPr/>
        </p:nvCxnSpPr>
        <p:spPr>
          <a:xfrm>
            <a:off x="2282283" y="5944971"/>
            <a:ext cx="45280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81FC9-FD85-8748-5B49-4372F24D1A30}"/>
              </a:ext>
            </a:extLst>
          </p:cNvPr>
          <p:cNvSpPr txBox="1"/>
          <p:nvPr/>
        </p:nvSpPr>
        <p:spPr>
          <a:xfrm>
            <a:off x="781317" y="4636644"/>
            <a:ext cx="2124945" cy="1200329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 least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0.1%</a:t>
            </a:r>
            <a:r>
              <a:rPr lang="en-US" dirty="0">
                <a:solidFill>
                  <a:srgbClr val="0070C0"/>
                </a:solidFill>
              </a:rPr>
              <a:t> of the absorbed Carbon-14 must be present to be detectable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B50B08C-B598-C5C9-137F-8D913C5C2B9E}"/>
                  </a:ext>
                </a:extLst>
              </p:cNvPr>
              <p:cNvSpPr/>
              <p:nvPr/>
            </p:nvSpPr>
            <p:spPr>
              <a:xfrm>
                <a:off x="4678796" y="3635298"/>
                <a:ext cx="2145889" cy="1512578"/>
              </a:xfrm>
              <a:prstGeom prst="wedgeRectCallout">
                <a:avLst>
                  <a:gd name="adj1" fmla="val 47130"/>
                  <a:gd name="adj2" fmla="val 100136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Therefore, modern detectors can date items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that are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40,000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years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B50B08C-B598-C5C9-137F-8D913C5C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96" y="3635298"/>
                <a:ext cx="2145889" cy="1512578"/>
              </a:xfrm>
              <a:prstGeom prst="wedgeRectCallout">
                <a:avLst>
                  <a:gd name="adj1" fmla="val 47130"/>
                  <a:gd name="adj2" fmla="val 100136"/>
                </a:avLst>
              </a:prstGeom>
              <a:blipFill>
                <a:blip r:embed="rId3"/>
                <a:stretch>
                  <a:fillRect l="-847" r="-226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2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Modelling a Simple Pendulum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31184"/>
            <a:ext cx="2102721" cy="2369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15349" y="1621158"/>
                <a:ext cx="1609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49" y="1621158"/>
                <a:ext cx="1609350" cy="276999"/>
              </a:xfrm>
              <a:prstGeom prst="rect">
                <a:avLst/>
              </a:prstGeom>
              <a:blipFill>
                <a:blip r:embed="rId4"/>
                <a:stretch>
                  <a:fillRect l="-3409" r="-22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70297" y="4181608"/>
                <a:ext cx="832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297" y="4181608"/>
                <a:ext cx="832216" cy="276999"/>
              </a:xfrm>
              <a:prstGeom prst="rect">
                <a:avLst/>
              </a:prstGeom>
              <a:blipFill>
                <a:blip r:embed="rId5"/>
                <a:stretch>
                  <a:fillRect l="-5839" r="-292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70297" y="4705002"/>
                <a:ext cx="110062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297" y="4705002"/>
                <a:ext cx="1100621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6347" y="4181608"/>
                <a:ext cx="675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7" y="4181608"/>
                <a:ext cx="675120" cy="276999"/>
              </a:xfrm>
              <a:prstGeom prst="rect">
                <a:avLst/>
              </a:prstGeom>
              <a:blipFill>
                <a:blip r:embed="rId7"/>
                <a:stretch>
                  <a:fillRect l="-4505" r="-63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83084" y="5556291"/>
                <a:ext cx="140096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84" y="5556291"/>
                <a:ext cx="1400960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84219" y="5556291"/>
                <a:ext cx="147277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219" y="5556291"/>
                <a:ext cx="1472775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90768" y="2215340"/>
                <a:ext cx="2252476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68" y="2215340"/>
                <a:ext cx="2252476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94533" y="3218374"/>
                <a:ext cx="1775166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533" y="3218374"/>
                <a:ext cx="1775166" cy="6481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4951091" y="4183682"/>
            <a:ext cx="1775166" cy="1644445"/>
            <a:chOff x="6137333" y="4800600"/>
            <a:chExt cx="1775166" cy="1644445"/>
          </a:xfrm>
        </p:grpSpPr>
        <p:grpSp>
          <p:nvGrpSpPr>
            <p:cNvPr id="24" name="Group 23"/>
            <p:cNvGrpSpPr/>
            <p:nvPr/>
          </p:nvGrpSpPr>
          <p:grpSpPr>
            <a:xfrm>
              <a:off x="6312829" y="5007710"/>
              <a:ext cx="1511055" cy="1230225"/>
              <a:chOff x="6289733" y="5003487"/>
              <a:chExt cx="1511055" cy="12302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289733" y="5003487"/>
                    <a:ext cx="1511055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733" y="5003487"/>
                    <a:ext cx="1511055" cy="52591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24"/>
            <p:cNvSpPr/>
            <p:nvPr/>
          </p:nvSpPr>
          <p:spPr>
            <a:xfrm>
              <a:off x="6137333" y="4800600"/>
              <a:ext cx="1775166" cy="1644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53264" y="2338718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4" y="2338718"/>
                <a:ext cx="132344" cy="276999"/>
              </a:xfrm>
              <a:prstGeom prst="rect">
                <a:avLst/>
              </a:prstGeom>
              <a:blipFill>
                <a:blip r:embed="rId15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F9FD2FA-1792-4EC7-BCB6-DEE0519F1A09}"/>
              </a:ext>
            </a:extLst>
          </p:cNvPr>
          <p:cNvSpPr/>
          <p:nvPr/>
        </p:nvSpPr>
        <p:spPr>
          <a:xfrm>
            <a:off x="6928886" y="2921480"/>
            <a:ext cx="1932047" cy="821629"/>
          </a:xfrm>
          <a:prstGeom prst="wedgeRoundRectCallout">
            <a:avLst>
              <a:gd name="adj1" fmla="val -69015"/>
              <a:gd name="adj2" fmla="val -3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But Euler’s Method works only on </a:t>
            </a:r>
            <a:r>
              <a:rPr lang="en-US" sz="1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first order</a:t>
            </a:r>
            <a:r>
              <a:rPr lang="en-US" sz="1600" b="1" dirty="0"/>
              <a:t> ODEs! </a:t>
            </a:r>
            <a:r>
              <a:rPr lang="en-US" sz="1600" b="1" dirty="0">
                <a:sym typeface="Wingdings" panose="05000000000000000000" pitchFamily="2" charset="2"/>
              </a:rPr>
              <a:t></a:t>
            </a:r>
            <a:r>
              <a:rPr lang="en-US" sz="16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FC7B-D6C8-49BE-AA24-EA5BA3BD6B6F}"/>
              </a:ext>
            </a:extLst>
          </p:cNvPr>
          <p:cNvSpPr txBox="1"/>
          <p:nvPr/>
        </p:nvSpPr>
        <p:spPr>
          <a:xfrm>
            <a:off x="6740011" y="1475714"/>
            <a:ext cx="136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Gravity is a restoring force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BEAE7FC-3781-4755-A0B8-B0959E7013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06081" y="647252"/>
            <a:ext cx="145444" cy="1802368"/>
          </a:xfrm>
          <a:prstGeom prst="curvedConnector3">
            <a:avLst>
              <a:gd name="adj1" fmla="val 257174"/>
            </a:avLst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36164B-3AE7-42C0-9955-02464E1354FB}"/>
              </a:ext>
            </a:extLst>
          </p:cNvPr>
          <p:cNvSpPr txBox="1"/>
          <p:nvPr/>
        </p:nvSpPr>
        <p:spPr>
          <a:xfrm>
            <a:off x="6866209" y="4528850"/>
            <a:ext cx="2057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can break the 2</a:t>
            </a:r>
            <a:r>
              <a:rPr lang="en-US" sz="1400" baseline="30000" dirty="0"/>
              <a:t>nd</a:t>
            </a:r>
            <a:r>
              <a:rPr lang="en-US" sz="1400" dirty="0"/>
              <a:t> order ODE into </a:t>
            </a:r>
            <a:r>
              <a:rPr lang="en-US" sz="1400" u="sng" dirty="0"/>
              <a:t>two</a:t>
            </a:r>
            <a:r>
              <a:rPr lang="en-US" sz="1400" dirty="0"/>
              <a:t> </a:t>
            </a:r>
            <a:r>
              <a:rPr lang="en-US" sz="1400" i="1" dirty="0"/>
              <a:t>linked</a:t>
            </a:r>
            <a:r>
              <a:rPr lang="en-US" sz="1400" dirty="0"/>
              <a:t> first-order ODEs and use </a:t>
            </a:r>
            <a:r>
              <a:rPr lang="en-US" sz="1400" b="1" dirty="0"/>
              <a:t>Euler’s method </a:t>
            </a:r>
            <a:r>
              <a:rPr lang="en-US" sz="1400" dirty="0"/>
              <a:t>on each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F6A2BD-A422-6235-EC1A-F37C2181AE33}"/>
              </a:ext>
            </a:extLst>
          </p:cNvPr>
          <p:cNvCxnSpPr/>
          <p:nvPr/>
        </p:nvCxnSpPr>
        <p:spPr>
          <a:xfrm flipV="1">
            <a:off x="4703411" y="2451292"/>
            <a:ext cx="223876" cy="2769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73B5E-5BEC-197B-EC5F-6C294825148F}"/>
              </a:ext>
            </a:extLst>
          </p:cNvPr>
          <p:cNvCxnSpPr/>
          <p:nvPr/>
        </p:nvCxnSpPr>
        <p:spPr>
          <a:xfrm flipV="1">
            <a:off x="5863080" y="2428657"/>
            <a:ext cx="223876" cy="2769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72A410-ACF3-45FD-E5FC-E6E1CD42CA37}"/>
              </a:ext>
            </a:extLst>
          </p:cNvPr>
          <p:cNvSpPr/>
          <p:nvPr/>
        </p:nvSpPr>
        <p:spPr>
          <a:xfrm>
            <a:off x="2574130" y="5788819"/>
            <a:ext cx="290513" cy="3095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9AA937-62A6-B1E6-C9F0-C6D871A254D5}"/>
              </a:ext>
            </a:extLst>
          </p:cNvPr>
          <p:cNvSpPr/>
          <p:nvPr/>
        </p:nvSpPr>
        <p:spPr>
          <a:xfrm>
            <a:off x="4816871" y="1630982"/>
            <a:ext cx="290513" cy="3095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E3EB99-0DC7-7D67-499E-4C86FF0B8598}"/>
              </a:ext>
            </a:extLst>
          </p:cNvPr>
          <p:cNvSpPr/>
          <p:nvPr/>
        </p:nvSpPr>
        <p:spPr>
          <a:xfrm>
            <a:off x="3352800" y="4705002"/>
            <a:ext cx="418118" cy="6171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2F2868-59A8-D0C7-99DC-603681020C84}"/>
              </a:ext>
            </a:extLst>
          </p:cNvPr>
          <p:cNvSpPr/>
          <p:nvPr/>
        </p:nvSpPr>
        <p:spPr>
          <a:xfrm>
            <a:off x="671603" y="5587269"/>
            <a:ext cx="418118" cy="6171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F8222E-DE50-1CBE-335A-FAED0A5E0C97}"/>
              </a:ext>
            </a:extLst>
          </p:cNvPr>
          <p:cNvGrpSpPr/>
          <p:nvPr/>
        </p:nvGrpSpPr>
        <p:grpSpPr>
          <a:xfrm>
            <a:off x="1339773" y="3550990"/>
            <a:ext cx="774474" cy="488656"/>
            <a:chOff x="1339773" y="3640930"/>
            <a:chExt cx="774474" cy="48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6091E8B-2C7B-8B45-4E43-BA712EC643FC}"/>
                    </a:ext>
                  </a:extLst>
                </p:cNvPr>
                <p:cNvSpPr txBox="1"/>
                <p:nvPr/>
              </p:nvSpPr>
              <p:spPr>
                <a:xfrm>
                  <a:off x="1339773" y="3821809"/>
                  <a:ext cx="7744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dirty="0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6091E8B-2C7B-8B45-4E43-BA712EC64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73" y="3821809"/>
                  <a:ext cx="774474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DCC806E-788E-1D2D-DA5D-AE8E1F476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296" y="3640930"/>
              <a:ext cx="0" cy="26592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E5114-7458-814B-F0DC-565E5A39169D}"/>
              </a:ext>
            </a:extLst>
          </p:cNvPr>
          <p:cNvSpPr txBox="1"/>
          <p:nvPr/>
        </p:nvSpPr>
        <p:spPr>
          <a:xfrm>
            <a:off x="391015" y="4637313"/>
            <a:ext cx="1782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Take 2</a:t>
            </a:r>
            <a:r>
              <a:rPr lang="en-US" sz="1400" baseline="30000" dirty="0">
                <a:solidFill>
                  <a:srgbClr val="7030A0"/>
                </a:solidFill>
              </a:rPr>
              <a:t>nd</a:t>
            </a:r>
            <a:r>
              <a:rPr lang="en-US" sz="1400" dirty="0">
                <a:solidFill>
                  <a:srgbClr val="7030A0"/>
                </a:solidFill>
              </a:rPr>
              <a:t> derivative of both sides with respect to time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AB97B4-9BEC-BF80-A16A-BDA3AFBB6361}"/>
              </a:ext>
            </a:extLst>
          </p:cNvPr>
          <p:cNvGrpSpPr/>
          <p:nvPr/>
        </p:nvGrpSpPr>
        <p:grpSpPr>
          <a:xfrm>
            <a:off x="2350903" y="2215607"/>
            <a:ext cx="1592820" cy="523220"/>
            <a:chOff x="2820111" y="2466681"/>
            <a:chExt cx="1592820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B748B3-D33F-2604-6B03-2C3161A788DB}"/>
                </a:ext>
              </a:extLst>
            </p:cNvPr>
            <p:cNvSpPr txBox="1"/>
            <p:nvPr/>
          </p:nvSpPr>
          <p:spPr>
            <a:xfrm>
              <a:off x="3086405" y="2466681"/>
              <a:ext cx="1326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length of rod (constant)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634323-B1CF-0078-EB31-1ECB92954A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0111" y="2728291"/>
              <a:ext cx="40049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44E08EA-DD6B-A655-6603-EBDC358E6CC0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 rot="5400000" flipH="1" flipV="1">
            <a:off x="1607057" y="2743311"/>
            <a:ext cx="4467399" cy="2242741"/>
          </a:xfrm>
          <a:prstGeom prst="bentConnector5">
            <a:avLst>
              <a:gd name="adj1" fmla="val -5117"/>
              <a:gd name="adj2" fmla="val 71054"/>
              <a:gd name="adj3" fmla="val 105117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 animBg="1"/>
      <p:bldP spid="6" grpId="0"/>
      <p:bldP spid="28" grpId="0"/>
      <p:bldP spid="10" grpId="0" animBg="1"/>
      <p:bldP spid="30" grpId="0" animBg="1"/>
      <p:bldP spid="7" grpId="0" animBg="1"/>
      <p:bldP spid="31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Modelling a Simple Pendulum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21124"/>
            <a:ext cx="2102721" cy="236906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380387" y="1767382"/>
            <a:ext cx="1888656" cy="1644445"/>
            <a:chOff x="6137333" y="4800600"/>
            <a:chExt cx="1888656" cy="1644445"/>
          </a:xfrm>
        </p:grpSpPr>
        <p:grpSp>
          <p:nvGrpSpPr>
            <p:cNvPr id="24" name="Group 23"/>
            <p:cNvGrpSpPr/>
            <p:nvPr/>
          </p:nvGrpSpPr>
          <p:grpSpPr>
            <a:xfrm>
              <a:off x="6312829" y="5007710"/>
              <a:ext cx="1511055" cy="1230225"/>
              <a:chOff x="6289733" y="5003487"/>
              <a:chExt cx="1511055" cy="12302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289733" y="5003487"/>
                    <a:ext cx="1511055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733" y="5003487"/>
                    <a:ext cx="1511055" cy="5259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24"/>
            <p:cNvSpPr/>
            <p:nvPr/>
          </p:nvSpPr>
          <p:spPr>
            <a:xfrm>
              <a:off x="6137333" y="4800600"/>
              <a:ext cx="1888656" cy="1644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53264" y="2428658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4" y="2428658"/>
                <a:ext cx="132344" cy="276999"/>
              </a:xfrm>
              <a:prstGeom prst="rect">
                <a:avLst/>
              </a:prstGeom>
              <a:blipFill>
                <a:blip r:embed="rId6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06202" y="2011495"/>
                <a:ext cx="233095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202" y="2011495"/>
                <a:ext cx="2330958" cy="4743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06202" y="2825745"/>
                <a:ext cx="1718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202" y="2825745"/>
                <a:ext cx="1718484" cy="276999"/>
              </a:xfrm>
              <a:prstGeom prst="rect">
                <a:avLst/>
              </a:prstGeom>
              <a:blipFill>
                <a:blip r:embed="rId8"/>
                <a:stretch>
                  <a:fillRect l="-2837" r="-2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  <a:endCxn id="6" idx="1"/>
          </p:cNvCxnSpPr>
          <p:nvPr/>
        </p:nvCxnSpPr>
        <p:spPr>
          <a:xfrm flipV="1">
            <a:off x="5111909" y="2248676"/>
            <a:ext cx="494293" cy="112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1" idx="1"/>
          </p:cNvCxnSpPr>
          <p:nvPr/>
        </p:nvCxnSpPr>
        <p:spPr>
          <a:xfrm flipV="1">
            <a:off x="4429836" y="2964245"/>
            <a:ext cx="117636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9AB13E-94F6-4610-A131-02F490518D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9519" y="3710628"/>
            <a:ext cx="3627131" cy="2572433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7BA6741-FC37-493A-8B04-588C3BB54048}"/>
              </a:ext>
            </a:extLst>
          </p:cNvPr>
          <p:cNvSpPr/>
          <p:nvPr/>
        </p:nvSpPr>
        <p:spPr>
          <a:xfrm>
            <a:off x="2153264" y="5137447"/>
            <a:ext cx="1714138" cy="745335"/>
          </a:xfrm>
          <a:prstGeom prst="wedgeRoundRectCallout">
            <a:avLst>
              <a:gd name="adj1" fmla="val 120117"/>
              <a:gd name="adj2" fmla="val -481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Euler’s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3AA6D-1F84-8F22-2ADB-7CAD5FE0C492}"/>
              </a:ext>
            </a:extLst>
          </p:cNvPr>
          <p:cNvSpPr/>
          <p:nvPr/>
        </p:nvSpPr>
        <p:spPr>
          <a:xfrm>
            <a:off x="6730584" y="5681272"/>
            <a:ext cx="607101" cy="2848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1A1A4D-9927-A6FD-4FA7-C2C8D795F1EE}"/>
              </a:ext>
            </a:extLst>
          </p:cNvPr>
          <p:cNvCxnSpPr/>
          <p:nvPr/>
        </p:nvCxnSpPr>
        <p:spPr>
          <a:xfrm>
            <a:off x="5388964" y="4781862"/>
            <a:ext cx="719528" cy="56962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CF036B-BAF6-3635-BDE6-477DC82B3AA9}"/>
              </a:ext>
            </a:extLst>
          </p:cNvPr>
          <p:cNvSpPr txBox="1"/>
          <p:nvPr/>
        </p:nvSpPr>
        <p:spPr>
          <a:xfrm>
            <a:off x="7511009" y="5645998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in time…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6AA9C1-A1FB-CAF3-F923-5064C9DC2F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244" y="4894468"/>
            <a:ext cx="1422575" cy="16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17" grpId="0" animBg="1"/>
      <p:bldP spid="5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D3477898-ED6B-2198-0FE1-62A062AB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60" y="1698123"/>
            <a:ext cx="3314286" cy="35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simple_pendulum.py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3F9EE70-35B1-3FC4-B10D-463FA6059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586" y="2082720"/>
            <a:ext cx="2103302" cy="23654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CF688DC-5ADA-DD26-8D71-3016AEF624A2}"/>
              </a:ext>
            </a:extLst>
          </p:cNvPr>
          <p:cNvGrpSpPr/>
          <p:nvPr/>
        </p:nvGrpSpPr>
        <p:grpSpPr>
          <a:xfrm>
            <a:off x="4042021" y="2794996"/>
            <a:ext cx="1076632" cy="369332"/>
            <a:chOff x="4968362" y="2079211"/>
            <a:chExt cx="1076632" cy="36933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FBC9A9-4AF5-0FAB-EBD0-970AFB6D78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70CB39-58D9-D878-1433-6034AB18860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E57A0-A2DF-ADD0-FCC4-0661624887FA}"/>
              </a:ext>
            </a:extLst>
          </p:cNvPr>
          <p:cNvGrpSpPr/>
          <p:nvPr/>
        </p:nvGrpSpPr>
        <p:grpSpPr>
          <a:xfrm>
            <a:off x="4286212" y="3007630"/>
            <a:ext cx="1076632" cy="369332"/>
            <a:chOff x="4704120" y="2356972"/>
            <a:chExt cx="1076632" cy="369332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6FD720-69A9-61DE-6906-D851071D2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0E6306-B874-12E0-DD02-2A8C88FC22D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38D131-B9D3-9456-283B-E9BB767A5DB6}"/>
              </a:ext>
            </a:extLst>
          </p:cNvPr>
          <p:cNvGrpSpPr/>
          <p:nvPr/>
        </p:nvGrpSpPr>
        <p:grpSpPr>
          <a:xfrm>
            <a:off x="3920731" y="3394221"/>
            <a:ext cx="1068643" cy="369332"/>
            <a:chOff x="3647644" y="4910075"/>
            <a:chExt cx="1068643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80CE2F-3578-922A-1D4E-A89ED9947D1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80A9717-880B-D9BD-0D7E-F0718872E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F2B7FC-8E10-CB5C-0FD5-4CE8FBB28455}"/>
              </a:ext>
            </a:extLst>
          </p:cNvPr>
          <p:cNvGrpSpPr/>
          <p:nvPr/>
        </p:nvGrpSpPr>
        <p:grpSpPr>
          <a:xfrm>
            <a:off x="3793437" y="3591342"/>
            <a:ext cx="1064340" cy="369332"/>
            <a:chOff x="3647644" y="5421073"/>
            <a:chExt cx="106434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9857B6-DADA-AED3-2474-C3043F7AB11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921103B-855C-E52E-0C57-0D1B7820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24660D-6AC7-CB2D-1296-5F64FD0B9215}"/>
              </a:ext>
            </a:extLst>
          </p:cNvPr>
          <p:cNvGrpSpPr/>
          <p:nvPr/>
        </p:nvGrpSpPr>
        <p:grpSpPr>
          <a:xfrm>
            <a:off x="3792235" y="3768574"/>
            <a:ext cx="1068643" cy="369332"/>
            <a:chOff x="3647644" y="5359159"/>
            <a:chExt cx="1068643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69AE7C-377B-8EAB-A72B-E57AE29071D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314FC8A-BFBD-56C5-7E91-37CC2E647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4BD5EC-E93E-043F-D683-53A2FE692C14}"/>
              </a:ext>
            </a:extLst>
          </p:cNvPr>
          <p:cNvGrpSpPr/>
          <p:nvPr/>
        </p:nvGrpSpPr>
        <p:grpSpPr>
          <a:xfrm>
            <a:off x="3906986" y="4911788"/>
            <a:ext cx="1076632" cy="369332"/>
            <a:chOff x="2157212" y="5356391"/>
            <a:chExt cx="1076632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6FEA7-39D5-CCE2-0D57-5596269B65A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83B016-D00E-9226-644C-1EE2274DE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208437-AFE7-0577-5ADE-8FFC49E9DD7D}"/>
              </a:ext>
            </a:extLst>
          </p:cNvPr>
          <p:cNvGrpSpPr/>
          <p:nvPr/>
        </p:nvGrpSpPr>
        <p:grpSpPr>
          <a:xfrm>
            <a:off x="3632240" y="4344436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81BACD-782B-001F-8C94-2F8F45F38B5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A9D778D-7AC3-AA1A-9ED9-3753A1342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F930CA4-EB8F-BE45-FFD0-9106B2EA1E22}"/>
              </a:ext>
            </a:extLst>
          </p:cNvPr>
          <p:cNvSpPr txBox="1"/>
          <p:nvPr/>
        </p:nvSpPr>
        <p:spPr>
          <a:xfrm>
            <a:off x="6830625" y="2809864"/>
            <a:ext cx="54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CEFE934-0A4B-A035-A270-8172C07C6998}"/>
                  </a:ext>
                </a:extLst>
              </p:cNvPr>
              <p:cNvSpPr txBox="1"/>
              <p:nvPr/>
            </p:nvSpPr>
            <p:spPr>
              <a:xfrm>
                <a:off x="6418237" y="3350831"/>
                <a:ext cx="54024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CEFE934-0A4B-A035-A270-8172C07C6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37" y="3350831"/>
                <a:ext cx="54024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17A3F7-E5D3-50FD-6153-CD028CA4F8A9}"/>
                  </a:ext>
                </a:extLst>
              </p:cNvPr>
              <p:cNvSpPr txBox="1"/>
              <p:nvPr/>
            </p:nvSpPr>
            <p:spPr>
              <a:xfrm>
                <a:off x="1850004" y="5408336"/>
                <a:ext cx="5270809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Initial angular displacement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0.17 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𝑟𝑎𝑑𝑖𝑎𝑛𝑠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17A3F7-E5D3-50FD-6153-CD028CA4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04" y="5408336"/>
                <a:ext cx="5270809" cy="375552"/>
              </a:xfrm>
              <a:prstGeom prst="rect">
                <a:avLst/>
              </a:prstGeom>
              <a:blipFill>
                <a:blip r:embed="rId6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4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7E4AD2E-2ABE-8A4E-2517-476CD1C7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34" y="1690689"/>
            <a:ext cx="53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simple_pendulum.py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5C374EB9-AAC6-ADBB-0F64-48655D52D322}"/>
              </a:ext>
            </a:extLst>
          </p:cNvPr>
          <p:cNvSpPr/>
          <p:nvPr/>
        </p:nvSpPr>
        <p:spPr>
          <a:xfrm>
            <a:off x="123742" y="1903594"/>
            <a:ext cx="1714138" cy="745335"/>
          </a:xfrm>
          <a:prstGeom prst="wedgeRoundRectCallout">
            <a:avLst>
              <a:gd name="adj1" fmla="val 67640"/>
              <a:gd name="adj2" fmla="val -152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Euler’s Method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BBA190-11D7-91E1-6BE1-D5A808AC97FE}"/>
              </a:ext>
            </a:extLst>
          </p:cNvPr>
          <p:cNvGrpSpPr/>
          <p:nvPr/>
        </p:nvGrpSpPr>
        <p:grpSpPr>
          <a:xfrm>
            <a:off x="6599067" y="2606777"/>
            <a:ext cx="1775166" cy="1644445"/>
            <a:chOff x="6351083" y="2525867"/>
            <a:chExt cx="1775166" cy="164444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C442BA7-4974-FDD1-9ACE-D67BBE130C59}"/>
                </a:ext>
              </a:extLst>
            </p:cNvPr>
            <p:cNvSpPr/>
            <p:nvPr/>
          </p:nvSpPr>
          <p:spPr>
            <a:xfrm>
              <a:off x="6351083" y="2525867"/>
              <a:ext cx="1775166" cy="16444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8E17047-B716-E501-B889-DD146F2CDE93}"/>
                </a:ext>
              </a:extLst>
            </p:cNvPr>
            <p:cNvGrpSpPr/>
            <p:nvPr/>
          </p:nvGrpSpPr>
          <p:grpSpPr>
            <a:xfrm>
              <a:off x="6483139" y="2732977"/>
              <a:ext cx="1511055" cy="1230225"/>
              <a:chOff x="6289733" y="5003487"/>
              <a:chExt cx="1511055" cy="12302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8110574-649A-CE72-2835-EBC55FD06036}"/>
                      </a:ext>
                    </a:extLst>
                  </p:cNvPr>
                  <p:cNvSpPr txBox="1"/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40F6D56-5F05-17A2-6D87-A64DA52CFC0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9733" y="5003487"/>
                    <a:ext cx="1511055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733" y="5003487"/>
                    <a:ext cx="1511055" cy="52591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A49DB05-B3CD-1EED-B933-3C211C07510C}"/>
              </a:ext>
            </a:extLst>
          </p:cNvPr>
          <p:cNvSpPr/>
          <p:nvPr/>
        </p:nvSpPr>
        <p:spPr>
          <a:xfrm>
            <a:off x="4326673" y="2089703"/>
            <a:ext cx="2720898" cy="252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85AC1C-BD30-5F49-4A19-24AC99BA0C93}"/>
              </a:ext>
            </a:extLst>
          </p:cNvPr>
          <p:cNvSpPr/>
          <p:nvPr/>
        </p:nvSpPr>
        <p:spPr>
          <a:xfrm>
            <a:off x="7306121" y="2843375"/>
            <a:ext cx="936057" cy="525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455FCCE-E833-2D29-B7A2-8B602071FBF2}"/>
              </a:ext>
            </a:extLst>
          </p:cNvPr>
          <p:cNvCxnSpPr>
            <a:stCxn id="47" idx="3"/>
            <a:endCxn id="49" idx="3"/>
          </p:cNvCxnSpPr>
          <p:nvPr/>
        </p:nvCxnSpPr>
        <p:spPr>
          <a:xfrm>
            <a:off x="7047571" y="2215730"/>
            <a:ext cx="1194607" cy="890602"/>
          </a:xfrm>
          <a:prstGeom prst="bentConnector3">
            <a:avLst>
              <a:gd name="adj1" fmla="val 11913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35FA781-875B-62AC-9286-4268D24D7190}"/>
              </a:ext>
            </a:extLst>
          </p:cNvPr>
          <p:cNvSpPr/>
          <p:nvPr/>
        </p:nvSpPr>
        <p:spPr>
          <a:xfrm>
            <a:off x="4326673" y="2294460"/>
            <a:ext cx="2720898" cy="252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1EE079-2BB4-0024-81A5-8F36E3D68944}"/>
              </a:ext>
            </a:extLst>
          </p:cNvPr>
          <p:cNvSpPr/>
          <p:nvPr/>
        </p:nvSpPr>
        <p:spPr>
          <a:xfrm>
            <a:off x="7306122" y="3568522"/>
            <a:ext cx="253984" cy="525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6F2BC8A-2D01-289E-0BF8-A4E236316258}"/>
              </a:ext>
            </a:extLst>
          </p:cNvPr>
          <p:cNvCxnSpPr>
            <a:cxnSpLocks/>
            <a:stCxn id="52" idx="3"/>
            <a:endCxn id="53" idx="3"/>
          </p:cNvCxnSpPr>
          <p:nvPr/>
        </p:nvCxnSpPr>
        <p:spPr>
          <a:xfrm>
            <a:off x="7047571" y="2420487"/>
            <a:ext cx="512535" cy="1410992"/>
          </a:xfrm>
          <a:prstGeom prst="bentConnector3">
            <a:avLst>
              <a:gd name="adj1" fmla="val 3172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68D25A-310B-2BA3-78F5-CFFC70188600}"/>
              </a:ext>
            </a:extLst>
          </p:cNvPr>
          <p:cNvGrpSpPr/>
          <p:nvPr/>
        </p:nvGrpSpPr>
        <p:grpSpPr>
          <a:xfrm>
            <a:off x="4492671" y="2807062"/>
            <a:ext cx="1076632" cy="369332"/>
            <a:chOff x="4968362" y="2079211"/>
            <a:chExt cx="1076632" cy="36933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30CED49-89D3-F548-F658-4939B767A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4AED92-6016-74AF-465F-A843394D20F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0951FC7-108C-FEBF-65D1-97F60FC27A1B}"/>
              </a:ext>
            </a:extLst>
          </p:cNvPr>
          <p:cNvGrpSpPr/>
          <p:nvPr/>
        </p:nvGrpSpPr>
        <p:grpSpPr>
          <a:xfrm>
            <a:off x="4492177" y="2994756"/>
            <a:ext cx="1076632" cy="369332"/>
            <a:chOff x="4704120" y="2356972"/>
            <a:chExt cx="1076632" cy="36933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A07C95-16E7-0A30-7C82-A4310F65F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81465D-12CA-3FFB-1B74-6AE485E707D5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BA827EC-55F5-78C5-65CE-84895A907A9F}"/>
              </a:ext>
            </a:extLst>
          </p:cNvPr>
          <p:cNvGrpSpPr/>
          <p:nvPr/>
        </p:nvGrpSpPr>
        <p:grpSpPr>
          <a:xfrm>
            <a:off x="2916186" y="3946939"/>
            <a:ext cx="1068643" cy="369332"/>
            <a:chOff x="3647644" y="4910075"/>
            <a:chExt cx="1068643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0C05E1-7E92-B2CD-5A3B-22E3D56C04B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53DBE3-91D3-2C89-C71A-DD22D9E4B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02F6A8-AD17-5958-75C7-678FB9DE7D9F}"/>
              </a:ext>
            </a:extLst>
          </p:cNvPr>
          <p:cNvGrpSpPr/>
          <p:nvPr/>
        </p:nvGrpSpPr>
        <p:grpSpPr>
          <a:xfrm>
            <a:off x="4472926" y="4534723"/>
            <a:ext cx="1064340" cy="369332"/>
            <a:chOff x="3647644" y="5421073"/>
            <a:chExt cx="1064340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F8884F-10E1-3765-34EC-7B89A46E799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0229913-2681-9E42-ACB0-15EC6F53F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BC5E216-C263-B0B1-B9E0-B63086F00FC2}"/>
              </a:ext>
            </a:extLst>
          </p:cNvPr>
          <p:cNvGrpSpPr/>
          <p:nvPr/>
        </p:nvGrpSpPr>
        <p:grpSpPr>
          <a:xfrm>
            <a:off x="5558301" y="4711955"/>
            <a:ext cx="1068643" cy="369332"/>
            <a:chOff x="3647644" y="5359159"/>
            <a:chExt cx="1068643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CAF103-FB79-E273-7C5E-E4431E2F3A0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F832AFC-2A87-2D56-BADF-13F9DCBF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370E004-19C7-D589-3408-54242D213B82}"/>
              </a:ext>
            </a:extLst>
          </p:cNvPr>
          <p:cNvGrpSpPr/>
          <p:nvPr/>
        </p:nvGrpSpPr>
        <p:grpSpPr>
          <a:xfrm>
            <a:off x="5318405" y="4893853"/>
            <a:ext cx="1076632" cy="369332"/>
            <a:chOff x="2157212" y="5356391"/>
            <a:chExt cx="1076632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B25E95-EB47-65DF-3816-F3C159AD1FA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902225-6711-B06B-DB17-7AB7900D1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81EF22E-BEB3-E526-F2D5-ED151578D56D}"/>
              </a:ext>
            </a:extLst>
          </p:cNvPr>
          <p:cNvGrpSpPr/>
          <p:nvPr/>
        </p:nvGrpSpPr>
        <p:grpSpPr>
          <a:xfrm>
            <a:off x="414992" y="4719091"/>
            <a:ext cx="1539989" cy="440018"/>
            <a:chOff x="419546" y="4474304"/>
            <a:chExt cx="1539989" cy="440018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73AADE8-123D-1A91-33FA-2174F788B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9546" y="4474304"/>
              <a:ext cx="851648" cy="440018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A311D65-75A8-501E-ED1F-42209CF89C91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1271194" y="4651735"/>
              <a:ext cx="688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55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7" grpId="0" animBg="1"/>
      <p:bldP spid="47" grpId="1" animBg="1"/>
      <p:bldP spid="49" grpId="0" animBg="1"/>
      <p:bldP spid="49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15A62-D50C-6173-1FD1-16B68B03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simple_pendulum.py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2F902A-30A4-8A4C-70F9-5E31B1E3A63F}"/>
              </a:ext>
            </a:extLst>
          </p:cNvPr>
          <p:cNvGrpSpPr/>
          <p:nvPr/>
        </p:nvGrpSpPr>
        <p:grpSpPr>
          <a:xfrm>
            <a:off x="2496634" y="2623487"/>
            <a:ext cx="2176124" cy="1767073"/>
            <a:chOff x="2489200" y="3366902"/>
            <a:chExt cx="2176124" cy="17670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0C3680-15F8-EA78-A347-D6883722E082}"/>
                </a:ext>
              </a:extLst>
            </p:cNvPr>
            <p:cNvSpPr txBox="1"/>
            <p:nvPr/>
          </p:nvSpPr>
          <p:spPr>
            <a:xfrm>
              <a:off x="2709019" y="3366902"/>
              <a:ext cx="195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Initial pendulum angular displacement from centerline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CB18DE-2D5A-2D1D-41C9-3E4910733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200" y="4077532"/>
              <a:ext cx="522664" cy="10564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4E5E3BA-BCB5-6004-77BC-621629A55ED4}"/>
                    </a:ext>
                  </a:extLst>
                </p:cNvPr>
                <p:cNvSpPr txBox="1"/>
                <p:nvPr/>
              </p:nvSpPr>
              <p:spPr>
                <a:xfrm>
                  <a:off x="2610594" y="4328754"/>
                  <a:ext cx="144501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0.17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4E5E3BA-BCB5-6004-77BC-621629A55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594" y="4328754"/>
                  <a:ext cx="144501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61" r="-294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CB6E31E-DE4C-0101-3EC0-6373AF6FFF5F}"/>
              </a:ext>
            </a:extLst>
          </p:cNvPr>
          <p:cNvSpPr txBox="1"/>
          <p:nvPr/>
        </p:nvSpPr>
        <p:spPr>
          <a:xfrm>
            <a:off x="5616937" y="5103839"/>
            <a:ext cx="2986549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</a:t>
            </a:r>
            <a:r>
              <a:rPr lang="en-US" b="1" u="sng" dirty="0"/>
              <a:t>not</a:t>
            </a:r>
            <a:r>
              <a:rPr lang="en-US" b="1" dirty="0"/>
              <a:t> good… The model predicts the pendulum will begin to swing wildly, which would not happen naturally!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Numerical Instability of Euler's Method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For Oscillatory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046" y="1825625"/>
            <a:ext cx="4187006" cy="406551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Increasing the number of time steps by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10x</a:t>
            </a:r>
            <a:r>
              <a:rPr lang="en-US" sz="2400" dirty="0"/>
              <a:t> does not prevent the displacement from </a:t>
            </a:r>
            <a:r>
              <a:rPr lang="en-US" sz="2400" b="1" i="1" dirty="0">
                <a:solidFill>
                  <a:srgbClr val="FF0000"/>
                </a:solidFill>
              </a:rPr>
              <a:t>growing</a:t>
            </a:r>
            <a:r>
              <a:rPr lang="en-US" sz="2400" dirty="0"/>
              <a:t> after each oscillation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simple forward Euler method can be </a:t>
            </a:r>
            <a:r>
              <a:rPr lang="en-US" sz="2400" b="1" u="sng" dirty="0">
                <a:solidFill>
                  <a:srgbClr val="FF0000"/>
                </a:solidFill>
              </a:rPr>
              <a:t>unstable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harmonic motion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energy</a:t>
            </a:r>
            <a:r>
              <a:rPr lang="en-US" sz="2400" dirty="0"/>
              <a:t> in the system is </a:t>
            </a:r>
            <a:r>
              <a:rPr lang="en-US" sz="2400" i="1" dirty="0">
                <a:solidFill>
                  <a:srgbClr val="7030A0"/>
                </a:solidFill>
              </a:rPr>
              <a:t>artificially</a:t>
            </a:r>
            <a:r>
              <a:rPr lang="en-US" sz="2400" dirty="0"/>
              <a:t> growing </a:t>
            </a:r>
            <a:r>
              <a:rPr lang="en-US" sz="2400" b="1" dirty="0"/>
              <a:t>over time</a:t>
            </a:r>
            <a:r>
              <a:rPr lang="en-US" sz="2400" dirty="0"/>
              <a:t> without bounds because no term can be </a:t>
            </a:r>
            <a:r>
              <a:rPr lang="en-US" sz="2400" i="1" dirty="0"/>
              <a:t>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16018" y="2013768"/>
                <a:ext cx="3100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018" y="2013768"/>
                <a:ext cx="3100721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92210" y="3825545"/>
                <a:ext cx="23105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210" y="3825545"/>
                <a:ext cx="231056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15325" y="4693660"/>
                <a:ext cx="385842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25" y="4693660"/>
                <a:ext cx="385842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5922" y="2806549"/>
                <a:ext cx="2860911" cy="744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922" y="2806549"/>
                <a:ext cx="2860911" cy="744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cxnSpLocks/>
            <a:stCxn id="3" idx="2"/>
            <a:endCxn id="13" idx="0"/>
          </p:cNvCxnSpPr>
          <p:nvPr/>
        </p:nvCxnSpPr>
        <p:spPr>
          <a:xfrm rot="5400000" flipH="1" flipV="1">
            <a:off x="4434209" y="3156761"/>
            <a:ext cx="1063713" cy="4405035"/>
          </a:xfrm>
          <a:prstGeom prst="bentConnector5">
            <a:avLst>
              <a:gd name="adj1" fmla="val -21491"/>
              <a:gd name="adj2" fmla="val 47593"/>
              <a:gd name="adj3" fmla="val 12149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D8BF6-315B-4923-A31C-B1AADEEDE0FE}"/>
              </a:ext>
            </a:extLst>
          </p:cNvPr>
          <p:cNvSpPr txBox="1"/>
          <p:nvPr/>
        </p:nvSpPr>
        <p:spPr>
          <a:xfrm>
            <a:off x="5557436" y="5393818"/>
            <a:ext cx="2574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7030A0"/>
                </a:solidFill>
              </a:rPr>
              <a:t>Due to the squaring of values,</a:t>
            </a:r>
          </a:p>
          <a:p>
            <a:pPr algn="ctr"/>
            <a:r>
              <a:rPr lang="en-US" sz="1400" i="1" dirty="0">
                <a:solidFill>
                  <a:srgbClr val="7030A0"/>
                </a:solidFill>
              </a:rPr>
              <a:t>the next energy state will </a:t>
            </a:r>
            <a:r>
              <a:rPr lang="en-US" sz="1400" b="1" i="1" dirty="0">
                <a:solidFill>
                  <a:srgbClr val="7030A0"/>
                </a:solidFill>
              </a:rPr>
              <a:t>always</a:t>
            </a:r>
            <a:r>
              <a:rPr lang="en-US" sz="1400" i="1" dirty="0">
                <a:solidFill>
                  <a:srgbClr val="7030A0"/>
                </a:solidFill>
              </a:rPr>
              <a:t> be incorrectly </a:t>
            </a:r>
            <a:r>
              <a:rPr lang="en-US" sz="1400" i="1" u="sng" dirty="0">
                <a:solidFill>
                  <a:srgbClr val="7030A0"/>
                </a:solidFill>
              </a:rPr>
              <a:t>higher</a:t>
            </a:r>
            <a:r>
              <a:rPr lang="en-US" sz="1400" i="1" dirty="0">
                <a:solidFill>
                  <a:srgbClr val="7030A0"/>
                </a:solidFill>
              </a:rPr>
              <a:t> than the previous energy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8DF5E-A8D7-4387-88B4-8B7126936FCA}"/>
              </a:ext>
            </a:extLst>
          </p:cNvPr>
          <p:cNvSpPr/>
          <p:nvPr/>
        </p:nvSpPr>
        <p:spPr>
          <a:xfrm>
            <a:off x="6991603" y="4827422"/>
            <a:ext cx="353962" cy="320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4E22E-2A01-44CF-9604-5269798FC4DD}"/>
              </a:ext>
            </a:extLst>
          </p:cNvPr>
          <p:cNvSpPr/>
          <p:nvPr/>
        </p:nvSpPr>
        <p:spPr>
          <a:xfrm>
            <a:off x="7732395" y="4827422"/>
            <a:ext cx="300564" cy="632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Elbow Connector 11">
            <a:extLst>
              <a:ext uri="{FF2B5EF4-FFF2-40B4-BE49-F238E27FC236}">
                <a16:creationId xmlns:a16="http://schemas.microsoft.com/office/drawing/2014/main" id="{48EE6436-B302-41E1-A4DD-39C0E00B6168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5400000" flipH="1" flipV="1">
            <a:off x="4791256" y="2799715"/>
            <a:ext cx="1063713" cy="5119128"/>
          </a:xfrm>
          <a:prstGeom prst="bentConnector5">
            <a:avLst>
              <a:gd name="adj1" fmla="val -21491"/>
              <a:gd name="adj2" fmla="val 41015"/>
              <a:gd name="adj3" fmla="val 12149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0F9730-E412-408C-9475-A53B900BF399}"/>
              </a:ext>
            </a:extLst>
          </p:cNvPr>
          <p:cNvSpPr txBox="1"/>
          <p:nvPr/>
        </p:nvSpPr>
        <p:spPr>
          <a:xfrm>
            <a:off x="5692211" y="1669121"/>
            <a:ext cx="765740" cy="307777"/>
          </a:xfrm>
          <a:prstGeom prst="rect">
            <a:avLst/>
          </a:prstGeom>
          <a:solidFill>
            <a:srgbClr val="007A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kinetic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0B6C5-4A6C-4C0D-9B8C-3FB18F58A6A7}"/>
              </a:ext>
            </a:extLst>
          </p:cNvPr>
          <p:cNvSpPr txBox="1"/>
          <p:nvPr/>
        </p:nvSpPr>
        <p:spPr>
          <a:xfrm>
            <a:off x="7168584" y="1669121"/>
            <a:ext cx="876663" cy="307777"/>
          </a:xfrm>
          <a:prstGeom prst="rect">
            <a:avLst/>
          </a:prstGeom>
          <a:solidFill>
            <a:srgbClr val="007A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C901E-E392-62C8-80AA-9765604F3ECF}"/>
              </a:ext>
            </a:extLst>
          </p:cNvPr>
          <p:cNvSpPr txBox="1"/>
          <p:nvPr/>
        </p:nvSpPr>
        <p:spPr>
          <a:xfrm>
            <a:off x="5827236" y="3343910"/>
            <a:ext cx="1878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Small angle identity</a:t>
            </a:r>
          </a:p>
        </p:txBody>
      </p:sp>
    </p:spTree>
    <p:extLst>
      <p:ext uri="{BB962C8B-B14F-4D97-AF65-F5344CB8AC3E}">
        <p14:creationId xmlns:p14="http://schemas.microsoft.com/office/powerpoint/2010/main" val="18465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27" grpId="0" animBg="1"/>
      <p:bldP spid="2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simulate the </a:t>
            </a:r>
            <a:r>
              <a:rPr lang="en-US" sz="2400" b="1" dirty="0">
                <a:solidFill>
                  <a:srgbClr val="0070C0"/>
                </a:solidFill>
              </a:rPr>
              <a:t>trajectory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 a circus cannon performer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</a:t>
            </a:r>
            <a:r>
              <a:rPr lang="en-US" sz="2400" b="1" dirty="0"/>
              <a:t>Euler’s Method </a:t>
            </a:r>
            <a:r>
              <a:rPr lang="en-US" sz="2400" dirty="0"/>
              <a:t>for finding numerical solutions to physical laws represented as differential equations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Obtain Euler’s Method from Fermat's definition of the</a:t>
            </a:r>
            <a:r>
              <a:rPr lang="en-US" sz="2000" b="1" dirty="0">
                <a:solidFill>
                  <a:srgbClr val="00B050"/>
                </a:solidFill>
              </a:rPr>
              <a:t> derivative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Model the radioactive decay of </a:t>
            </a:r>
            <a:r>
              <a:rPr lang="en-US" sz="20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Carbon-14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importance of </a:t>
            </a:r>
            <a:r>
              <a:rPr lang="en-US" sz="2400" b="1" dirty="0">
                <a:solidFill>
                  <a:srgbClr val="FF0000"/>
                </a:solidFill>
              </a:rPr>
              <a:t>stability</a:t>
            </a:r>
            <a:r>
              <a:rPr lang="en-US" sz="2400" dirty="0"/>
              <a:t> in numerical solutions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Euler’s Method to model the </a:t>
            </a:r>
            <a:r>
              <a:rPr lang="en-US" sz="2000" b="1" dirty="0">
                <a:solidFill>
                  <a:srgbClr val="0070C0"/>
                </a:solidFill>
              </a:rPr>
              <a:t>simple harmonic motion </a:t>
            </a:r>
            <a:r>
              <a:rPr lang="en-US" sz="2000" dirty="0"/>
              <a:t>of a single (unforced, undamped) pendulum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the </a:t>
            </a:r>
            <a:r>
              <a:rPr lang="en-US" sz="2000" b="1" dirty="0"/>
              <a:t>Euler-Crome</a:t>
            </a:r>
            <a:r>
              <a:rPr lang="en-US" sz="2000" dirty="0"/>
              <a:t>r method to eliminate artificial energy gain in the long-term modeling of a system</a:t>
            </a:r>
            <a:endParaRPr lang="en-US" sz="2400" b="1" dirty="0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Cromer's Fix to Euler's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46" y="1468581"/>
            <a:ext cx="6843308" cy="48689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8865" y="4800600"/>
            <a:ext cx="6622025" cy="3982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F4FD3-744E-4629-B40E-23F0BC7D3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41" y="1591919"/>
            <a:ext cx="1224733" cy="1547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BE655-DCF2-4548-9566-1AA34D1D8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65" y="4781771"/>
            <a:ext cx="6687941" cy="1493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5B4C74-7BD8-4592-8067-AFAD9E3C534F}"/>
              </a:ext>
            </a:extLst>
          </p:cNvPr>
          <p:cNvSpPr/>
          <p:nvPr/>
        </p:nvSpPr>
        <p:spPr>
          <a:xfrm>
            <a:off x="5419601" y="4818434"/>
            <a:ext cx="1746374" cy="252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5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D9F22-036F-A7FB-F83F-5E57C28E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17" y="1585425"/>
            <a:ext cx="5780952" cy="30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simple_pendulum.py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C9C372-0D5F-6B44-537E-937CF8A68286}"/>
              </a:ext>
            </a:extLst>
          </p:cNvPr>
          <p:cNvGrpSpPr/>
          <p:nvPr/>
        </p:nvGrpSpPr>
        <p:grpSpPr>
          <a:xfrm>
            <a:off x="6297853" y="322241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9118DB-C0EB-D2D0-168C-761232D2A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32BD1D-5E4E-D4AF-4200-0A0616D28D8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53A42-0269-73AC-E07A-8D37DAD44031}"/>
              </a:ext>
            </a:extLst>
          </p:cNvPr>
          <p:cNvSpPr/>
          <p:nvPr/>
        </p:nvSpPr>
        <p:spPr>
          <a:xfrm>
            <a:off x="4699293" y="3305175"/>
            <a:ext cx="1099052" cy="254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F0EA5B-AD75-F276-D007-D56EF985CA43}"/>
              </a:ext>
            </a:extLst>
          </p:cNvPr>
          <p:cNvGrpSpPr/>
          <p:nvPr/>
        </p:nvGrpSpPr>
        <p:grpSpPr>
          <a:xfrm>
            <a:off x="6155473" y="1420714"/>
            <a:ext cx="1992764" cy="1617037"/>
            <a:chOff x="6669062" y="4826900"/>
            <a:chExt cx="1992764" cy="16170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E44EE-A5DA-AAB4-0214-0C29E2831D6C}"/>
                </a:ext>
              </a:extLst>
            </p:cNvPr>
            <p:cNvSpPr txBox="1"/>
            <p:nvPr/>
          </p:nvSpPr>
          <p:spPr>
            <a:xfrm>
              <a:off x="6730863" y="4826900"/>
              <a:ext cx="1930963" cy="10772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Notice that the original ODEs don't change, just </a:t>
              </a:r>
              <a:r>
                <a:rPr lang="en-US" sz="1600" i="1" dirty="0">
                  <a:solidFill>
                    <a:srgbClr val="7030A0"/>
                  </a:solidFill>
                </a:rPr>
                <a:t>how</a:t>
              </a:r>
              <a:r>
                <a:rPr lang="en-US" sz="1600" dirty="0">
                  <a:solidFill>
                    <a:srgbClr val="7030A0"/>
                  </a:solidFill>
                </a:rPr>
                <a:t> we </a:t>
              </a:r>
              <a:r>
                <a:rPr lang="en-US" sz="1600" b="1" dirty="0">
                  <a:solidFill>
                    <a:srgbClr val="7030A0"/>
                  </a:solidFill>
                </a:rPr>
                <a:t>calculate</a:t>
              </a:r>
              <a:r>
                <a:rPr lang="en-US" sz="1600" dirty="0">
                  <a:solidFill>
                    <a:srgbClr val="7030A0"/>
                  </a:solidFill>
                </a:rPr>
                <a:t> them!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5C2B58-0CDB-9337-BB92-E844B23873FC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6669062" y="5904118"/>
              <a:ext cx="1027283" cy="53981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F95C25-21E7-0F61-8045-A6DE786F19D2}"/>
              </a:ext>
            </a:extLst>
          </p:cNvPr>
          <p:cNvGrpSpPr/>
          <p:nvPr/>
        </p:nvGrpSpPr>
        <p:grpSpPr>
          <a:xfrm>
            <a:off x="3811710" y="4884455"/>
            <a:ext cx="1775166" cy="1644445"/>
            <a:chOff x="6351083" y="2525867"/>
            <a:chExt cx="1775166" cy="16444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460F9D-6D6E-937E-87F3-3D26F82F8CC9}"/>
                </a:ext>
              </a:extLst>
            </p:cNvPr>
            <p:cNvSpPr/>
            <p:nvPr/>
          </p:nvSpPr>
          <p:spPr>
            <a:xfrm>
              <a:off x="6351083" y="2525867"/>
              <a:ext cx="1775166" cy="16444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A5E2A5-3E62-1B3F-02F8-32B884C681B3}"/>
                </a:ext>
              </a:extLst>
            </p:cNvPr>
            <p:cNvGrpSpPr/>
            <p:nvPr/>
          </p:nvGrpSpPr>
          <p:grpSpPr>
            <a:xfrm>
              <a:off x="6483139" y="2732977"/>
              <a:ext cx="1511055" cy="1230225"/>
              <a:chOff x="6289733" y="5003487"/>
              <a:chExt cx="1511055" cy="12302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572B31B-31E0-2C74-2BBA-874FCA20FE7F}"/>
                      </a:ext>
                    </a:extLst>
                  </p:cNvPr>
                  <p:cNvSpPr txBox="1"/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0E6A48-193E-7B43-D9E7-E33C69BE7622}"/>
                      </a:ext>
                    </a:extLst>
                  </p:cNvPr>
                  <p:cNvSpPr txBox="1"/>
                  <p:nvPr/>
                </p:nvSpPr>
                <p:spPr>
                  <a:xfrm>
                    <a:off x="6289733" y="5003487"/>
                    <a:ext cx="1511055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733" y="5003487"/>
                    <a:ext cx="1511055" cy="52591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8D852-4B35-5244-E264-24365D971F12}"/>
                  </a:ext>
                </a:extLst>
              </p:cNvPr>
              <p:cNvSpPr txBox="1"/>
              <p:nvPr/>
            </p:nvSpPr>
            <p:spPr>
              <a:xfrm>
                <a:off x="5437006" y="3756459"/>
                <a:ext cx="1775166" cy="738664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7030A0"/>
                    </a:solidFill>
                  </a:rPr>
                  <a:t>We must use the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next</a:t>
                </a:r>
                <a:r>
                  <a:rPr lang="en-US" sz="1400" dirty="0">
                    <a:solidFill>
                      <a:srgbClr val="7030A0"/>
                    </a:solidFill>
                  </a:rPr>
                  <a:t> value for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, not the 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current</a:t>
                </a:r>
                <a:r>
                  <a:rPr lang="en-US" sz="1400" dirty="0">
                    <a:solidFill>
                      <a:srgbClr val="7030A0"/>
                    </a:solidFill>
                  </a:rPr>
                  <a:t> value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8D852-4B35-5244-E264-24365D97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06" y="3756459"/>
                <a:ext cx="1775166" cy="738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rgbClr val="7030A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DA9D93E-C305-19E5-E609-14E0E3371DDD}"/>
              </a:ext>
            </a:extLst>
          </p:cNvPr>
          <p:cNvSpPr/>
          <p:nvPr/>
        </p:nvSpPr>
        <p:spPr>
          <a:xfrm>
            <a:off x="123742" y="3137659"/>
            <a:ext cx="1714138" cy="951118"/>
          </a:xfrm>
          <a:prstGeom prst="wedgeRoundRectCallout">
            <a:avLst>
              <a:gd name="adj1" fmla="val 85855"/>
              <a:gd name="adj2" fmla="val -20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</a:t>
            </a:r>
          </a:p>
          <a:p>
            <a:pPr algn="ctr"/>
            <a:r>
              <a:rPr lang="en-US" b="1" dirty="0"/>
              <a:t>Euler-Cromer</a:t>
            </a:r>
          </a:p>
          <a:p>
            <a:pPr algn="ctr"/>
            <a:r>
              <a:rPr lang="en-US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8521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BB90BF-2837-5005-E8A1-FB8B0A5C5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29"/>
            <a:ext cx="6114286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simple_pendulum.py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145837-9081-4DAD-9B08-C53A9666BC7E}"/>
              </a:ext>
            </a:extLst>
          </p:cNvPr>
          <p:cNvGrpSpPr/>
          <p:nvPr/>
        </p:nvGrpSpPr>
        <p:grpSpPr>
          <a:xfrm>
            <a:off x="6344765" y="4337618"/>
            <a:ext cx="91440" cy="588590"/>
            <a:chOff x="6073590" y="3989949"/>
            <a:chExt cx="91440" cy="58859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DEBB3F-F326-3BD0-E43B-7EC85348016E}"/>
                </a:ext>
              </a:extLst>
            </p:cNvPr>
            <p:cNvSpPr/>
            <p:nvPr/>
          </p:nvSpPr>
          <p:spPr>
            <a:xfrm>
              <a:off x="6073590" y="3989949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068467-F086-86B7-05B0-711DAF0E9096}"/>
                </a:ext>
              </a:extLst>
            </p:cNvPr>
            <p:cNvSpPr/>
            <p:nvPr/>
          </p:nvSpPr>
          <p:spPr>
            <a:xfrm>
              <a:off x="6073590" y="4487099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99AA5-B2F1-DD42-C8E8-196B383B3844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6119310" y="4081389"/>
              <a:ext cx="0" cy="40571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86675D94-6EE0-D1DD-706F-3F254940CBBF}"/>
              </a:ext>
            </a:extLst>
          </p:cNvPr>
          <p:cNvSpPr/>
          <p:nvPr/>
        </p:nvSpPr>
        <p:spPr>
          <a:xfrm>
            <a:off x="3326601" y="4978278"/>
            <a:ext cx="1943052" cy="834367"/>
          </a:xfrm>
          <a:prstGeom prst="wedgeRoundRectCallout">
            <a:avLst>
              <a:gd name="adj1" fmla="val -58780"/>
              <a:gd name="adj2" fmla="val -1194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What is the </a:t>
            </a:r>
            <a:r>
              <a:rPr lang="en-US" sz="16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physics</a:t>
            </a:r>
            <a:r>
              <a:rPr lang="en-US" sz="1600" b="1" dirty="0"/>
              <a:t> </a:t>
            </a:r>
            <a:r>
              <a:rPr lang="en-US" sz="16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story</a:t>
            </a:r>
            <a:r>
              <a:rPr lang="en-US" sz="1600" b="1" dirty="0"/>
              <a:t> at these circled times?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FBDD5E-AD60-4758-26A5-52D0DF077D8D}"/>
              </a:ext>
            </a:extLst>
          </p:cNvPr>
          <p:cNvGrpSpPr/>
          <p:nvPr/>
        </p:nvGrpSpPr>
        <p:grpSpPr>
          <a:xfrm>
            <a:off x="3104996" y="2740877"/>
            <a:ext cx="91440" cy="1673944"/>
            <a:chOff x="2923727" y="2088357"/>
            <a:chExt cx="91440" cy="167394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9C5892-6EFA-004D-B956-BD57C908D6FA}"/>
                </a:ext>
              </a:extLst>
            </p:cNvPr>
            <p:cNvSpPr/>
            <p:nvPr/>
          </p:nvSpPr>
          <p:spPr>
            <a:xfrm>
              <a:off x="2923727" y="208835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1D1727-A969-AD6E-4341-0E0475318AF7}"/>
                </a:ext>
              </a:extLst>
            </p:cNvPr>
            <p:cNvSpPr/>
            <p:nvPr/>
          </p:nvSpPr>
          <p:spPr>
            <a:xfrm>
              <a:off x="2923727" y="367086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21A5783-8A73-1E39-913C-087E9823F946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2969447" y="2179797"/>
              <a:ext cx="0" cy="14910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B45E424-564C-2F25-6ADE-B750EEA0337A}"/>
              </a:ext>
            </a:extLst>
          </p:cNvPr>
          <p:cNvSpPr txBox="1"/>
          <p:nvPr/>
        </p:nvSpPr>
        <p:spPr>
          <a:xfrm>
            <a:off x="318917" y="2364780"/>
            <a:ext cx="1611544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This simulation is now numerically </a:t>
            </a:r>
            <a:r>
              <a:rPr lang="en-US" sz="1600" b="1" dirty="0">
                <a:solidFill>
                  <a:srgbClr val="7030A0"/>
                </a:solidFill>
              </a:rPr>
              <a:t>stable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0C75D-768D-1048-204C-5F4EA675B69E}"/>
              </a:ext>
            </a:extLst>
          </p:cNvPr>
          <p:cNvCxnSpPr>
            <a:cxnSpLocks/>
          </p:cNvCxnSpPr>
          <p:nvPr/>
        </p:nvCxnSpPr>
        <p:spPr>
          <a:xfrm>
            <a:off x="2505306" y="3850888"/>
            <a:ext cx="432667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F41C17-F888-538B-B247-FBE954B488CE}"/>
              </a:ext>
            </a:extLst>
          </p:cNvPr>
          <p:cNvCxnSpPr>
            <a:cxnSpLocks/>
          </p:cNvCxnSpPr>
          <p:nvPr/>
        </p:nvCxnSpPr>
        <p:spPr>
          <a:xfrm>
            <a:off x="2505306" y="4880488"/>
            <a:ext cx="432667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Damped Harmonic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08" y="1788150"/>
            <a:ext cx="831298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real oscillators, friction (or damping) slows the motion of the system. Due to frictional force, the </a:t>
            </a:r>
            <a:r>
              <a:rPr lang="en-US" sz="2400" b="1" dirty="0">
                <a:solidFill>
                  <a:srgbClr val="FF0000"/>
                </a:solidFill>
              </a:rPr>
              <a:t>velocity decreases in proportion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to </a:t>
            </a:r>
            <a:r>
              <a:rPr lang="en-US" sz="2400" dirty="0"/>
              <a:t>the acting frictional force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contrast to a simple </a:t>
            </a:r>
            <a:r>
              <a:rPr lang="en-US" sz="2400" i="1" dirty="0"/>
              <a:t>undriven</a:t>
            </a:r>
            <a:r>
              <a:rPr lang="en-US" sz="2400" dirty="0"/>
              <a:t> harmonic oscillator (where the only force acting on the mass is the restoring force) in a </a:t>
            </a:r>
            <a:r>
              <a:rPr lang="en-US" sz="2400" b="1" dirty="0"/>
              <a:t>damped</a:t>
            </a:r>
            <a:r>
              <a:rPr lang="en-US" sz="2400" dirty="0"/>
              <a:t> harmonic oscillator there is in addition a </a:t>
            </a:r>
            <a:r>
              <a:rPr lang="en-US" sz="2400" i="1" dirty="0"/>
              <a:t>frictional</a:t>
            </a:r>
            <a:r>
              <a:rPr lang="en-US" sz="2400" dirty="0"/>
              <a:t> force which is always acts in </a:t>
            </a:r>
            <a:r>
              <a:rPr lang="en-US" sz="2400" b="1" dirty="0">
                <a:solidFill>
                  <a:srgbClr val="0070C0"/>
                </a:solidFill>
              </a:rPr>
              <a:t>the direction </a:t>
            </a:r>
            <a:r>
              <a:rPr lang="en-US" sz="2400" b="1" u="sng" dirty="0">
                <a:solidFill>
                  <a:srgbClr val="0070C0"/>
                </a:solidFill>
              </a:rPr>
              <a:t>opposing</a:t>
            </a:r>
            <a:r>
              <a:rPr lang="en-US" sz="2400" b="1" dirty="0">
                <a:solidFill>
                  <a:srgbClr val="0070C0"/>
                </a:solidFill>
              </a:rPr>
              <a:t> the motion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always strive to develop mathematical models that are as realistic as possible – </a:t>
            </a:r>
            <a:r>
              <a:rPr lang="en-US" sz="2400" b="1" dirty="0">
                <a:solidFill>
                  <a:srgbClr val="7030A0"/>
                </a:solidFill>
              </a:rPr>
              <a:t>friction is hard to avoid in the real world and therefore should not be ignored in a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Damped Harmonic Oscillator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FF1D9-DC2E-4AFB-8F10-ECEECF7F8FE6}"/>
              </a:ext>
            </a:extLst>
          </p:cNvPr>
          <p:cNvSpPr txBox="1"/>
          <p:nvPr/>
        </p:nvSpPr>
        <p:spPr>
          <a:xfrm>
            <a:off x="2249295" y="2450283"/>
            <a:ext cx="46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introduce a new </a:t>
            </a:r>
            <a:r>
              <a:rPr lang="en-US" b="1" dirty="0"/>
              <a:t>resistive force term </a:t>
            </a:r>
            <a:r>
              <a:rPr lang="en-US" dirty="0"/>
              <a:t>into the equation of motion for a pendulum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452B5D-B199-4E53-B9EE-F4FA08861E3B}"/>
                  </a:ext>
                </a:extLst>
              </p:cNvPr>
              <p:cNvSpPr/>
              <p:nvPr/>
            </p:nvSpPr>
            <p:spPr>
              <a:xfrm>
                <a:off x="3613459" y="3282161"/>
                <a:ext cx="253749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452B5D-B199-4E53-B9EE-F4FA08861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59" y="3282161"/>
                <a:ext cx="2537490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91599-CF59-4FE6-BD4F-F2B2BF6DAF34}"/>
                  </a:ext>
                </a:extLst>
              </p:cNvPr>
              <p:cNvSpPr txBox="1"/>
              <p:nvPr/>
            </p:nvSpPr>
            <p:spPr>
              <a:xfrm>
                <a:off x="3469099" y="4115834"/>
                <a:ext cx="241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b="1" dirty="0"/>
                  <a:t>damping_constant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91599-CF59-4FE6-BD4F-F2B2BF6D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099" y="4115834"/>
                <a:ext cx="241103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B1AD468-953A-4A58-B1C3-1F53D7CB5C18}"/>
              </a:ext>
            </a:extLst>
          </p:cNvPr>
          <p:cNvGrpSpPr/>
          <p:nvPr/>
        </p:nvGrpSpPr>
        <p:grpSpPr>
          <a:xfrm>
            <a:off x="3526804" y="4818728"/>
            <a:ext cx="2411031" cy="1644445"/>
            <a:chOff x="1750207" y="4649772"/>
            <a:chExt cx="2411031" cy="1644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DE44C8-F498-4C98-9F58-C148F4FD6587}"/>
                    </a:ext>
                  </a:extLst>
                </p:cNvPr>
                <p:cNvSpPr txBox="1"/>
                <p:nvPr/>
              </p:nvSpPr>
              <p:spPr>
                <a:xfrm>
                  <a:off x="2033494" y="5561194"/>
                  <a:ext cx="795666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DE44C8-F498-4C98-9F58-C148F4FD6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494" y="5561194"/>
                  <a:ext cx="795666" cy="5259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081506-5C72-455E-9CC6-84628C289A31}"/>
                    </a:ext>
                  </a:extLst>
                </p:cNvPr>
                <p:cNvSpPr txBox="1"/>
                <p:nvPr/>
              </p:nvSpPr>
              <p:spPr>
                <a:xfrm>
                  <a:off x="1972038" y="4856882"/>
                  <a:ext cx="2045111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081506-5C72-455E-9CC6-84628C289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038" y="4856882"/>
                  <a:ext cx="2045111" cy="5259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1B4E6C-8CE5-40AD-8525-BBDF034E66EB}"/>
                </a:ext>
              </a:extLst>
            </p:cNvPr>
            <p:cNvSpPr/>
            <p:nvPr/>
          </p:nvSpPr>
          <p:spPr>
            <a:xfrm>
              <a:off x="1750207" y="4649772"/>
              <a:ext cx="2411031" cy="1644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533BAD7-0F2B-49B9-B6B9-A28906309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04" y="1778962"/>
            <a:ext cx="1290704" cy="1454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B7F78C-8A4C-49F8-954E-F535608A4753}"/>
                  </a:ext>
                </a:extLst>
              </p:cNvPr>
              <p:cNvSpPr/>
              <p:nvPr/>
            </p:nvSpPr>
            <p:spPr>
              <a:xfrm>
                <a:off x="3952143" y="1496702"/>
                <a:ext cx="1775166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B7F78C-8A4C-49F8-954E-F535608A4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43" y="1496702"/>
                <a:ext cx="1775166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4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0380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Damped Harmonic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702" y="1825625"/>
                <a:ext cx="8140596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Underdamped</a:t>
                </a:r>
                <a:r>
                  <a:rPr lang="en-US" sz="2400" dirty="0"/>
                  <a:t> – The system swings back and forth (oscillates) over its equilibrium point, but ultimately comes to rest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b="0" dirty="0">
                    <a:ln>
                      <a:solidFill>
                        <a:schemeClr val="tx1"/>
                      </a:solidFill>
                    </a:ln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Overdamped</a:t>
                </a:r>
                <a:r>
                  <a:rPr lang="en-US" sz="2400" dirty="0"/>
                  <a:t> – The system </a:t>
                </a:r>
                <a:r>
                  <a:rPr lang="en-US" sz="2400" i="1" dirty="0"/>
                  <a:t>never</a:t>
                </a:r>
                <a:r>
                  <a:rPr lang="en-US" sz="2400" dirty="0"/>
                  <a:t> oscillates, but it takes a while for it to return to its equilibrium point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m:t>Example</m:t>
                      </m:r>
                      <m:r>
                        <m:rPr>
                          <m:nor/>
                        </m:rPr>
                        <a:rPr lang="en-US" sz="2000" dirty="0">
                          <a:ln>
                            <a:solidFill>
                              <a:schemeClr val="tx1"/>
                            </a:solidFill>
                          </a:ln>
                        </a:rPr>
                        <m:t>:</m:t>
                      </m:r>
                      <m:r>
                        <a:rPr lang="en-US" sz="2000" b="0" i="1" dirty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𝑝h𝑎𝑠𝑒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𝑐𝑜𝑛𝑠𝑡𝑎𝑛𝑡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Critically damped </a:t>
                </a:r>
                <a:r>
                  <a:rPr lang="en-US" sz="2400" dirty="0"/>
                  <a:t>– The system </a:t>
                </a:r>
                <a:r>
                  <a:rPr lang="en-US" sz="2400" i="1" dirty="0"/>
                  <a:t>never</a:t>
                </a:r>
                <a:r>
                  <a:rPr lang="en-US" sz="2400" dirty="0"/>
                  <a:t> oscillates </a:t>
                </a:r>
                <a:r>
                  <a:rPr lang="en-US" sz="2400" u="sng" dirty="0"/>
                  <a:t>and</a:t>
                </a:r>
                <a:r>
                  <a:rPr lang="en-US" sz="2400" dirty="0"/>
                  <a:t> returns to its equilibrium point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in the least amount of time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𝑝h𝑎𝑠𝑒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𝑐𝑜𝑛𝑠𝑡𝑎𝑛𝑡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702" y="1825625"/>
                <a:ext cx="8140596" cy="4596946"/>
              </a:xfrm>
              <a:blipFill>
                <a:blip r:embed="rId3"/>
                <a:stretch>
                  <a:fillRect l="-973" t="-1854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B97909-9EBC-4027-BCAF-6EE562BD4044}"/>
                  </a:ext>
                </a:extLst>
              </p:cNvPr>
              <p:cNvSpPr txBox="1"/>
              <p:nvPr/>
            </p:nvSpPr>
            <p:spPr>
              <a:xfrm>
                <a:off x="436921" y="5683907"/>
                <a:ext cx="219013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B050"/>
                    </a:solidFill>
                  </a:rPr>
                  <a:t>Note: There is only </a:t>
                </a:r>
                <a:r>
                  <a:rPr lang="en-US" sz="1400" b="1" u="sng" dirty="0">
                    <a:solidFill>
                      <a:srgbClr val="00B050"/>
                    </a:solidFill>
                  </a:rPr>
                  <a:t>one</a:t>
                </a:r>
                <a:r>
                  <a:rPr lang="en-US" sz="1400" b="1" dirty="0">
                    <a:solidFill>
                      <a:srgbClr val="00B050"/>
                    </a:solidFill>
                  </a:rPr>
                  <a:t> value for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400" b="1" dirty="0">
                    <a:solidFill>
                      <a:srgbClr val="00B050"/>
                    </a:solidFill>
                  </a:rPr>
                  <a:t> where the system is </a:t>
                </a:r>
                <a:r>
                  <a:rPr lang="en-US" sz="1400" b="1" i="1" dirty="0">
                    <a:solidFill>
                      <a:srgbClr val="00B050"/>
                    </a:solidFill>
                  </a:rPr>
                  <a:t>critically</a:t>
                </a:r>
                <a:r>
                  <a:rPr lang="en-US" sz="1400" b="1" dirty="0">
                    <a:solidFill>
                      <a:srgbClr val="00B050"/>
                    </a:solidFill>
                  </a:rPr>
                  <a:t> damped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B97909-9EBC-4027-BCAF-6EE562BD4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1" y="5683907"/>
                <a:ext cx="2190137" cy="738664"/>
              </a:xfrm>
              <a:prstGeom prst="rect">
                <a:avLst/>
              </a:prstGeom>
              <a:blipFill>
                <a:blip r:embed="rId4"/>
                <a:stretch>
                  <a:fillRect l="-557" t="-820" r="-27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AA210-B8CE-4FF8-BA8A-18B107F7AA0C}"/>
              </a:ext>
            </a:extLst>
          </p:cNvPr>
          <p:cNvCxnSpPr/>
          <p:nvPr/>
        </p:nvCxnSpPr>
        <p:spPr>
          <a:xfrm flipV="1">
            <a:off x="2477729" y="5832987"/>
            <a:ext cx="752168" cy="2202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217B4-9AA4-0D7A-A77C-8706FC35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13" y="1286098"/>
            <a:ext cx="7247171" cy="5435379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A3498-643C-4582-A192-33456958A3F6}"/>
              </a:ext>
            </a:extLst>
          </p:cNvPr>
          <p:cNvSpPr txBox="1"/>
          <p:nvPr/>
        </p:nvSpPr>
        <p:spPr>
          <a:xfrm>
            <a:off x="5757398" y="4836471"/>
            <a:ext cx="2757949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what applications would you want a system to be </a:t>
            </a:r>
            <a:r>
              <a:rPr lang="en-US" b="1" dirty="0"/>
              <a:t>critically damped?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64B0C-D027-A092-D58D-4B472F37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0380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Damped Harmonic Oscillator</a:t>
            </a:r>
          </a:p>
        </p:txBody>
      </p:sp>
    </p:spTree>
    <p:extLst>
      <p:ext uri="{BB962C8B-B14F-4D97-AF65-F5344CB8AC3E}">
        <p14:creationId xmlns:p14="http://schemas.microsoft.com/office/powerpoint/2010/main" val="29534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Tuned Mass Dampers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AD92D-47AE-4F05-9D3B-DD5D8ADB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5" y="1592420"/>
            <a:ext cx="3641204" cy="4900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A7AFA-419B-4329-AE2B-EE896228836A}"/>
              </a:ext>
            </a:extLst>
          </p:cNvPr>
          <p:cNvSpPr txBox="1"/>
          <p:nvPr/>
        </p:nvSpPr>
        <p:spPr>
          <a:xfrm>
            <a:off x="4572000" y="1584873"/>
            <a:ext cx="324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Taipei 101</a:t>
            </a:r>
            <a:r>
              <a:rPr lang="en-US" dirty="0"/>
              <a:t> – Taiwan</a:t>
            </a:r>
          </a:p>
          <a:p>
            <a:pPr algn="ctr"/>
            <a:r>
              <a:rPr lang="en-US" dirty="0"/>
              <a:t>The Worlds Tallest Building (2004-2009)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8F4E-7807-4AFB-9973-00195FF1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14" y="2624495"/>
            <a:ext cx="3868379" cy="3868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E05C45-8121-4053-BFA6-17766EB5BC0B}"/>
              </a:ext>
            </a:extLst>
          </p:cNvPr>
          <p:cNvSpPr txBox="1"/>
          <p:nvPr/>
        </p:nvSpPr>
        <p:spPr>
          <a:xfrm>
            <a:off x="5444920" y="6310312"/>
            <a:ext cx="154120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730 Tons</a:t>
            </a:r>
          </a:p>
        </p:txBody>
      </p:sp>
    </p:spTree>
    <p:extLst>
      <p:ext uri="{BB962C8B-B14F-4D97-AF65-F5344CB8AC3E}">
        <p14:creationId xmlns:p14="http://schemas.microsoft.com/office/powerpoint/2010/main" val="323797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Tuned Mass Dampers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FEE61-E5A3-472B-9930-A812A400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4" y="1210590"/>
            <a:ext cx="6478883" cy="5403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2437D-1075-A10F-8A8F-E44B0BB4C26D}"/>
              </a:ext>
            </a:extLst>
          </p:cNvPr>
          <p:cNvSpPr txBox="1"/>
          <p:nvPr/>
        </p:nvSpPr>
        <p:spPr>
          <a:xfrm>
            <a:off x="4018935" y="4264155"/>
            <a:ext cx="154120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365 Minivans</a:t>
            </a:r>
          </a:p>
        </p:txBody>
      </p:sp>
    </p:spTree>
    <p:extLst>
      <p:ext uri="{BB962C8B-B14F-4D97-AF65-F5344CB8AC3E}">
        <p14:creationId xmlns:p14="http://schemas.microsoft.com/office/powerpoint/2010/main" val="37687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E6C6B-547A-48EC-8E69-8444D9EA60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3337" y="671051"/>
            <a:ext cx="6717325" cy="2816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ECBFA-048A-41FF-8751-30D92A00D971}"/>
              </a:ext>
            </a:extLst>
          </p:cNvPr>
          <p:cNvSpPr txBox="1"/>
          <p:nvPr/>
        </p:nvSpPr>
        <p:spPr>
          <a:xfrm>
            <a:off x="2603089" y="316983"/>
            <a:ext cx="393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Hidden Figures</a:t>
            </a:r>
            <a:r>
              <a:rPr lang="en-US" dirty="0"/>
              <a:t>, Fox 2000 Pictures, 2016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1D1F0-F1E7-4F3F-BC72-C24216A93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28" y="2358664"/>
            <a:ext cx="4084334" cy="3186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6A676-2F70-4C23-AC60-C288ECFA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580" y="3127780"/>
            <a:ext cx="5609524" cy="32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F0D93A-3AC9-4262-AF55-F031E91C1B74}"/>
              </a:ext>
            </a:extLst>
          </p:cNvPr>
          <p:cNvSpPr/>
          <p:nvPr/>
        </p:nvSpPr>
        <p:spPr>
          <a:xfrm>
            <a:off x="7057509" y="4884559"/>
            <a:ext cx="1706763" cy="502119"/>
          </a:xfrm>
          <a:prstGeom prst="wedgeRoundRectCallout">
            <a:avLst>
              <a:gd name="adj1" fmla="val -43541"/>
              <a:gd name="adj2" fmla="val 994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Euler’s Method</a:t>
            </a:r>
          </a:p>
        </p:txBody>
      </p:sp>
    </p:spTree>
    <p:extLst>
      <p:ext uri="{BB962C8B-B14F-4D97-AF65-F5344CB8AC3E}">
        <p14:creationId xmlns:p14="http://schemas.microsoft.com/office/powerpoint/2010/main" val="31834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Projectile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2000" y="1521691"/>
            <a:ext cx="7620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15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to develop the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equations of motion </a:t>
                </a:r>
                <a:r>
                  <a:rPr lang="en-US" sz="2400" dirty="0"/>
                  <a:t>to accurately plot the 2D trajectory of a projectile moving through a uniform gravitational field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Euler’s Method (</a:t>
                </a:r>
                <a:r>
                  <a:rPr lang="en-US" sz="2400" b="1" dirty="0"/>
                  <a:t>forward-in-time step analysis</a:t>
                </a:r>
                <a:r>
                  <a:rPr lang="en-US" sz="2400" dirty="0"/>
                  <a:t>) yields numeric solutions to differential equations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can model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-order differentials by representing them as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series of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linked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1</a:t>
                </a:r>
                <a:r>
                  <a:rPr lang="en-US" sz="2000" b="1" baseline="30000" dirty="0">
                    <a:solidFill>
                      <a:srgbClr val="00B050"/>
                    </a:solidFill>
                  </a:rPr>
                  <a:t>st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-order equations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Euler-Cromer is better when modeling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harmonic oscillators </a:t>
                </a:r>
                <a:r>
                  <a:rPr lang="en-US" sz="2000" dirty="0"/>
                  <a:t>because it reduces numerical instability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Increasing the number of time steps (decreasing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improves the accuracy of the estimations but then requires more time to run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language of </a:t>
                </a:r>
                <a:r>
                  <a:rPr lang="en-US" sz="2400" u="sng" dirty="0"/>
                  <a:t>all</a:t>
                </a:r>
                <a:r>
                  <a:rPr lang="en-US" sz="2400" dirty="0"/>
                  <a:t> science is </a:t>
                </a:r>
                <a:r>
                  <a:rPr lang="en-US" sz="2400" b="1" dirty="0"/>
                  <a:t>Differential Equations!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</a:t>
                </a:r>
                <a:r>
                  <a:rPr lang="en-US" sz="2400" b="1" dirty="0"/>
                  <a:t>rocket_propulsion.py </a:t>
                </a:r>
                <a:r>
                  <a:rPr lang="en-US" sz="2400" dirty="0"/>
                  <a:t>to display four measurements of a launch vehicle immediately following lift-off in SI units</a:t>
                </a:r>
              </a:p>
              <a:p>
                <a:r>
                  <a:rPr lang="en-US" sz="2400" dirty="0"/>
                  <a:t>The mass of the rocket is given by </a:t>
                </a:r>
                <a14:m>
                  <m:oMath xmlns:m="http://schemas.openxmlformats.org/officeDocument/2006/math">
                    <m:r>
                      <a:rPr lang="en-US" sz="2400" i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where time </a:t>
                </a:r>
                <a14:m>
                  <m:oMath xmlns:m="http://schemas.openxmlformats.org/officeDocument/2006/math">
                    <m:r>
                      <a:rPr lang="en-US" sz="2400" i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is in seconds. Thus, the initial mass is </a:t>
                </a:r>
                <a14:m>
                  <m:oMath xmlns:m="http://schemas.openxmlformats.org/officeDocument/2006/math">
                    <m:r>
                      <a:rPr lang="en-US" sz="2400" i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2.0 </m:t>
                    </m:r>
                    <m:r>
                      <a:rPr lang="en-US" sz="2400" i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400" dirty="0"/>
                  <a:t> and its mass decreases as it burns fuel</a:t>
                </a:r>
              </a:p>
              <a:p>
                <a:r>
                  <a:rPr lang="en-US" sz="2400" dirty="0"/>
                  <a:t>The acceleration of the rocket is given by </a:t>
                </a:r>
                <a14:m>
                  <m:oMath xmlns:m="http://schemas.openxmlformats.org/officeDocument/2006/math">
                    <m:r>
                      <a:rPr lang="en-US" sz="2400" i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therefore its initial acceleration would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2400" b="0" i="1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2400" b="0" i="1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The rocket has no initial velocity and starts at sea level</a:t>
                </a:r>
              </a:p>
              <a:p>
                <a:r>
                  <a:rPr lang="en-US" sz="2400" dirty="0"/>
                  <a:t>Plot on one graph the instantaneous mass, acceleration, velocity, and total distance travelled for the first five seconds of the flight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39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FE49D-34A0-5D00-57C5-4BBDD59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15" y="431357"/>
            <a:ext cx="1792908" cy="11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Projectile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04154" y="1848342"/>
            <a:ext cx="2746906" cy="795603"/>
            <a:chOff x="4460859" y="1848342"/>
            <a:chExt cx="2746906" cy="795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82123" y="1848342"/>
                  <a:ext cx="19331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123" y="1848342"/>
                  <a:ext cx="1933157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60859" y="2125341"/>
                  <a:ext cx="2746906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859" y="2125341"/>
                  <a:ext cx="2746906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17568" y="2891859"/>
                <a:ext cx="1578317" cy="521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68" y="2891859"/>
                <a:ext cx="1578317" cy="521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75803" y="3746557"/>
                <a:ext cx="3967217" cy="542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803" y="3746557"/>
                <a:ext cx="3967217" cy="5427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87358" y="4852182"/>
                <a:ext cx="1712777" cy="701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8" y="4852182"/>
                <a:ext cx="1712777" cy="701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91301" y="5716503"/>
                <a:ext cx="1712264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301" y="5716503"/>
                <a:ext cx="1712264" cy="575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1093" y="3821350"/>
            <a:ext cx="262596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Given the Range = 400m </a:t>
            </a:r>
            <a:r>
              <a:rPr lang="en-US" b="1" dirty="0">
                <a:solidFill>
                  <a:srgbClr val="FF0000"/>
                </a:solidFill>
              </a:rPr>
              <a:t>what does v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need to be</a:t>
            </a:r>
            <a:r>
              <a:rPr lang="en-US" dirty="0"/>
              <a:t>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47684" y="4182140"/>
            <a:ext cx="3289732" cy="1974772"/>
            <a:chOff x="4947684" y="4182140"/>
            <a:chExt cx="3289732" cy="1974772"/>
          </a:xfrm>
        </p:grpSpPr>
        <p:sp>
          <p:nvSpPr>
            <p:cNvPr id="14" name="TextBox 13"/>
            <p:cNvSpPr txBox="1"/>
            <p:nvPr/>
          </p:nvSpPr>
          <p:spPr>
            <a:xfrm>
              <a:off x="5509422" y="4956583"/>
              <a:ext cx="2727994" cy="1200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the </a:t>
              </a:r>
              <a:r>
                <a:rPr lang="en-US" b="1" dirty="0"/>
                <a:t>equation of motion</a:t>
              </a:r>
              <a:r>
                <a:rPr lang="en-US" dirty="0"/>
                <a:t> that allows us to </a:t>
              </a:r>
              <a:r>
                <a:rPr lang="en-US" b="1" dirty="0">
                  <a:solidFill>
                    <a:srgbClr val="0070C0"/>
                  </a:solidFill>
                </a:rPr>
                <a:t>plot y as x increases </a:t>
              </a:r>
              <a:r>
                <a:rPr lang="en-US" dirty="0"/>
                <a:t>from launch point to trampoline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947684" y="4182140"/>
              <a:ext cx="491399" cy="6980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73" y="1655273"/>
            <a:ext cx="2667000" cy="178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33097" y="2387150"/>
                <a:ext cx="1117600" cy="58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97" y="2387150"/>
                <a:ext cx="1117600" cy="581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E76E29D-5401-403C-A0E1-3A6A12AD2D6F}"/>
              </a:ext>
            </a:extLst>
          </p:cNvPr>
          <p:cNvSpPr/>
          <p:nvPr/>
        </p:nvSpPr>
        <p:spPr>
          <a:xfrm>
            <a:off x="4425418" y="2998024"/>
            <a:ext cx="349003" cy="332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AC499F-4AE2-447B-B738-9FEA20913DD8}"/>
              </a:ext>
            </a:extLst>
          </p:cNvPr>
          <p:cNvSpPr/>
          <p:nvPr/>
        </p:nvSpPr>
        <p:spPr>
          <a:xfrm>
            <a:off x="5208131" y="2208702"/>
            <a:ext cx="349003" cy="332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CB6F7F6-E4B9-4074-8321-A368DA8A6F50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rot="5400000" flipH="1" flipV="1">
            <a:off x="4762704" y="2378096"/>
            <a:ext cx="457145" cy="78271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2C4461-D0F3-17D9-02BF-8458A3702028}"/>
              </a:ext>
            </a:extLst>
          </p:cNvPr>
          <p:cNvSpPr/>
          <p:nvPr/>
        </p:nvSpPr>
        <p:spPr>
          <a:xfrm>
            <a:off x="1282164" y="5074588"/>
            <a:ext cx="200722" cy="2899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1B6E9-EE3F-0935-7787-076648F7C0F8}"/>
              </a:ext>
            </a:extLst>
          </p:cNvPr>
          <p:cNvSpPr/>
          <p:nvPr/>
        </p:nvSpPr>
        <p:spPr>
          <a:xfrm>
            <a:off x="2519949" y="5699250"/>
            <a:ext cx="200722" cy="2899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31BE90-637D-AE7B-D421-BE295C333AFA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16200000" flipH="1">
            <a:off x="1834052" y="4912992"/>
            <a:ext cx="334730" cy="1237785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446A3C5-18C4-3599-F4D4-4044F8A384E3}"/>
              </a:ext>
            </a:extLst>
          </p:cNvPr>
          <p:cNvSpPr/>
          <p:nvPr/>
        </p:nvSpPr>
        <p:spPr>
          <a:xfrm>
            <a:off x="1205757" y="5866980"/>
            <a:ext cx="697384" cy="2899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96CFA-FD20-C737-FAC4-FF405E64003C}"/>
              </a:ext>
            </a:extLst>
          </p:cNvPr>
          <p:cNvSpPr/>
          <p:nvPr/>
        </p:nvSpPr>
        <p:spPr>
          <a:xfrm>
            <a:off x="1836233" y="3865513"/>
            <a:ext cx="1367883" cy="2899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D5FB64D-643E-8D93-7CE7-771DF1BF75CE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 flipH="1">
            <a:off x="1205757" y="4010479"/>
            <a:ext cx="1998359" cy="2001467"/>
          </a:xfrm>
          <a:prstGeom prst="bentConnector5">
            <a:avLst>
              <a:gd name="adj1" fmla="val -19995"/>
              <a:gd name="adj2" fmla="val 32914"/>
              <a:gd name="adj3" fmla="val 11143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5D4C09-A904-F044-B8F8-29B1D34DB04D}"/>
                  </a:ext>
                </a:extLst>
              </p:cNvPr>
              <p:cNvSpPr txBox="1"/>
              <p:nvPr/>
            </p:nvSpPr>
            <p:spPr>
              <a:xfrm>
                <a:off x="4320938" y="1358280"/>
                <a:ext cx="3740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Initial velocity leaving the cannon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5D4C09-A904-F044-B8F8-29B1D34DB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38" y="1358280"/>
                <a:ext cx="3740929" cy="338554"/>
              </a:xfrm>
              <a:prstGeom prst="rect">
                <a:avLst/>
              </a:prstGeom>
              <a:blipFill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5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 animBg="1"/>
      <p:bldP spid="20" grpId="0"/>
      <p:bldP spid="17" grpId="0" animBg="1"/>
      <p:bldP spid="19" grpId="0" animBg="1"/>
      <p:bldP spid="25" grpId="0" animBg="1"/>
      <p:bldP spid="26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6316" y="4690541"/>
                <a:ext cx="2610745" cy="16658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𝑅𝑎𝑛𝑔𝑒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16" y="4690541"/>
                <a:ext cx="2610745" cy="1665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Projectile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04154" y="1848342"/>
            <a:ext cx="2746906" cy="795603"/>
            <a:chOff x="4460859" y="1848342"/>
            <a:chExt cx="2746906" cy="795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82123" y="1848342"/>
                  <a:ext cx="19331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123" y="1848342"/>
                  <a:ext cx="19331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60859" y="2125341"/>
                  <a:ext cx="2746906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859" y="2125341"/>
                  <a:ext cx="2746906" cy="5186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17568" y="2891859"/>
                <a:ext cx="1578317" cy="521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68" y="2891859"/>
                <a:ext cx="1578317" cy="5214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75803" y="3746557"/>
                <a:ext cx="3967217" cy="542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803" y="3746557"/>
                <a:ext cx="3967217" cy="5427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1093" y="3821350"/>
            <a:ext cx="262596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Given Range = 400m, </a:t>
            </a:r>
            <a:r>
              <a:rPr lang="en-US" b="1" dirty="0">
                <a:solidFill>
                  <a:srgbClr val="FF0000"/>
                </a:solidFill>
              </a:rPr>
              <a:t>what does v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need to be</a:t>
            </a:r>
            <a:r>
              <a:rPr lang="en-US" dirty="0"/>
              <a:t>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47684" y="4182140"/>
            <a:ext cx="3289732" cy="1974772"/>
            <a:chOff x="4947684" y="4182140"/>
            <a:chExt cx="3289732" cy="1974772"/>
          </a:xfrm>
        </p:grpSpPr>
        <p:sp>
          <p:nvSpPr>
            <p:cNvPr id="14" name="TextBox 13"/>
            <p:cNvSpPr txBox="1"/>
            <p:nvPr/>
          </p:nvSpPr>
          <p:spPr>
            <a:xfrm>
              <a:off x="5509422" y="4956583"/>
              <a:ext cx="2727994" cy="1200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the </a:t>
              </a:r>
              <a:r>
                <a:rPr lang="en-US" b="1" dirty="0"/>
                <a:t>equation of motion</a:t>
              </a:r>
              <a:r>
                <a:rPr lang="en-US" dirty="0"/>
                <a:t> that allows us to </a:t>
              </a:r>
              <a:r>
                <a:rPr lang="en-US" b="1" dirty="0">
                  <a:solidFill>
                    <a:srgbClr val="0070C0"/>
                  </a:solidFill>
                </a:rPr>
                <a:t>plot y as x increases </a:t>
              </a:r>
              <a:r>
                <a:rPr lang="en-US" dirty="0"/>
                <a:t>from launch point to trampoline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947684" y="4182140"/>
              <a:ext cx="491399" cy="6980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373" y="1655273"/>
            <a:ext cx="2667000" cy="178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33097" y="2387150"/>
                <a:ext cx="1117600" cy="58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97" y="2387150"/>
                <a:ext cx="1117600" cy="581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E76E29D-5401-403C-A0E1-3A6A12AD2D6F}"/>
              </a:ext>
            </a:extLst>
          </p:cNvPr>
          <p:cNvSpPr/>
          <p:nvPr/>
        </p:nvSpPr>
        <p:spPr>
          <a:xfrm>
            <a:off x="4425418" y="2998024"/>
            <a:ext cx="349003" cy="332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AC499F-4AE2-447B-B738-9FEA20913DD8}"/>
              </a:ext>
            </a:extLst>
          </p:cNvPr>
          <p:cNvSpPr/>
          <p:nvPr/>
        </p:nvSpPr>
        <p:spPr>
          <a:xfrm>
            <a:off x="5208131" y="2208702"/>
            <a:ext cx="349003" cy="332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CB6F7F6-E4B9-4074-8321-A368DA8A6F50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rot="5400000" flipH="1" flipV="1">
            <a:off x="4762704" y="2378096"/>
            <a:ext cx="457145" cy="78271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D20E00-BF1B-B54A-F342-F2A64419F116}"/>
                  </a:ext>
                </a:extLst>
              </p:cNvPr>
              <p:cNvSpPr txBox="1"/>
              <p:nvPr/>
            </p:nvSpPr>
            <p:spPr>
              <a:xfrm>
                <a:off x="4320938" y="1358280"/>
                <a:ext cx="3740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Initial velocity leaving the cannon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D20E00-BF1B-B54A-F342-F2A64419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38" y="1358280"/>
                <a:ext cx="3740929" cy="338554"/>
              </a:xfrm>
              <a:prstGeom prst="rect">
                <a:avLst/>
              </a:prstGeom>
              <a:blipFill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0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projectile_motion.py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A6DF6-4D6B-C4F3-98FC-152A281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28" y="1690689"/>
            <a:ext cx="5457143" cy="39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01B1DFA-5BBE-7F1D-5C07-2776BCF6CC74}"/>
              </a:ext>
            </a:extLst>
          </p:cNvPr>
          <p:cNvGrpSpPr/>
          <p:nvPr/>
        </p:nvGrpSpPr>
        <p:grpSpPr>
          <a:xfrm>
            <a:off x="5369455" y="241538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7FD90D-620F-27DC-D556-B93A5D53C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B369C7-1655-1DF2-ECE6-AEABAC0AD0E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00A68D-35A5-42DF-8545-4E702ACA956E}"/>
              </a:ext>
            </a:extLst>
          </p:cNvPr>
          <p:cNvGrpSpPr/>
          <p:nvPr/>
        </p:nvGrpSpPr>
        <p:grpSpPr>
          <a:xfrm>
            <a:off x="3311293" y="2794149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0FE155-7239-7C2C-5EB8-E80BD71A1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07C423-147C-38EC-F048-793458AAC0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72BDBB-1F92-CFFB-0FD4-F5845D791194}"/>
              </a:ext>
            </a:extLst>
          </p:cNvPr>
          <p:cNvGrpSpPr/>
          <p:nvPr/>
        </p:nvGrpSpPr>
        <p:grpSpPr>
          <a:xfrm>
            <a:off x="5717194" y="299825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76419A-40B3-1E8A-43C5-49EC13F769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34D7A1-9DED-A1A0-C006-3544B1560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5E4910-B242-4281-B4B7-AC34069C597A}"/>
              </a:ext>
            </a:extLst>
          </p:cNvPr>
          <p:cNvGrpSpPr/>
          <p:nvPr/>
        </p:nvGrpSpPr>
        <p:grpSpPr>
          <a:xfrm>
            <a:off x="4748060" y="3391016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4C96D5-2C03-FA1B-72ED-5E3F271245B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873F1C-ABF8-9EF4-957F-E55AC2C90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BDE56B-9027-9718-9F6F-57EB443EFD6F}"/>
              </a:ext>
            </a:extLst>
          </p:cNvPr>
          <p:cNvGrpSpPr/>
          <p:nvPr/>
        </p:nvGrpSpPr>
        <p:grpSpPr>
          <a:xfrm>
            <a:off x="4326929" y="3761546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DF525E-E3D1-4BD8-EBE5-FFDEC22030B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966A7A-5783-A303-31F4-E007BF354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FB148E-BFD1-CBA8-4097-A78F8B365293}"/>
              </a:ext>
            </a:extLst>
          </p:cNvPr>
          <p:cNvGrpSpPr/>
          <p:nvPr/>
        </p:nvGrpSpPr>
        <p:grpSpPr>
          <a:xfrm>
            <a:off x="3106685" y="4516063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362248-D45C-E1C4-7555-B9E4DFE344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2397F3-8B19-3C51-8963-875855EC7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265D82-8635-447D-AE15-6A09E493B187}"/>
              </a:ext>
            </a:extLst>
          </p:cNvPr>
          <p:cNvGrpSpPr/>
          <p:nvPr/>
        </p:nvGrpSpPr>
        <p:grpSpPr>
          <a:xfrm>
            <a:off x="3516692" y="478508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CC53EE-F804-3012-CB64-C200238ED4F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B03DF4-D309-1B0B-826D-B09111CC8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358DD1-C1CE-41D7-172A-A65D37A55745}"/>
              </a:ext>
            </a:extLst>
          </p:cNvPr>
          <p:cNvGrpSpPr/>
          <p:nvPr/>
        </p:nvGrpSpPr>
        <p:grpSpPr>
          <a:xfrm>
            <a:off x="7106573" y="5088338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60FAA0-3685-9F4E-0124-0A416DB333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A688AB-7879-D917-15FB-1E56B2302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7E1961-CE60-74F6-DBB0-76A18998C305}"/>
              </a:ext>
            </a:extLst>
          </p:cNvPr>
          <p:cNvGrpSpPr/>
          <p:nvPr/>
        </p:nvGrpSpPr>
        <p:grpSpPr>
          <a:xfrm>
            <a:off x="7234599" y="394344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553280-55CB-A417-7B8C-A3C7ACF47D2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020EDD-3A1A-3202-FF89-F822FDD0F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E01008-6728-90F1-6FD4-F6BE2C65A4C8}"/>
              </a:ext>
            </a:extLst>
          </p:cNvPr>
          <p:cNvGrpSpPr/>
          <p:nvPr/>
        </p:nvGrpSpPr>
        <p:grpSpPr>
          <a:xfrm>
            <a:off x="2800386" y="527763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19328E-497A-9C48-186E-F431D672DFE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EFB692-119A-1517-A757-951898C4A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0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projectile_motion.py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23C4C-6730-F418-063F-2409A635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5F5520-4A0A-EC6F-0847-8C878DDE3E49}"/>
              </a:ext>
            </a:extLst>
          </p:cNvPr>
          <p:cNvSpPr/>
          <p:nvPr/>
        </p:nvSpPr>
        <p:spPr>
          <a:xfrm>
            <a:off x="4014439" y="5352585"/>
            <a:ext cx="899532" cy="297366"/>
          </a:xfrm>
          <a:prstGeom prst="wedgeRoundRectCallout">
            <a:avLst>
              <a:gd name="adj1" fmla="val -62982"/>
              <a:gd name="adj2" fmla="val 1750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SPLAT!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F279D26-82D3-2A60-9E16-3D7CBF80A5E7}"/>
              </a:ext>
            </a:extLst>
          </p:cNvPr>
          <p:cNvGrpSpPr/>
          <p:nvPr/>
        </p:nvGrpSpPr>
        <p:grpSpPr>
          <a:xfrm>
            <a:off x="3791413" y="2956775"/>
            <a:ext cx="3003395" cy="3057449"/>
            <a:chOff x="3791413" y="2956775"/>
            <a:chExt cx="3003395" cy="305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AA0DA-2E56-B4EF-998F-DBF375A610BE}"/>
                </a:ext>
              </a:extLst>
            </p:cNvPr>
            <p:cNvSpPr txBox="1"/>
            <p:nvPr/>
          </p:nvSpPr>
          <p:spPr>
            <a:xfrm>
              <a:off x="3791413" y="2956775"/>
              <a:ext cx="3003395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What must the </a:t>
              </a:r>
              <a:r>
                <a:rPr lang="en-US" b="1" dirty="0">
                  <a:solidFill>
                    <a:srgbClr val="7030A0"/>
                  </a:solidFill>
                </a:rPr>
                <a:t>initial velocity </a:t>
              </a:r>
              <a:r>
                <a:rPr lang="en-US" dirty="0">
                  <a:solidFill>
                    <a:srgbClr val="7030A0"/>
                  </a:solidFill>
                </a:rPr>
                <a:t>of the performer leaving the cannon be to land safely on the trampoline?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FFD6DB-DF7C-D4C0-C30C-9DD2962762E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293111" y="4157104"/>
              <a:ext cx="0" cy="18571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74B28B7-9886-7203-3EE4-E7A49DEE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11" y="4454455"/>
            <a:ext cx="1959236" cy="12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B5E919-C111-CDB3-06D1-88A90C0F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62" y="1690689"/>
            <a:ext cx="5790476" cy="39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projectile_motion.py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F4132-41A1-71BF-59BC-F56B7EDF9657}"/>
              </a:ext>
            </a:extLst>
          </p:cNvPr>
          <p:cNvGrpSpPr/>
          <p:nvPr/>
        </p:nvGrpSpPr>
        <p:grpSpPr>
          <a:xfrm>
            <a:off x="7369234" y="3362094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E41181-2A04-B076-407E-BD2990F987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966154-BAE2-50EF-BE06-AE6C4D8B5D3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DDB8FAA-8D91-DE59-2040-02D549CEF95B}"/>
              </a:ext>
            </a:extLst>
          </p:cNvPr>
          <p:cNvSpPr/>
          <p:nvPr/>
        </p:nvSpPr>
        <p:spPr>
          <a:xfrm>
            <a:off x="2126166" y="3429000"/>
            <a:ext cx="2966224" cy="2434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4D7A19-FA7D-4EAD-F7C6-F14E726D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projectile_motion.py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5F5520-4A0A-EC6F-0847-8C878DDE3E49}"/>
              </a:ext>
            </a:extLst>
          </p:cNvPr>
          <p:cNvSpPr/>
          <p:nvPr/>
        </p:nvSpPr>
        <p:spPr>
          <a:xfrm>
            <a:off x="5464098" y="5285797"/>
            <a:ext cx="899532" cy="297366"/>
          </a:xfrm>
          <a:prstGeom prst="wedgeRoundRectCallout">
            <a:avLst>
              <a:gd name="adj1" fmla="val -62982"/>
              <a:gd name="adj2" fmla="val 1750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SAFE!</a:t>
            </a:r>
          </a:p>
        </p:txBody>
      </p:sp>
    </p:spTree>
    <p:extLst>
      <p:ext uri="{BB962C8B-B14F-4D97-AF65-F5344CB8AC3E}">
        <p14:creationId xmlns:p14="http://schemas.microsoft.com/office/powerpoint/2010/main" val="11518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8226</TotalTime>
  <Words>1498</Words>
  <Application>Microsoft Office PowerPoint</Application>
  <PresentationFormat>On-screen Show (4:3)</PresentationFormat>
  <Paragraphs>255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15 – Goals</vt:lpstr>
      <vt:lpstr>Projectile Motion</vt:lpstr>
      <vt:lpstr>Projectile Motion</vt:lpstr>
      <vt:lpstr>Projectile Motion</vt:lpstr>
      <vt:lpstr>Open projectile_motion.py</vt:lpstr>
      <vt:lpstr>Run projectile_motion.py</vt:lpstr>
      <vt:lpstr>Edit projectile_motion.py</vt:lpstr>
      <vt:lpstr>Run projectile_motion.py</vt:lpstr>
      <vt:lpstr>Modelling Nuclear Decay</vt:lpstr>
      <vt:lpstr>Modelling Carbon-14 Decay</vt:lpstr>
      <vt:lpstr>Edit nuclear_decay.py</vt:lpstr>
      <vt:lpstr>Run nuclear_decay.py</vt:lpstr>
      <vt:lpstr>Modelling a Simple Pendulum</vt:lpstr>
      <vt:lpstr>Modelling a Simple Pendulum</vt:lpstr>
      <vt:lpstr>Open simple_pendulum.py</vt:lpstr>
      <vt:lpstr>View simple_pendulum.py</vt:lpstr>
      <vt:lpstr>Run simple_pendulum.py</vt:lpstr>
      <vt:lpstr>Numerical Instability of Euler's Method For Oscillatory Modes</vt:lpstr>
      <vt:lpstr>Cromer's Fix to Euler's Method</vt:lpstr>
      <vt:lpstr>Edit simple_pendulum.py</vt:lpstr>
      <vt:lpstr>Run simple_pendulum.py</vt:lpstr>
      <vt:lpstr>Damped Harmonic Oscillator</vt:lpstr>
      <vt:lpstr>Damped Harmonic Oscillator</vt:lpstr>
      <vt:lpstr>Damped Harmonic Oscillator</vt:lpstr>
      <vt:lpstr>Damped Harmonic Oscillator</vt:lpstr>
      <vt:lpstr>Tuned Mass Dampers</vt:lpstr>
      <vt:lpstr>Tuned Mass Dampers</vt:lpstr>
      <vt:lpstr>PowerPoint Presentation</vt:lpstr>
      <vt:lpstr>Session 15 – Know You Know…</vt:lpstr>
      <vt:lpstr>Task 15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886</cp:revision>
  <cp:lastPrinted>2015-06-01T00:45:11Z</cp:lastPrinted>
  <dcterms:created xsi:type="dcterms:W3CDTF">2014-09-21T17:58:26Z</dcterms:created>
  <dcterms:modified xsi:type="dcterms:W3CDTF">2023-11-13T04:21:51Z</dcterms:modified>
</cp:coreProperties>
</file>