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1019" r:id="rId2"/>
    <p:sldId id="972" r:id="rId3"/>
    <p:sldId id="369" r:id="rId4"/>
    <p:sldId id="370" r:id="rId5"/>
    <p:sldId id="371" r:id="rId6"/>
    <p:sldId id="372" r:id="rId7"/>
    <p:sldId id="1045" r:id="rId8"/>
    <p:sldId id="977" r:id="rId9"/>
    <p:sldId id="1046" r:id="rId10"/>
    <p:sldId id="980" r:id="rId11"/>
    <p:sldId id="382" r:id="rId12"/>
    <p:sldId id="981" r:id="rId13"/>
    <p:sldId id="383" r:id="rId14"/>
    <p:sldId id="1047" r:id="rId15"/>
    <p:sldId id="982" r:id="rId16"/>
    <p:sldId id="387" r:id="rId17"/>
    <p:sldId id="388" r:id="rId18"/>
    <p:sldId id="389" r:id="rId19"/>
    <p:sldId id="1036" r:id="rId20"/>
    <p:sldId id="984" r:id="rId21"/>
    <p:sldId id="459" r:id="rId22"/>
    <p:sldId id="473" r:id="rId23"/>
    <p:sldId id="474" r:id="rId24"/>
    <p:sldId id="476" r:id="rId25"/>
    <p:sldId id="1048" r:id="rId26"/>
    <p:sldId id="1041" r:id="rId27"/>
    <p:sldId id="1042" r:id="rId28"/>
    <p:sldId id="1039" r:id="rId29"/>
    <p:sldId id="1043" r:id="rId30"/>
    <p:sldId id="1040" r:id="rId31"/>
    <p:sldId id="1044" r:id="rId32"/>
    <p:sldId id="993" r:id="rId33"/>
    <p:sldId id="973" r:id="rId34"/>
    <p:sldId id="1034" r:id="rId35"/>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1E7D9-E8FD-4908-95BB-3604F3CA9764}" v="1" dt="2020-05-29T19:25:5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7" d="100"/>
          <a:sy n="127" d="100"/>
        </p:scale>
        <p:origin x="1146" y="114"/>
      </p:cViewPr>
      <p:guideLst/>
    </p:cSldViewPr>
  </p:slideViewPr>
  <p:notesTextViewPr>
    <p:cViewPr>
      <p:scale>
        <a:sx n="1" d="1"/>
        <a:sy n="1" d="1"/>
      </p:scale>
      <p:origin x="0" y="0"/>
    </p:cViewPr>
  </p:notesTextViewPr>
  <p:sorterViewPr>
    <p:cViewPr varScale="1">
      <p:scale>
        <a:sx n="100" d="100"/>
        <a:sy n="100" d="100"/>
      </p:scale>
      <p:origin x="0" y="-14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ersach, David" userId="14a9feb0-85a7-4da4-be8a-c1e22b637acc" providerId="ADAL" clId="{6231E7D9-E8FD-4908-95BB-3604F3CA9764}"/>
    <pc:docChg chg="custSel delSld modSld">
      <pc:chgData name="Biersach, David" userId="14a9feb0-85a7-4da4-be8a-c1e22b637acc" providerId="ADAL" clId="{6231E7D9-E8FD-4908-95BB-3604F3CA9764}" dt="2020-05-29T19:25:56.584" v="2" actId="2696"/>
      <pc:docMkLst>
        <pc:docMk/>
      </pc:docMkLst>
      <pc:sldChg chg="del">
        <pc:chgData name="Biersach, David" userId="14a9feb0-85a7-4da4-be8a-c1e22b637acc" providerId="ADAL" clId="{6231E7D9-E8FD-4908-95BB-3604F3CA9764}" dt="2020-05-29T19:25:56.584" v="2" actId="2696"/>
        <pc:sldMkLst>
          <pc:docMk/>
          <pc:sldMk cId="1150352350" sldId="278"/>
        </pc:sldMkLst>
      </pc:sldChg>
      <pc:sldChg chg="modSp">
        <pc:chgData name="Biersach, David" userId="14a9feb0-85a7-4da4-be8a-c1e22b637acc" providerId="ADAL" clId="{6231E7D9-E8FD-4908-95BB-3604F3CA9764}" dt="2020-05-29T19:25:52.552" v="0" actId="27636"/>
        <pc:sldMkLst>
          <pc:docMk/>
          <pc:sldMk cId="206124625" sldId="464"/>
        </pc:sldMkLst>
        <pc:spChg chg="mod">
          <ac:chgData name="Biersach, David" userId="14a9feb0-85a7-4da4-be8a-c1e22b637acc" providerId="ADAL" clId="{6231E7D9-E8FD-4908-95BB-3604F3CA9764}" dt="2020-05-29T19:25:52.552" v="0" actId="27636"/>
          <ac:spMkLst>
            <pc:docMk/>
            <pc:sldMk cId="206124625" sldId="464"/>
            <ac:spMk id="3" creationId="{00000000-0000-0000-0000-000000000000}"/>
          </ac:spMkLst>
        </pc:spChg>
      </pc:sldChg>
      <pc:sldChg chg="modSp">
        <pc:chgData name="Biersach, David" userId="14a9feb0-85a7-4da4-be8a-c1e22b637acc" providerId="ADAL" clId="{6231E7D9-E8FD-4908-95BB-3604F3CA9764}" dt="2020-05-29T19:25:52.649" v="1" actId="27636"/>
        <pc:sldMkLst>
          <pc:docMk/>
          <pc:sldMk cId="320308749" sldId="465"/>
        </pc:sldMkLst>
        <pc:spChg chg="mod">
          <ac:chgData name="Biersach, David" userId="14a9feb0-85a7-4da4-be8a-c1e22b637acc" providerId="ADAL" clId="{6231E7D9-E8FD-4908-95BB-3604F3CA9764}" dt="2020-05-29T19:25:52.649" v="1" actId="27636"/>
          <ac:spMkLst>
            <pc:docMk/>
            <pc:sldMk cId="320308749" sldId="46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sz="quarter" idx="1"/>
          </p:nvPr>
        </p:nvSpPr>
        <p:spPr>
          <a:xfrm>
            <a:off x="4008705" y="1"/>
            <a:ext cx="3066732" cy="470073"/>
          </a:xfrm>
          <a:prstGeom prst="rect">
            <a:avLst/>
          </a:prstGeom>
        </p:spPr>
        <p:txBody>
          <a:bodyPr vert="horz" lIns="92638" tIns="46319" rIns="92638" bIns="46319" rtlCol="0"/>
          <a:lstStyle>
            <a:lvl1pPr algn="r">
              <a:defRPr sz="1200"/>
            </a:lvl1pPr>
          </a:lstStyle>
          <a:p>
            <a:fld id="{A241AC98-512A-4A35-865E-757B6C1F07A2}" type="datetimeFigureOut">
              <a:rPr lang="en-US" smtClean="0"/>
              <a:t>2/3/2024</a:t>
            </a:fld>
            <a:endParaRPr lang="en-US"/>
          </a:p>
        </p:txBody>
      </p:sp>
      <p:sp>
        <p:nvSpPr>
          <p:cNvPr id="4" name="Footer Placeholder 3"/>
          <p:cNvSpPr>
            <a:spLocks noGrp="1"/>
          </p:cNvSpPr>
          <p:nvPr>
            <p:ph type="ftr" sz="quarter" idx="2"/>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005"/>
            <a:ext cx="3066732" cy="470073"/>
          </a:xfrm>
          <a:prstGeom prst="rect">
            <a:avLst/>
          </a:prstGeom>
        </p:spPr>
        <p:txBody>
          <a:bodyPr vert="horz" lIns="92638" tIns="46319" rIns="92638" bIns="46319" rtlCol="0" anchor="b"/>
          <a:lstStyle>
            <a:lvl1pPr algn="r">
              <a:defRPr sz="1200"/>
            </a:lvl1pPr>
          </a:lstStyle>
          <a:p>
            <a:fld id="{825528D0-251A-41BC-8967-C65EDA3BFD3D}" type="slidenum">
              <a:rPr lang="en-US" smtClean="0"/>
              <a:t>‹#›</a:t>
            </a:fld>
            <a:endParaRPr lang="en-US"/>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idx="1"/>
          </p:nvPr>
        </p:nvSpPr>
        <p:spPr>
          <a:xfrm>
            <a:off x="4008705" y="1"/>
            <a:ext cx="3066732" cy="470073"/>
          </a:xfrm>
          <a:prstGeom prst="rect">
            <a:avLst/>
          </a:prstGeom>
        </p:spPr>
        <p:txBody>
          <a:bodyPr vert="horz" lIns="92638" tIns="46319" rIns="92638" bIns="46319" rtlCol="0"/>
          <a:lstStyle>
            <a:lvl1pPr algn="r">
              <a:defRPr sz="1200"/>
            </a:lvl1pPr>
          </a:lstStyle>
          <a:p>
            <a:fld id="{3854CEE7-15DE-41D9-8CA2-D1E137B1D850}" type="datetimeFigureOut">
              <a:rPr lang="en-US" smtClean="0"/>
              <a:t>2/3/2024</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2638" tIns="46319" rIns="92638" bIns="46319" rtlCol="0" anchor="ctr"/>
          <a:lstStyle/>
          <a:p>
            <a:endParaRPr lang="en-US"/>
          </a:p>
        </p:txBody>
      </p:sp>
      <p:sp>
        <p:nvSpPr>
          <p:cNvPr id="5" name="Notes Placeholder 4"/>
          <p:cNvSpPr>
            <a:spLocks noGrp="1"/>
          </p:cNvSpPr>
          <p:nvPr>
            <p:ph type="body" sz="quarter" idx="3"/>
          </p:nvPr>
        </p:nvSpPr>
        <p:spPr>
          <a:xfrm>
            <a:off x="707708" y="4505662"/>
            <a:ext cx="5661660" cy="3687031"/>
          </a:xfrm>
          <a:prstGeom prst="rect">
            <a:avLst/>
          </a:prstGeom>
        </p:spPr>
        <p:txBody>
          <a:bodyPr vert="horz" lIns="92638" tIns="46319" rIns="92638" bIns="463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005"/>
            <a:ext cx="3066732" cy="470073"/>
          </a:xfrm>
          <a:prstGeom prst="rect">
            <a:avLst/>
          </a:prstGeom>
        </p:spPr>
        <p:txBody>
          <a:bodyPr vert="horz" lIns="92638" tIns="46319" rIns="92638" bIns="46319" rtlCol="0" anchor="b"/>
          <a:lstStyle>
            <a:lvl1pPr algn="r">
              <a:defRPr sz="1200"/>
            </a:lvl1pPr>
          </a:lstStyle>
          <a:p>
            <a:fld id="{76317BBA-0BC6-419B-B826-088209688372}" type="slidenum">
              <a:rPr lang="en-US" smtClean="0"/>
              <a:t>‹#›</a:t>
            </a:fld>
            <a:endParaRPr lang="en-US"/>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17BBA-0BC6-419B-B826-088209688372}" type="slidenum">
              <a:rPr lang="en-US" smtClean="0"/>
              <a:t>13</a:t>
            </a:fld>
            <a:endParaRPr lang="en-US" dirty="0"/>
          </a:p>
        </p:txBody>
      </p:sp>
    </p:spTree>
    <p:extLst>
      <p:ext uri="{BB962C8B-B14F-4D97-AF65-F5344CB8AC3E}">
        <p14:creationId xmlns:p14="http://schemas.microsoft.com/office/powerpoint/2010/main" val="278004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18</a:t>
            </a:fld>
            <a:endParaRPr lang="en-US"/>
          </a:p>
        </p:txBody>
      </p:sp>
    </p:spTree>
    <p:extLst>
      <p:ext uri="{BB962C8B-B14F-4D97-AF65-F5344CB8AC3E}">
        <p14:creationId xmlns:p14="http://schemas.microsoft.com/office/powerpoint/2010/main" val="314562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21</a:t>
            </a:fld>
            <a:endParaRPr lang="en-US"/>
          </a:p>
        </p:txBody>
      </p:sp>
    </p:spTree>
    <p:extLst>
      <p:ext uri="{BB962C8B-B14F-4D97-AF65-F5344CB8AC3E}">
        <p14:creationId xmlns:p14="http://schemas.microsoft.com/office/powerpoint/2010/main" val="339440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22</a:t>
            </a:fld>
            <a:endParaRPr lang="en-US"/>
          </a:p>
        </p:txBody>
      </p:sp>
    </p:spTree>
    <p:extLst>
      <p:ext uri="{BB962C8B-B14F-4D97-AF65-F5344CB8AC3E}">
        <p14:creationId xmlns:p14="http://schemas.microsoft.com/office/powerpoint/2010/main" val="590868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317BBA-0BC6-419B-B826-088209688372}" type="slidenum">
              <a:rPr lang="en-US" smtClean="0"/>
              <a:t>23</a:t>
            </a:fld>
            <a:endParaRPr lang="en-US"/>
          </a:p>
        </p:txBody>
      </p:sp>
    </p:spTree>
    <p:extLst>
      <p:ext uri="{BB962C8B-B14F-4D97-AF65-F5344CB8AC3E}">
        <p14:creationId xmlns:p14="http://schemas.microsoft.com/office/powerpoint/2010/main" val="94086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17BBA-0BC6-419B-B826-088209688372}" type="slidenum">
              <a:rPr lang="en-US" smtClean="0"/>
              <a:t>24</a:t>
            </a:fld>
            <a:endParaRPr lang="en-US" dirty="0"/>
          </a:p>
        </p:txBody>
      </p:sp>
    </p:spTree>
    <p:extLst>
      <p:ext uri="{BB962C8B-B14F-4D97-AF65-F5344CB8AC3E}">
        <p14:creationId xmlns:p14="http://schemas.microsoft.com/office/powerpoint/2010/main" val="9795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5EB2C-244D-4423-AD97-018ED6478B87}"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41D1F-7576-4C60-B4EB-5115BC56CF40}"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D1398-4D56-44F9-BA35-34ACF3159A64}"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F632E-48CB-4EEB-A6B6-DEC7AD7CC976}"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E52C-3A57-458E-95F6-96B2FA9D1DD4}" type="datetime1">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FC747-A48A-4FF2-8EE4-3E95ECD1C2A8}"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F5758-AB7F-463D-B638-E1729B95E126}" type="datetime1">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18C77-7DD0-4738-BF52-D0EC9F78A76E}" type="datetime1">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970CF-13D9-4E1D-A74F-2CFE4953FCDB}" type="datetime1">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8C49B9-4E1C-4967-B9CF-0BF9FECBE837}"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8CBB-1F06-4333-9BBF-66628B15E581}" type="datetime1">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EC883-F03C-4CA3-AF62-BEF30EEA4F65}" type="datetime1">
              <a:rPr lang="en-US" smtClean="0"/>
              <a:t>2/3/2024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biersach@bnl.gov"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9D8D1F-051C-48C7-91AB-482302FE3B79}"/>
              </a:ext>
            </a:extLst>
          </p:cNvPr>
          <p:cNvSpPr>
            <a:spLocks noGrp="1"/>
          </p:cNvSpPr>
          <p:nvPr>
            <p:ph type="sldNum" sz="quarter" idx="12"/>
          </p:nvPr>
        </p:nvSpPr>
        <p:spPr/>
        <p:txBody>
          <a:bodyPr/>
          <a:lstStyle/>
          <a:p>
            <a:fld id="{650AD656-6FF9-465D-B7B0-1CD0DD39CD23}" type="slidenum">
              <a:rPr lang="en-US" smtClean="0"/>
              <a:t>1</a:t>
            </a:fld>
            <a:endParaRPr lang="en-US"/>
          </a:p>
        </p:txBody>
      </p:sp>
      <p:sp>
        <p:nvSpPr>
          <p:cNvPr id="10" name="TextBox 9"/>
          <p:cNvSpPr txBox="1"/>
          <p:nvPr/>
        </p:nvSpPr>
        <p:spPr>
          <a:xfrm>
            <a:off x="6472228" y="2572099"/>
            <a:ext cx="2042332" cy="923330"/>
          </a:xfrm>
          <a:prstGeom prst="rect">
            <a:avLst/>
          </a:prstGeom>
          <a:noFill/>
        </p:spPr>
        <p:txBody>
          <a:bodyPr wrap="square" rtlCol="0">
            <a:spAutoFit/>
          </a:bodyPr>
          <a:lstStyle/>
          <a:p>
            <a:pPr algn="ctr"/>
            <a:r>
              <a:rPr lang="en-US" dirty="0"/>
              <a:t>Dave Biersach</a:t>
            </a:r>
          </a:p>
          <a:p>
            <a:pPr algn="ctr"/>
            <a:r>
              <a:rPr lang="en-US" dirty="0">
                <a:hlinkClick r:id="rId2"/>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6208139" y="1078065"/>
            <a:ext cx="2570511" cy="1015663"/>
          </a:xfrm>
          <a:prstGeom prst="rect">
            <a:avLst/>
          </a:prstGeom>
          <a:noFill/>
        </p:spPr>
        <p:txBody>
          <a:bodyPr wrap="square" rtlCol="0">
            <a:spAutoFit/>
          </a:bodyPr>
          <a:lstStyle/>
          <a:p>
            <a:pPr algn="ctr"/>
            <a:r>
              <a:rPr lang="en-US" sz="2000" b="1" dirty="0"/>
              <a:t>Foundations of</a:t>
            </a:r>
          </a:p>
          <a:p>
            <a:pPr algn="ctr"/>
            <a:r>
              <a:rPr lang="en-US" sz="2000" b="1" dirty="0"/>
              <a:t>Scientific Computing</a:t>
            </a:r>
          </a:p>
          <a:p>
            <a:pPr algn="ctr"/>
            <a:r>
              <a:rPr lang="en-US" sz="2000" dirty="0"/>
              <a:t>(SciComp 101)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6422434" y="4355451"/>
            <a:ext cx="2141921" cy="923330"/>
          </a:xfrm>
          <a:prstGeom prst="rect">
            <a:avLst/>
          </a:prstGeom>
          <a:noFill/>
        </p:spPr>
        <p:txBody>
          <a:bodyPr wrap="square" rtlCol="0">
            <a:spAutoFit/>
          </a:bodyPr>
          <a:lstStyle/>
          <a:p>
            <a:pPr algn="ctr"/>
            <a:r>
              <a:rPr lang="en-US" b="1" dirty="0"/>
              <a:t>Session 10</a:t>
            </a:r>
          </a:p>
          <a:p>
            <a:pPr algn="ctr"/>
            <a:r>
              <a:rPr lang="en-US" dirty="0"/>
              <a:t>Random Numbers and Algorithms</a:t>
            </a:r>
          </a:p>
        </p:txBody>
      </p:sp>
      <p:pic>
        <p:nvPicPr>
          <p:cNvPr id="21" name="Picture 20">
            <a:extLst>
              <a:ext uri="{FF2B5EF4-FFF2-40B4-BE49-F238E27FC236}">
                <a16:creationId xmlns:a16="http://schemas.microsoft.com/office/drawing/2014/main" id="{A02A7DBD-F029-4698-9BC7-351B5923220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97021" y="1006861"/>
            <a:ext cx="3572378" cy="871883"/>
          </a:xfrm>
          <a:prstGeom prst="rect">
            <a:avLst/>
          </a:prstGeom>
        </p:spPr>
      </p:pic>
      <p:pic>
        <p:nvPicPr>
          <p:cNvPr id="2" name="Picture 1">
            <a:extLst>
              <a:ext uri="{FF2B5EF4-FFF2-40B4-BE49-F238E27FC236}">
                <a16:creationId xmlns:a16="http://schemas.microsoft.com/office/drawing/2014/main" id="{1CCD3142-EDAA-8E9E-DF9C-D35BB409C6A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5351" y="2681046"/>
            <a:ext cx="5635719" cy="3170092"/>
          </a:xfrm>
          <a:prstGeom prst="rect">
            <a:avLst/>
          </a:prstGeom>
        </p:spPr>
      </p:pic>
    </p:spTree>
    <p:extLst>
      <p:ext uri="{BB962C8B-B14F-4D97-AF65-F5344CB8AC3E}">
        <p14:creationId xmlns:p14="http://schemas.microsoft.com/office/powerpoint/2010/main" val="117170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6DC37708-5FCC-444A-3C54-5042CF3F9F34}"/>
              </a:ext>
            </a:extLst>
          </p:cNvPr>
          <p:cNvPicPr>
            <a:picLocks noChangeAspect="1"/>
          </p:cNvPicPr>
          <p:nvPr/>
        </p:nvPicPr>
        <p:blipFill>
          <a:blip r:embed="rId2"/>
          <a:stretch>
            <a:fillRect/>
          </a:stretch>
        </p:blipFill>
        <p:spPr>
          <a:xfrm>
            <a:off x="4905080" y="4396182"/>
            <a:ext cx="3628571" cy="1219048"/>
          </a:xfrm>
          <a:prstGeom prst="rect">
            <a:avLst/>
          </a:prstGeom>
          <a:ln>
            <a:solidFill>
              <a:schemeClr val="tx1"/>
            </a:solidFill>
          </a:ln>
          <a:effectLst>
            <a:outerShdw blurRad="50800" dist="38100" dir="2700000" algn="tl" rotWithShape="0">
              <a:prstClr val="black">
                <a:alpha val="40000"/>
              </a:prstClr>
            </a:outerShdw>
          </a:effectLst>
        </p:spPr>
      </p:pic>
      <p:pic>
        <p:nvPicPr>
          <p:cNvPr id="27" name="Picture 26">
            <a:extLst>
              <a:ext uri="{FF2B5EF4-FFF2-40B4-BE49-F238E27FC236}">
                <a16:creationId xmlns:a16="http://schemas.microsoft.com/office/drawing/2014/main" id="{E74111E5-0B37-8515-A64B-920001BFCF47}"/>
              </a:ext>
            </a:extLst>
          </p:cNvPr>
          <p:cNvPicPr>
            <a:picLocks noGrp="1" noRot="1" noChangeAspect="1" noMove="1" noResize="1" noEditPoints="1" noAdjustHandles="1" noChangeArrowheads="1" noChangeShapeType="1" noCrop="1"/>
          </p:cNvPicPr>
          <p:nvPr/>
        </p:nvPicPr>
        <p:blipFill>
          <a:blip r:embed="rId3"/>
          <a:stretch>
            <a:fillRect/>
          </a:stretch>
        </p:blipFill>
        <p:spPr>
          <a:xfrm>
            <a:off x="4771504" y="3064511"/>
            <a:ext cx="3895725" cy="590550"/>
          </a:xfrm>
          <a:prstGeom prst="rect">
            <a:avLst/>
          </a:prstGeom>
        </p:spPr>
      </p:pic>
      <p:pic>
        <p:nvPicPr>
          <p:cNvPr id="8" name="Picture 7">
            <a:extLst>
              <a:ext uri="{FF2B5EF4-FFF2-40B4-BE49-F238E27FC236}">
                <a16:creationId xmlns:a16="http://schemas.microsoft.com/office/drawing/2014/main" id="{14A4FAA7-C70C-E6AF-1590-FE7601B17B09}"/>
              </a:ext>
            </a:extLst>
          </p:cNvPr>
          <p:cNvPicPr>
            <a:picLocks noChangeAspect="1"/>
          </p:cNvPicPr>
          <p:nvPr/>
        </p:nvPicPr>
        <p:blipFill>
          <a:blip r:embed="rId4"/>
          <a:stretch>
            <a:fillRect/>
          </a:stretch>
        </p:blipFill>
        <p:spPr>
          <a:xfrm>
            <a:off x="374030" y="1831428"/>
            <a:ext cx="4044349" cy="4231422"/>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dealer_bogus.py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10</a:t>
            </a:fld>
            <a:endParaRPr lang="en-US"/>
          </a:p>
        </p:txBody>
      </p:sp>
      <p:sp>
        <p:nvSpPr>
          <p:cNvPr id="15" name="Rectangle 14">
            <a:extLst>
              <a:ext uri="{FF2B5EF4-FFF2-40B4-BE49-F238E27FC236}">
                <a16:creationId xmlns:a16="http://schemas.microsoft.com/office/drawing/2014/main" id="{A59171D8-8276-DFB2-A91A-1EC4E6B81051}"/>
              </a:ext>
            </a:extLst>
          </p:cNvPr>
          <p:cNvSpPr/>
          <p:nvPr/>
        </p:nvSpPr>
        <p:spPr>
          <a:xfrm>
            <a:off x="2119206" y="1822425"/>
            <a:ext cx="2136097" cy="1678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3D132AD-2324-CE2C-1DB5-BE0D9DA997D7}"/>
              </a:ext>
            </a:extLst>
          </p:cNvPr>
          <p:cNvSpPr/>
          <p:nvPr/>
        </p:nvSpPr>
        <p:spPr>
          <a:xfrm>
            <a:off x="2119204" y="2407130"/>
            <a:ext cx="2136097" cy="20236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18A4A7-A910-275E-60B5-2CE20F45CE68}"/>
              </a:ext>
            </a:extLst>
          </p:cNvPr>
          <p:cNvSpPr/>
          <p:nvPr/>
        </p:nvSpPr>
        <p:spPr>
          <a:xfrm>
            <a:off x="2119203" y="3778815"/>
            <a:ext cx="2136097" cy="20236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EAEDDF5-95A4-3C3A-FCC5-8FAD74FCD0C5}"/>
              </a:ext>
            </a:extLst>
          </p:cNvPr>
          <p:cNvSpPr/>
          <p:nvPr/>
        </p:nvSpPr>
        <p:spPr>
          <a:xfrm>
            <a:off x="5537217" y="3281218"/>
            <a:ext cx="359764" cy="37384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3846824-A6C5-0B89-2D55-480C775D41A1}"/>
              </a:ext>
            </a:extLst>
          </p:cNvPr>
          <p:cNvSpPr/>
          <p:nvPr/>
        </p:nvSpPr>
        <p:spPr>
          <a:xfrm>
            <a:off x="7645805" y="3284237"/>
            <a:ext cx="359764" cy="3738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82D2A12-C279-71ED-0404-1D618E789167}"/>
              </a:ext>
            </a:extLst>
          </p:cNvPr>
          <p:cNvSpPr/>
          <p:nvPr/>
        </p:nvSpPr>
        <p:spPr>
          <a:xfrm>
            <a:off x="7024795" y="3265772"/>
            <a:ext cx="359764" cy="373842"/>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61AF991-CB6C-7A21-FE09-25637ABFB076}"/>
              </a:ext>
            </a:extLst>
          </p:cNvPr>
          <p:cNvSpPr/>
          <p:nvPr/>
        </p:nvSpPr>
        <p:spPr>
          <a:xfrm>
            <a:off x="8261120" y="3286294"/>
            <a:ext cx="359764" cy="36876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nector: Elbow 23">
            <a:extLst>
              <a:ext uri="{FF2B5EF4-FFF2-40B4-BE49-F238E27FC236}">
                <a16:creationId xmlns:a16="http://schemas.microsoft.com/office/drawing/2014/main" id="{49C383C2-2617-77F2-34B3-88F50E928566}"/>
              </a:ext>
            </a:extLst>
          </p:cNvPr>
          <p:cNvCxnSpPr>
            <a:stCxn id="19" idx="2"/>
            <a:endCxn id="20" idx="2"/>
          </p:cNvCxnSpPr>
          <p:nvPr/>
        </p:nvCxnSpPr>
        <p:spPr>
          <a:xfrm rot="16200000" flipH="1">
            <a:off x="6769884" y="2602276"/>
            <a:ext cx="3018" cy="2108588"/>
          </a:xfrm>
          <a:prstGeom prst="bentConnector3">
            <a:avLst>
              <a:gd name="adj1" fmla="val 767455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56B3C4EA-E5A4-BCE3-24E2-676967DD0C8A}"/>
              </a:ext>
            </a:extLst>
          </p:cNvPr>
          <p:cNvCxnSpPr>
            <a:cxnSpLocks/>
            <a:stCxn id="21" idx="2"/>
            <a:endCxn id="22" idx="2"/>
          </p:cNvCxnSpPr>
          <p:nvPr/>
        </p:nvCxnSpPr>
        <p:spPr>
          <a:xfrm rot="16200000" flipH="1">
            <a:off x="7815116" y="3029174"/>
            <a:ext cx="15446" cy="1236325"/>
          </a:xfrm>
          <a:prstGeom prst="bentConnector3">
            <a:avLst>
              <a:gd name="adj1" fmla="val 2744594"/>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00E956A-27F4-D10D-C351-7F6B3F537E4A}"/>
              </a:ext>
            </a:extLst>
          </p:cNvPr>
          <p:cNvSpPr txBox="1"/>
          <p:nvPr/>
        </p:nvSpPr>
        <p:spPr>
          <a:xfrm>
            <a:off x="6119321" y="5831536"/>
            <a:ext cx="1304144" cy="584775"/>
          </a:xfrm>
          <a:prstGeom prst="rect">
            <a:avLst/>
          </a:prstGeom>
          <a:noFill/>
        </p:spPr>
        <p:txBody>
          <a:bodyPr wrap="square" rtlCol="0">
            <a:spAutoFit/>
          </a:bodyPr>
          <a:lstStyle/>
          <a:p>
            <a:pPr algn="ctr"/>
            <a:r>
              <a:rPr lang="en-US" sz="3200" b="1" dirty="0">
                <a:solidFill>
                  <a:srgbClr val="FF0000"/>
                </a:solidFill>
                <a:sym typeface="Wingdings" panose="05000000000000000000" pitchFamily="2" charset="2"/>
              </a:rPr>
              <a:t></a:t>
            </a:r>
            <a:endParaRPr lang="en-US" sz="3200" b="1" dirty="0">
              <a:solidFill>
                <a:srgbClr val="FF0000"/>
              </a:solidFill>
            </a:endParaRPr>
          </a:p>
        </p:txBody>
      </p:sp>
      <p:sp>
        <p:nvSpPr>
          <p:cNvPr id="12" name="Rectangle 11">
            <a:extLst>
              <a:ext uri="{FF2B5EF4-FFF2-40B4-BE49-F238E27FC236}">
                <a16:creationId xmlns:a16="http://schemas.microsoft.com/office/drawing/2014/main" id="{9649EDBE-9364-DDD8-B71F-53497191FDB9}"/>
              </a:ext>
            </a:extLst>
          </p:cNvPr>
          <p:cNvSpPr/>
          <p:nvPr/>
        </p:nvSpPr>
        <p:spPr>
          <a:xfrm>
            <a:off x="2119205" y="3159630"/>
            <a:ext cx="2136097" cy="2023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D0FF6C0-F516-4B73-13EF-746A8E85AD4F}"/>
              </a:ext>
            </a:extLst>
          </p:cNvPr>
          <p:cNvPicPr>
            <a:picLocks noChangeAspect="1"/>
          </p:cNvPicPr>
          <p:nvPr/>
        </p:nvPicPr>
        <p:blipFill>
          <a:blip r:embed="rId5"/>
          <a:stretch>
            <a:fillRect/>
          </a:stretch>
        </p:blipFill>
        <p:spPr>
          <a:xfrm>
            <a:off x="4624128" y="1976903"/>
            <a:ext cx="4190476" cy="49523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3038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500"/>
                                        <p:tgtEl>
                                          <p:spTgt spid="19"/>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par>
                          <p:cTn id="31" fill="hold">
                            <p:stCondLst>
                              <p:cond delay="1500"/>
                            </p:stCondLst>
                            <p:childTnLst>
                              <p:par>
                                <p:cTn id="32" presetID="16" presetClass="entr" presetSubtype="21" fill="hold"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barn(inVertical)">
                                      <p:cBhvr>
                                        <p:cTn id="39" dur="500"/>
                                        <p:tgtEl>
                                          <p:spTgt spid="1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Vertical)">
                                      <p:cBhvr>
                                        <p:cTn id="42" dur="500"/>
                                        <p:tgtEl>
                                          <p:spTgt spid="18"/>
                                        </p:tgtEl>
                                      </p:cBhvr>
                                    </p:animEffec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childTnLst>
                          </p:cTn>
                        </p:par>
                        <p:par>
                          <p:cTn id="47" fill="hold">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up)">
                                      <p:cBhvr>
                                        <p:cTn id="50" dur="500"/>
                                        <p:tgtEl>
                                          <p:spTgt spid="22"/>
                                        </p:tgtEl>
                                      </p:cBhvr>
                                    </p:animEffect>
                                  </p:childTnLst>
                                </p:cTn>
                              </p:par>
                            </p:childTnLst>
                          </p:cTn>
                        </p:par>
                        <p:par>
                          <p:cTn id="51" fill="hold">
                            <p:stCondLst>
                              <p:cond delay="1500"/>
                            </p:stCondLst>
                            <p:childTnLst>
                              <p:par>
                                <p:cTn id="52" presetID="16" presetClass="entr" presetSubtype="21"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arn(inVertic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wipe(up)">
                                      <p:cBhvr>
                                        <p:cTn id="64" dur="500"/>
                                        <p:tgtEl>
                                          <p:spTgt spid="35"/>
                                        </p:tgtEl>
                                      </p:cBhvr>
                                    </p:animEffect>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3"/>
                                        </p:tgtEl>
                                        <p:attrNameLst>
                                          <p:attrName>style.visibility</p:attrName>
                                        </p:attrNameLst>
                                      </p:cBhvr>
                                      <p:to>
                                        <p:strVal val="visible"/>
                                      </p:to>
                                    </p:set>
                                    <p:anim calcmode="lin" valueType="num">
                                      <p:cBhvr additive="base">
                                        <p:cTn id="68" dur="500" fill="hold"/>
                                        <p:tgtEl>
                                          <p:spTgt spid="3"/>
                                        </p:tgtEl>
                                        <p:attrNameLst>
                                          <p:attrName>ppt_x</p:attrName>
                                        </p:attrNameLst>
                                      </p:cBhvr>
                                      <p:tavLst>
                                        <p:tav tm="0">
                                          <p:val>
                                            <p:strVal val="#ppt_x"/>
                                          </p:val>
                                        </p:tav>
                                        <p:tav tm="100000">
                                          <p:val>
                                            <p:strVal val="#ppt_x"/>
                                          </p:val>
                                        </p:tav>
                                      </p:tavLst>
                                    </p:anim>
                                    <p:anim calcmode="lin" valueType="num">
                                      <p:cBhvr additive="base">
                                        <p:cTn id="6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22" grpId="0" animBg="1"/>
      <p:bldP spid="3"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Random… but no repeats?</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How can we get a set of random numbers where no number is repeated until </a:t>
            </a:r>
            <a:r>
              <a:rPr lang="en-US" sz="2400" b="1" i="1" dirty="0"/>
              <a:t>all</a:t>
            </a:r>
            <a:r>
              <a:rPr lang="en-US" sz="2400" dirty="0"/>
              <a:t> numbers are picked </a:t>
            </a:r>
            <a:r>
              <a:rPr lang="en-US" sz="2400" u="sng" dirty="0"/>
              <a:t>at least once</a:t>
            </a:r>
            <a:r>
              <a:rPr lang="en-US" sz="2400" dirty="0"/>
              <a:t>?</a:t>
            </a:r>
            <a:endParaRPr lang="en-US" sz="2400" b="1" dirty="0">
              <a:solidFill>
                <a:srgbClr val="FF0000"/>
              </a:solidFill>
            </a:endParaRPr>
          </a:p>
          <a:p>
            <a:pPr>
              <a:spcBef>
                <a:spcPts val="0"/>
              </a:spcBef>
              <a:spcAft>
                <a:spcPts val="1200"/>
              </a:spcAft>
            </a:pPr>
            <a:r>
              <a:rPr lang="en-US" sz="2400" dirty="0"/>
              <a:t>Can we flag that a particular card # has already been dealt, and therefore not deal that card again?</a:t>
            </a:r>
          </a:p>
          <a:p>
            <a:pPr>
              <a:spcBef>
                <a:spcPts val="0"/>
              </a:spcBef>
              <a:spcAft>
                <a:spcPts val="1200"/>
              </a:spcAft>
            </a:pPr>
            <a:endParaRPr lang="en-US" sz="2400" dirty="0"/>
          </a:p>
          <a:p>
            <a:pPr>
              <a:spcBef>
                <a:spcPts val="0"/>
              </a:spcBef>
              <a:spcAft>
                <a:spcPts val="1200"/>
              </a:spcAft>
            </a:pPr>
            <a:endParaRPr lang="en-US" sz="2400" dirty="0"/>
          </a:p>
          <a:p>
            <a:pPr>
              <a:spcBef>
                <a:spcPts val="0"/>
              </a:spcBef>
              <a:spcAft>
                <a:spcPts val="1200"/>
              </a:spcAft>
            </a:pPr>
            <a:endParaRPr lang="en-US" sz="2000" dirty="0"/>
          </a:p>
          <a:p>
            <a:pPr>
              <a:spcBef>
                <a:spcPts val="0"/>
              </a:spcBef>
              <a:spcAft>
                <a:spcPts val="1200"/>
              </a:spcAft>
            </a:pPr>
            <a:endParaRPr lang="en-US" sz="2400" dirty="0"/>
          </a:p>
        </p:txBody>
      </p:sp>
      <p:sp>
        <p:nvSpPr>
          <p:cNvPr id="4" name="Slide Number Placeholder 3"/>
          <p:cNvSpPr>
            <a:spLocks noGrp="1"/>
          </p:cNvSpPr>
          <p:nvPr>
            <p:ph type="sldNum" sz="quarter" idx="12"/>
          </p:nvPr>
        </p:nvSpPr>
        <p:spPr/>
        <p:txBody>
          <a:bodyPr/>
          <a:lstStyle/>
          <a:p>
            <a:fld id="{650AD656-6FF9-465D-B7B0-1CD0DD39CD23}" type="slidenum">
              <a:rPr lang="en-US" smtClean="0"/>
              <a:t>11</a:t>
            </a:fld>
            <a:endParaRPr lang="en-US" dirty="0"/>
          </a:p>
        </p:txBody>
      </p:sp>
      <p:pic>
        <p:nvPicPr>
          <p:cNvPr id="8" name="Picture 7"/>
          <p:cNvPicPr>
            <a:picLocks noChangeAspect="1"/>
          </p:cNvPicPr>
          <p:nvPr/>
        </p:nvPicPr>
        <p:blipFill>
          <a:blip r:embed="rId2"/>
          <a:stretch>
            <a:fillRect/>
          </a:stretch>
        </p:blipFill>
        <p:spPr>
          <a:xfrm>
            <a:off x="1104374" y="3759973"/>
            <a:ext cx="6933638" cy="2101759"/>
          </a:xfrm>
          <a:prstGeom prst="rect">
            <a:avLst/>
          </a:prstGeom>
        </p:spPr>
      </p:pic>
    </p:spTree>
    <p:extLst>
      <p:ext uri="{BB962C8B-B14F-4D97-AF65-F5344CB8AC3E}">
        <p14:creationId xmlns:p14="http://schemas.microsoft.com/office/powerpoint/2010/main" val="75974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031320-3CAB-B858-06D9-7E0B28893297}"/>
              </a:ext>
            </a:extLst>
          </p:cNvPr>
          <p:cNvPicPr>
            <a:picLocks noChangeAspect="1"/>
          </p:cNvPicPr>
          <p:nvPr/>
        </p:nvPicPr>
        <p:blipFill>
          <a:blip r:embed="rId2"/>
          <a:stretch>
            <a:fillRect/>
          </a:stretch>
        </p:blipFill>
        <p:spPr>
          <a:xfrm>
            <a:off x="1873911" y="3804966"/>
            <a:ext cx="5396178" cy="2672146"/>
          </a:xfrm>
          <a:prstGeom prst="rect">
            <a:avLst/>
          </a:prstGeom>
          <a:ln>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628650" y="365126"/>
            <a:ext cx="7886700" cy="1103455"/>
          </a:xfrm>
        </p:spPr>
        <p:txBody>
          <a:bodyPr>
            <a:noAutofit/>
          </a:bodyPr>
          <a:lstStyle/>
          <a:p>
            <a:pPr algn="ctr"/>
            <a:r>
              <a:rPr lang="en-US" sz="3200" b="1" dirty="0">
                <a:solidFill>
                  <a:srgbClr val="0070C0"/>
                </a:solidFill>
                <a:latin typeface="+mn-lt"/>
              </a:rPr>
              <a:t>Open</a:t>
            </a:r>
            <a:r>
              <a:rPr lang="en-US" sz="3200" dirty="0">
                <a:latin typeface="+mn-lt"/>
              </a:rPr>
              <a:t> dealer_slow.py</a:t>
            </a:r>
          </a:p>
        </p:txBody>
      </p:sp>
      <p:sp>
        <p:nvSpPr>
          <p:cNvPr id="4" name="Slide Number Placeholder 3"/>
          <p:cNvSpPr>
            <a:spLocks noGrp="1"/>
          </p:cNvSpPr>
          <p:nvPr>
            <p:ph type="sldNum" sz="quarter" idx="12"/>
          </p:nvPr>
        </p:nvSpPr>
        <p:spPr/>
        <p:txBody>
          <a:bodyPr/>
          <a:lstStyle/>
          <a:p>
            <a:fld id="{650AD656-6FF9-465D-B7B0-1CD0DD39CD23}" type="slidenum">
              <a:rPr lang="en-US" smtClean="0"/>
              <a:t>12</a:t>
            </a:fld>
            <a:endParaRPr lang="en-US" dirty="0"/>
          </a:p>
        </p:txBody>
      </p:sp>
      <p:grpSp>
        <p:nvGrpSpPr>
          <p:cNvPr id="27" name="Group 26">
            <a:extLst>
              <a:ext uri="{FF2B5EF4-FFF2-40B4-BE49-F238E27FC236}">
                <a16:creationId xmlns:a16="http://schemas.microsoft.com/office/drawing/2014/main" id="{53C1DDC3-5CEE-BC8A-AE47-A5836BBC80B5}"/>
              </a:ext>
            </a:extLst>
          </p:cNvPr>
          <p:cNvGrpSpPr/>
          <p:nvPr/>
        </p:nvGrpSpPr>
        <p:grpSpPr>
          <a:xfrm>
            <a:off x="3783225" y="3804966"/>
            <a:ext cx="1076632" cy="369332"/>
            <a:chOff x="4968362" y="2079211"/>
            <a:chExt cx="1076632" cy="369332"/>
          </a:xfrm>
        </p:grpSpPr>
        <p:cxnSp>
          <p:nvCxnSpPr>
            <p:cNvPr id="28" name="Straight Arrow Connector 27">
              <a:extLst>
                <a:ext uri="{FF2B5EF4-FFF2-40B4-BE49-F238E27FC236}">
                  <a16:creationId xmlns:a16="http://schemas.microsoft.com/office/drawing/2014/main" id="{4F2BF0D5-17E4-0ECF-1ACF-4145ABC726C3}"/>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3072D4C-C5ED-954A-52BF-CBD361677DC5}"/>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0" name="Group 29">
            <a:extLst>
              <a:ext uri="{FF2B5EF4-FFF2-40B4-BE49-F238E27FC236}">
                <a16:creationId xmlns:a16="http://schemas.microsoft.com/office/drawing/2014/main" id="{7D143FDA-3853-AEEA-2A52-3FC418A5EFEA}"/>
              </a:ext>
            </a:extLst>
          </p:cNvPr>
          <p:cNvGrpSpPr/>
          <p:nvPr/>
        </p:nvGrpSpPr>
        <p:grpSpPr>
          <a:xfrm>
            <a:off x="4844229" y="4054470"/>
            <a:ext cx="1076632" cy="369332"/>
            <a:chOff x="4704120" y="2356972"/>
            <a:chExt cx="1076632" cy="369332"/>
          </a:xfrm>
        </p:grpSpPr>
        <p:cxnSp>
          <p:nvCxnSpPr>
            <p:cNvPr id="31" name="Straight Arrow Connector 30">
              <a:extLst>
                <a:ext uri="{FF2B5EF4-FFF2-40B4-BE49-F238E27FC236}">
                  <a16:creationId xmlns:a16="http://schemas.microsoft.com/office/drawing/2014/main" id="{1668CD98-6BF4-6547-8F13-88380B7D0A66}"/>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10C6EA0-8C99-B237-4048-78F131C3975F}"/>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3" name="Group 32">
            <a:extLst>
              <a:ext uri="{FF2B5EF4-FFF2-40B4-BE49-F238E27FC236}">
                <a16:creationId xmlns:a16="http://schemas.microsoft.com/office/drawing/2014/main" id="{BF416DAA-08E6-D41F-33C1-0358BB72CBC1}"/>
              </a:ext>
            </a:extLst>
          </p:cNvPr>
          <p:cNvGrpSpPr/>
          <p:nvPr/>
        </p:nvGrpSpPr>
        <p:grpSpPr>
          <a:xfrm>
            <a:off x="7132443" y="4318604"/>
            <a:ext cx="1068643" cy="369332"/>
            <a:chOff x="3647644" y="4910075"/>
            <a:chExt cx="1068643" cy="369332"/>
          </a:xfrm>
        </p:grpSpPr>
        <p:sp>
          <p:nvSpPr>
            <p:cNvPr id="34" name="TextBox 33">
              <a:extLst>
                <a:ext uri="{FF2B5EF4-FFF2-40B4-BE49-F238E27FC236}">
                  <a16:creationId xmlns:a16="http://schemas.microsoft.com/office/drawing/2014/main" id="{DDE51B10-8A62-DF50-EA32-32D97ABE1469}"/>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5" name="Straight Arrow Connector 34">
              <a:extLst>
                <a:ext uri="{FF2B5EF4-FFF2-40B4-BE49-F238E27FC236}">
                  <a16:creationId xmlns:a16="http://schemas.microsoft.com/office/drawing/2014/main" id="{D83059B4-FF7A-605C-E7EE-9692EF72441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9D383649-3AEC-5872-0EF2-21D64ECA4DD3}"/>
              </a:ext>
            </a:extLst>
          </p:cNvPr>
          <p:cNvGrpSpPr/>
          <p:nvPr/>
        </p:nvGrpSpPr>
        <p:grpSpPr>
          <a:xfrm>
            <a:off x="5455935" y="4608468"/>
            <a:ext cx="1064340" cy="369332"/>
            <a:chOff x="3647644" y="5421073"/>
            <a:chExt cx="1064340" cy="369332"/>
          </a:xfrm>
        </p:grpSpPr>
        <p:sp>
          <p:nvSpPr>
            <p:cNvPr id="37" name="TextBox 36">
              <a:extLst>
                <a:ext uri="{FF2B5EF4-FFF2-40B4-BE49-F238E27FC236}">
                  <a16:creationId xmlns:a16="http://schemas.microsoft.com/office/drawing/2014/main" id="{13186176-55E3-FEAB-904E-BBC6FDF63FC0}"/>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8" name="Straight Arrow Connector 37">
              <a:extLst>
                <a:ext uri="{FF2B5EF4-FFF2-40B4-BE49-F238E27FC236}">
                  <a16:creationId xmlns:a16="http://schemas.microsoft.com/office/drawing/2014/main" id="{5A24B6B0-D3E4-16A4-D882-EAF0C81122DA}"/>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E8B80C1-B966-8DF5-78BA-2F6D3D0FCD4A}"/>
              </a:ext>
            </a:extLst>
          </p:cNvPr>
          <p:cNvGrpSpPr/>
          <p:nvPr/>
        </p:nvGrpSpPr>
        <p:grpSpPr>
          <a:xfrm>
            <a:off x="6666835" y="4844591"/>
            <a:ext cx="1068643" cy="369332"/>
            <a:chOff x="3647644" y="5359159"/>
            <a:chExt cx="1068643" cy="369332"/>
          </a:xfrm>
        </p:grpSpPr>
        <p:sp>
          <p:nvSpPr>
            <p:cNvPr id="40" name="TextBox 39">
              <a:extLst>
                <a:ext uri="{FF2B5EF4-FFF2-40B4-BE49-F238E27FC236}">
                  <a16:creationId xmlns:a16="http://schemas.microsoft.com/office/drawing/2014/main" id="{B2500ED8-1386-1E11-586E-2E8FD70E335B}"/>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1" name="Straight Arrow Connector 40">
              <a:extLst>
                <a:ext uri="{FF2B5EF4-FFF2-40B4-BE49-F238E27FC236}">
                  <a16:creationId xmlns:a16="http://schemas.microsoft.com/office/drawing/2014/main" id="{04FC75C5-55C2-E75B-115C-C72C7969334B}"/>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EDF3209D-CFD3-E1D5-49D9-450B7116C5BF}"/>
              </a:ext>
            </a:extLst>
          </p:cNvPr>
          <p:cNvGrpSpPr/>
          <p:nvPr/>
        </p:nvGrpSpPr>
        <p:grpSpPr>
          <a:xfrm>
            <a:off x="7074169" y="5367645"/>
            <a:ext cx="1076632" cy="369332"/>
            <a:chOff x="2157212" y="5356391"/>
            <a:chExt cx="1076632" cy="369332"/>
          </a:xfrm>
        </p:grpSpPr>
        <p:sp>
          <p:nvSpPr>
            <p:cNvPr id="43" name="TextBox 42">
              <a:extLst>
                <a:ext uri="{FF2B5EF4-FFF2-40B4-BE49-F238E27FC236}">
                  <a16:creationId xmlns:a16="http://schemas.microsoft.com/office/drawing/2014/main" id="{1865E5FF-39EF-56CF-DBEC-8339C44FABB4}"/>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4" name="Straight Arrow Connector 43">
              <a:extLst>
                <a:ext uri="{FF2B5EF4-FFF2-40B4-BE49-F238E27FC236}">
                  <a16:creationId xmlns:a16="http://schemas.microsoft.com/office/drawing/2014/main" id="{1F914193-87FF-768A-001D-87BA504905B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4BAC964-3221-2B24-74A7-9D5AF3BFB920}"/>
              </a:ext>
            </a:extLst>
          </p:cNvPr>
          <p:cNvGrpSpPr/>
          <p:nvPr/>
        </p:nvGrpSpPr>
        <p:grpSpPr>
          <a:xfrm>
            <a:off x="5903768" y="5623362"/>
            <a:ext cx="1076632" cy="369332"/>
            <a:chOff x="2157212" y="5356391"/>
            <a:chExt cx="1076632" cy="369332"/>
          </a:xfrm>
        </p:grpSpPr>
        <p:sp>
          <p:nvSpPr>
            <p:cNvPr id="46" name="TextBox 45">
              <a:extLst>
                <a:ext uri="{FF2B5EF4-FFF2-40B4-BE49-F238E27FC236}">
                  <a16:creationId xmlns:a16="http://schemas.microsoft.com/office/drawing/2014/main" id="{152C7355-BF55-51A1-6E6B-E108C4BB70E2}"/>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7" name="Straight Arrow Connector 46">
              <a:extLst>
                <a:ext uri="{FF2B5EF4-FFF2-40B4-BE49-F238E27FC236}">
                  <a16:creationId xmlns:a16="http://schemas.microsoft.com/office/drawing/2014/main" id="{41A4E8B4-45AE-EBAF-CB10-2CD8671F0715}"/>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1C3B16A8-AFA5-2B17-8923-B81D2113370D}"/>
              </a:ext>
            </a:extLst>
          </p:cNvPr>
          <p:cNvGrpSpPr/>
          <p:nvPr/>
        </p:nvGrpSpPr>
        <p:grpSpPr>
          <a:xfrm>
            <a:off x="6455865" y="5102172"/>
            <a:ext cx="1076632" cy="369332"/>
            <a:chOff x="2157212" y="5356391"/>
            <a:chExt cx="1076632" cy="369332"/>
          </a:xfrm>
        </p:grpSpPr>
        <p:sp>
          <p:nvSpPr>
            <p:cNvPr id="52" name="TextBox 51">
              <a:extLst>
                <a:ext uri="{FF2B5EF4-FFF2-40B4-BE49-F238E27FC236}">
                  <a16:creationId xmlns:a16="http://schemas.microsoft.com/office/drawing/2014/main" id="{B463AA02-E08B-7FEB-ECC0-C897EE21843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3" name="Straight Arrow Connector 52">
              <a:extLst>
                <a:ext uri="{FF2B5EF4-FFF2-40B4-BE49-F238E27FC236}">
                  <a16:creationId xmlns:a16="http://schemas.microsoft.com/office/drawing/2014/main" id="{7C603574-D3E6-F31C-9781-AE2D994BD59C}"/>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TextBox 57">
            <a:extLst>
              <a:ext uri="{FF2B5EF4-FFF2-40B4-BE49-F238E27FC236}">
                <a16:creationId xmlns:a16="http://schemas.microsoft.com/office/drawing/2014/main" id="{F626D612-B200-1477-1440-448BB6E5D4A9}"/>
              </a:ext>
            </a:extLst>
          </p:cNvPr>
          <p:cNvSpPr txBox="1"/>
          <p:nvPr/>
        </p:nvSpPr>
        <p:spPr>
          <a:xfrm>
            <a:off x="929478" y="1527873"/>
            <a:ext cx="7285045" cy="2092881"/>
          </a:xfrm>
          <a:prstGeom prst="rect">
            <a:avLst/>
          </a:prstGeom>
          <a:noFill/>
        </p:spPr>
        <p:txBody>
          <a:bodyPr wrap="square">
            <a:spAutoFit/>
          </a:bodyPr>
          <a:lstStyle/>
          <a:p>
            <a:pPr>
              <a:spcBef>
                <a:spcPts val="0"/>
              </a:spcBef>
              <a:spcAft>
                <a:spcPts val="1200"/>
              </a:spcAft>
            </a:pPr>
            <a:r>
              <a:rPr lang="en-US" sz="2000" dirty="0"/>
              <a:t>We need a </a:t>
            </a:r>
            <a:r>
              <a:rPr lang="en-US" sz="2000" b="1" i="1" dirty="0">
                <a:solidFill>
                  <a:srgbClr val="7030A0"/>
                </a:solidFill>
              </a:rPr>
              <a:t>helper</a:t>
            </a:r>
            <a:r>
              <a:rPr lang="en-US" sz="2000" dirty="0"/>
              <a:t> array to store a </a:t>
            </a:r>
            <a:r>
              <a:rPr lang="en-US" sz="2000" b="1" dirty="0">
                <a:solidFill>
                  <a:srgbClr val="0070C0"/>
                </a:solidFill>
              </a:rPr>
              <a:t>True</a:t>
            </a:r>
            <a:r>
              <a:rPr lang="en-US" sz="2000" dirty="0"/>
              <a:t> or </a:t>
            </a:r>
            <a:r>
              <a:rPr lang="en-US" sz="2000" b="1" dirty="0">
                <a:solidFill>
                  <a:srgbClr val="0070C0"/>
                </a:solidFill>
              </a:rPr>
              <a:t>False</a:t>
            </a:r>
            <a:r>
              <a:rPr lang="en-US" sz="2000" dirty="0"/>
              <a:t> flag to record if a random trial card number has already been dealt.</a:t>
            </a:r>
          </a:p>
          <a:p>
            <a:pPr>
              <a:spcAft>
                <a:spcPts val="1200"/>
              </a:spcAft>
            </a:pPr>
            <a:r>
              <a:rPr lang="en-US" sz="2000" dirty="0"/>
              <a:t>Then we need to keep picking random trial card numbers until a card number is found that has yet to be dealt. When that card is found, we update the helper array to record that card number has been dealt so it cannot be picked again.</a:t>
            </a:r>
          </a:p>
        </p:txBody>
      </p:sp>
      <p:grpSp>
        <p:nvGrpSpPr>
          <p:cNvPr id="6" name="Group 5">
            <a:extLst>
              <a:ext uri="{FF2B5EF4-FFF2-40B4-BE49-F238E27FC236}">
                <a16:creationId xmlns:a16="http://schemas.microsoft.com/office/drawing/2014/main" id="{A8FCFA4E-DDDB-726B-79A6-4BB0C3C0C1CE}"/>
              </a:ext>
            </a:extLst>
          </p:cNvPr>
          <p:cNvGrpSpPr/>
          <p:nvPr/>
        </p:nvGrpSpPr>
        <p:grpSpPr>
          <a:xfrm>
            <a:off x="6590636" y="5887278"/>
            <a:ext cx="1076632" cy="369332"/>
            <a:chOff x="2157212" y="5356391"/>
            <a:chExt cx="1076632" cy="369332"/>
          </a:xfrm>
        </p:grpSpPr>
        <p:sp>
          <p:nvSpPr>
            <p:cNvPr id="7" name="TextBox 6">
              <a:extLst>
                <a:ext uri="{FF2B5EF4-FFF2-40B4-BE49-F238E27FC236}">
                  <a16:creationId xmlns:a16="http://schemas.microsoft.com/office/drawing/2014/main" id="{D9ADE3B7-1516-206E-1165-7596B73E4EC9}"/>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8" name="Straight Arrow Connector 7">
              <a:extLst>
                <a:ext uri="{FF2B5EF4-FFF2-40B4-BE49-F238E27FC236}">
                  <a16:creationId xmlns:a16="http://schemas.microsoft.com/office/drawing/2014/main" id="{F725C340-115A-1348-5994-44EBE8C21E6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6E541793-9737-BF3E-27D5-B84C78BC492B}"/>
              </a:ext>
            </a:extLst>
          </p:cNvPr>
          <p:cNvGrpSpPr/>
          <p:nvPr/>
        </p:nvGrpSpPr>
        <p:grpSpPr>
          <a:xfrm>
            <a:off x="3752032" y="6140199"/>
            <a:ext cx="1076632" cy="369332"/>
            <a:chOff x="2157212" y="5356391"/>
            <a:chExt cx="1076632" cy="369332"/>
          </a:xfrm>
        </p:grpSpPr>
        <p:sp>
          <p:nvSpPr>
            <p:cNvPr id="10" name="TextBox 9">
              <a:extLst>
                <a:ext uri="{FF2B5EF4-FFF2-40B4-BE49-F238E27FC236}">
                  <a16:creationId xmlns:a16="http://schemas.microsoft.com/office/drawing/2014/main" id="{D9F0AB42-AAF3-0E65-AA35-D9A0995292A6}"/>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2" name="Straight Arrow Connector 11">
              <a:extLst>
                <a:ext uri="{FF2B5EF4-FFF2-40B4-BE49-F238E27FC236}">
                  <a16:creationId xmlns:a16="http://schemas.microsoft.com/office/drawing/2014/main" id="{6C269E54-C4AC-2792-57FF-1BA528996A2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5F218951-8F27-A8AB-0206-0B3A9D113DEB}"/>
              </a:ext>
            </a:extLst>
          </p:cNvPr>
          <p:cNvSpPr/>
          <p:nvPr/>
        </p:nvSpPr>
        <p:spPr>
          <a:xfrm>
            <a:off x="5771213" y="4365764"/>
            <a:ext cx="1201692" cy="29255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BCF3D42-1E0E-9FFB-4E87-480349B2C05F}"/>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8783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8">
                                            <p:txEl>
                                              <p:pRg st="0" end="0"/>
                                            </p:txEl>
                                          </p:spTgt>
                                        </p:tgtEl>
                                        <p:attrNameLst>
                                          <p:attrName>style.visibility</p:attrName>
                                        </p:attrNameLst>
                                      </p:cBhvr>
                                      <p:to>
                                        <p:strVal val="visible"/>
                                      </p:to>
                                    </p:set>
                                    <p:animEffect transition="in" filter="wipe(up)">
                                      <p:cBhvr>
                                        <p:cTn id="12" dur="500"/>
                                        <p:tgtEl>
                                          <p:spTgt spid="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animEffect transition="in" filter="wipe(up)">
                                      <p:cBhvr>
                                        <p:cTn id="17" dur="500"/>
                                        <p:tgtEl>
                                          <p:spTgt spid="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500"/>
                                        <p:tgtEl>
                                          <p:spTgt spid="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right)">
                                      <p:cBhvr>
                                        <p:cTn id="35" dur="500"/>
                                        <p:tgtEl>
                                          <p:spTgt spid="33"/>
                                        </p:tgtEl>
                                      </p:cBhvr>
                                    </p:animEffect>
                                  </p:childTnLst>
                                </p:cTn>
                              </p:par>
                            </p:childTnLst>
                          </p:cTn>
                        </p:par>
                        <p:par>
                          <p:cTn id="36" fill="hold">
                            <p:stCondLst>
                              <p:cond delay="1000"/>
                            </p:stCondLst>
                            <p:childTnLst>
                              <p:par>
                                <p:cTn id="37" presetID="16" presetClass="entr" presetSubtype="21"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arn(inVertical)">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right)">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childTnLst>
                          </p:cTn>
                        </p:par>
                        <p:par>
                          <p:cTn id="50" fill="hold">
                            <p:stCondLst>
                              <p:cond delay="500"/>
                            </p:stCondLst>
                            <p:childTnLst>
                              <p:par>
                                <p:cTn id="51" presetID="22" presetClass="entr" presetSubtype="2" fill="hold" nodeType="after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right)">
                                      <p:cBhvr>
                                        <p:cTn id="53" dur="500"/>
                                        <p:tgtEl>
                                          <p:spTgt spid="5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wipe(right)">
                                      <p:cBhvr>
                                        <p:cTn id="58" dur="500"/>
                                        <p:tgtEl>
                                          <p:spTgt spid="4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right)">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2"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wipe(right)">
                                      <p:cBhvr>
                                        <p:cTn id="68" dur="500"/>
                                        <p:tgtEl>
                                          <p:spTgt spid="6"/>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righ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Instrumenting Your Code</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Instrumenting code is the process of taking accurate </a:t>
            </a:r>
            <a:r>
              <a:rPr lang="en-US" sz="2400" b="1" dirty="0"/>
              <a:t>timings</a:t>
            </a:r>
            <a:r>
              <a:rPr lang="en-US" sz="2400" dirty="0"/>
              <a:t> of the runtime performance of key algorithms within the program</a:t>
            </a:r>
          </a:p>
          <a:p>
            <a:pPr>
              <a:spcBef>
                <a:spcPts val="0"/>
              </a:spcBef>
              <a:spcAft>
                <a:spcPts val="1200"/>
              </a:spcAft>
            </a:pPr>
            <a:r>
              <a:rPr lang="en-US" sz="2400" dirty="0"/>
              <a:t>Python provides a </a:t>
            </a:r>
            <a:r>
              <a:rPr lang="en-US" sz="2400" b="1" dirty="0">
                <a:solidFill>
                  <a:srgbClr val="00B050"/>
                </a:solidFill>
              </a:rPr>
              <a:t>time</a:t>
            </a:r>
            <a:r>
              <a:rPr lang="en-US" sz="2400" b="1" dirty="0">
                <a:solidFill>
                  <a:srgbClr val="0070C0"/>
                </a:solidFill>
              </a:rPr>
              <a:t> </a:t>
            </a:r>
            <a:r>
              <a:rPr lang="en-US" sz="2400" dirty="0"/>
              <a:t>object that can measure the current CPU time of a running process to the nearest millisecond (1/1000</a:t>
            </a:r>
            <a:r>
              <a:rPr lang="en-US" sz="2400" baseline="30000" dirty="0"/>
              <a:t>th</a:t>
            </a:r>
            <a:r>
              <a:rPr lang="en-US" sz="2400" dirty="0"/>
              <a:t> of a second) which is sufficient in most situations</a:t>
            </a:r>
          </a:p>
          <a:p>
            <a:pPr>
              <a:spcBef>
                <a:spcPts val="0"/>
              </a:spcBef>
              <a:spcAft>
                <a:spcPts val="1200"/>
              </a:spcAft>
            </a:pPr>
            <a:r>
              <a:rPr lang="en-US" sz="2400" dirty="0"/>
              <a:t>We bracket the code under analysis by measuring the clock immediately </a:t>
            </a:r>
            <a:r>
              <a:rPr lang="en-US" sz="2400" b="1" i="1" dirty="0">
                <a:solidFill>
                  <a:srgbClr val="7030A0"/>
                </a:solidFill>
              </a:rPr>
              <a:t>before</a:t>
            </a:r>
            <a:r>
              <a:rPr lang="en-US" sz="2400" dirty="0"/>
              <a:t> the start and again </a:t>
            </a:r>
            <a:r>
              <a:rPr lang="en-US" sz="2400" b="1" i="1" dirty="0">
                <a:solidFill>
                  <a:srgbClr val="7030A0"/>
                </a:solidFill>
              </a:rPr>
              <a:t>after</a:t>
            </a:r>
            <a:r>
              <a:rPr lang="en-US" sz="2400" dirty="0"/>
              <a:t> the end</a:t>
            </a:r>
            <a:r>
              <a:rPr lang="en-US" sz="2400" i="1" dirty="0"/>
              <a:t> </a:t>
            </a:r>
            <a:r>
              <a:rPr lang="en-US" sz="2400" dirty="0"/>
              <a:t>of the algorithm to calculate the </a:t>
            </a:r>
            <a:r>
              <a:rPr lang="en-US" sz="2400" b="1" dirty="0">
                <a:solidFill>
                  <a:srgbClr val="FF0000"/>
                </a:solidFill>
              </a:rPr>
              <a:t>elapsed</a:t>
            </a:r>
            <a:r>
              <a:rPr lang="en-US" sz="2400" dirty="0"/>
              <a:t> time</a:t>
            </a:r>
          </a:p>
          <a:p>
            <a:pPr>
              <a:spcBef>
                <a:spcPts val="0"/>
              </a:spcBef>
              <a:spcAft>
                <a:spcPts val="1200"/>
              </a:spcAft>
            </a:pPr>
            <a:r>
              <a:rPr lang="en-US" sz="2400" dirty="0"/>
              <a:t>Careful tracking of code timings will provide objective empirical evidence if changes to algorithms and/or data structures are indeed making the program more efficient</a:t>
            </a:r>
          </a:p>
          <a:p>
            <a:pPr>
              <a:spcBef>
                <a:spcPts val="0"/>
              </a:spcBef>
              <a:spcAft>
                <a:spcPts val="1200"/>
              </a:spcAft>
            </a:pPr>
            <a:endParaRPr lang="en-US" sz="2400" dirty="0"/>
          </a:p>
        </p:txBody>
      </p:sp>
      <p:sp>
        <p:nvSpPr>
          <p:cNvPr id="6" name="Slide Number Placeholder 5"/>
          <p:cNvSpPr>
            <a:spLocks noGrp="1"/>
          </p:cNvSpPr>
          <p:nvPr>
            <p:ph type="sldNum" sz="quarter" idx="12"/>
          </p:nvPr>
        </p:nvSpPr>
        <p:spPr/>
        <p:txBody>
          <a:bodyPr/>
          <a:lstStyle/>
          <a:p>
            <a:fld id="{650AD656-6FF9-465D-B7B0-1CD0DD39CD23}" type="slidenum">
              <a:rPr lang="en-US" smtClean="0"/>
              <a:t>13</a:t>
            </a:fld>
            <a:endParaRPr lang="en-US" dirty="0"/>
          </a:p>
        </p:txBody>
      </p:sp>
      <p:pic>
        <p:nvPicPr>
          <p:cNvPr id="8" name="Picture 7">
            <a:extLst>
              <a:ext uri="{FF2B5EF4-FFF2-40B4-BE49-F238E27FC236}">
                <a16:creationId xmlns:a16="http://schemas.microsoft.com/office/drawing/2014/main" id="{452A7A5C-3DF7-AEE9-08D2-A0E84728DAD1}"/>
              </a:ext>
            </a:extLst>
          </p:cNvPr>
          <p:cNvPicPr>
            <a:picLocks noChangeAspect="1"/>
          </p:cNvPicPr>
          <p:nvPr/>
        </p:nvPicPr>
        <p:blipFill>
          <a:blip r:embed="rId3"/>
          <a:stretch>
            <a:fillRect/>
          </a:stretch>
        </p:blipFill>
        <p:spPr>
          <a:xfrm>
            <a:off x="7110017" y="518383"/>
            <a:ext cx="1209524" cy="10190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1262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81478-6CD0-99B0-710E-AED9F1239D6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34737F2-0169-16FF-CCBB-5D2D41386AB5}"/>
              </a:ext>
            </a:extLst>
          </p:cNvPr>
          <p:cNvPicPr>
            <a:picLocks noChangeAspect="1"/>
          </p:cNvPicPr>
          <p:nvPr/>
        </p:nvPicPr>
        <p:blipFill>
          <a:blip r:embed="rId2"/>
          <a:stretch>
            <a:fillRect/>
          </a:stretch>
        </p:blipFill>
        <p:spPr>
          <a:xfrm>
            <a:off x="2052830" y="2935260"/>
            <a:ext cx="5721068" cy="2761535"/>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58BA0920-C9AB-E153-25B9-5F09B04EB16E}"/>
              </a:ext>
            </a:extLst>
          </p:cNvPr>
          <p:cNvSpPr>
            <a:spLocks noGrp="1"/>
          </p:cNvSpPr>
          <p:nvPr>
            <p:ph type="title"/>
          </p:nvPr>
        </p:nvSpPr>
        <p:spPr/>
        <p:txBody>
          <a:bodyPr>
            <a:noAutofit/>
          </a:bodyPr>
          <a:lstStyle/>
          <a:p>
            <a:pPr algn="ctr"/>
            <a:r>
              <a:rPr lang="en-US" sz="3200" b="1" dirty="0">
                <a:solidFill>
                  <a:srgbClr val="0070C0"/>
                </a:solidFill>
                <a:latin typeface="+mn-lt"/>
              </a:rPr>
              <a:t>View</a:t>
            </a:r>
            <a:r>
              <a:rPr lang="en-US" sz="3200" dirty="0">
                <a:latin typeface="+mn-lt"/>
              </a:rPr>
              <a:t> dealer_slow.py</a:t>
            </a:r>
          </a:p>
        </p:txBody>
      </p:sp>
      <p:sp>
        <p:nvSpPr>
          <p:cNvPr id="4" name="Slide Number Placeholder 3">
            <a:extLst>
              <a:ext uri="{FF2B5EF4-FFF2-40B4-BE49-F238E27FC236}">
                <a16:creationId xmlns:a16="http://schemas.microsoft.com/office/drawing/2014/main" id="{E3930F71-7CD0-248B-D5BC-FA197CBA038F}"/>
              </a:ext>
            </a:extLst>
          </p:cNvPr>
          <p:cNvSpPr>
            <a:spLocks noGrp="1"/>
          </p:cNvSpPr>
          <p:nvPr>
            <p:ph type="sldNum" sz="quarter" idx="12"/>
          </p:nvPr>
        </p:nvSpPr>
        <p:spPr/>
        <p:txBody>
          <a:bodyPr/>
          <a:lstStyle/>
          <a:p>
            <a:fld id="{650AD656-6FF9-465D-B7B0-1CD0DD39CD23}" type="slidenum">
              <a:rPr lang="en-US" smtClean="0"/>
              <a:t>14</a:t>
            </a:fld>
            <a:endParaRPr lang="en-US" dirty="0"/>
          </a:p>
        </p:txBody>
      </p:sp>
      <p:sp>
        <p:nvSpPr>
          <p:cNvPr id="7" name="Rectangle 6">
            <a:extLst>
              <a:ext uri="{FF2B5EF4-FFF2-40B4-BE49-F238E27FC236}">
                <a16:creationId xmlns:a16="http://schemas.microsoft.com/office/drawing/2014/main" id="{2672BAB7-71BB-C241-7E0F-48788CB58126}"/>
              </a:ext>
            </a:extLst>
          </p:cNvPr>
          <p:cNvSpPr/>
          <p:nvPr/>
        </p:nvSpPr>
        <p:spPr>
          <a:xfrm>
            <a:off x="2781264" y="3800268"/>
            <a:ext cx="3238838" cy="2082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03A4C6-5510-CA41-4ACA-FA09963AA104}"/>
              </a:ext>
            </a:extLst>
          </p:cNvPr>
          <p:cNvSpPr/>
          <p:nvPr/>
        </p:nvSpPr>
        <p:spPr>
          <a:xfrm>
            <a:off x="2781264" y="5469366"/>
            <a:ext cx="4889944" cy="2104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4CC9C79-FC22-CA6A-9A0A-F99F78BAE6A9}"/>
              </a:ext>
            </a:extLst>
          </p:cNvPr>
          <p:cNvSpPr/>
          <p:nvPr/>
        </p:nvSpPr>
        <p:spPr>
          <a:xfrm>
            <a:off x="2781263" y="4430466"/>
            <a:ext cx="4638111" cy="2029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Curved Up 2">
            <a:extLst>
              <a:ext uri="{FF2B5EF4-FFF2-40B4-BE49-F238E27FC236}">
                <a16:creationId xmlns:a16="http://schemas.microsoft.com/office/drawing/2014/main" id="{E5A2028A-5FA9-1E8C-1EEE-CD43B40C55B1}"/>
              </a:ext>
            </a:extLst>
          </p:cNvPr>
          <p:cNvSpPr/>
          <p:nvPr/>
        </p:nvSpPr>
        <p:spPr>
          <a:xfrm rot="5400000">
            <a:off x="2107758" y="4024038"/>
            <a:ext cx="830998" cy="38345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Rectangle 4">
            <a:extLst>
              <a:ext uri="{FF2B5EF4-FFF2-40B4-BE49-F238E27FC236}">
                <a16:creationId xmlns:a16="http://schemas.microsoft.com/office/drawing/2014/main" id="{CF78BBDE-23B5-74FC-FEE1-40A7A5B5920C}"/>
              </a:ext>
            </a:extLst>
          </p:cNvPr>
          <p:cNvSpPr/>
          <p:nvPr/>
        </p:nvSpPr>
        <p:spPr>
          <a:xfrm>
            <a:off x="1595716" y="1602140"/>
            <a:ext cx="6075492" cy="830997"/>
          </a:xfrm>
          <a:prstGeom prst="rect">
            <a:avLst/>
          </a:prstGeom>
        </p:spPr>
        <p:txBody>
          <a:bodyPr wrap="square">
            <a:spAutoFit/>
          </a:bodyPr>
          <a:lstStyle/>
          <a:p>
            <a:pPr algn="ctr">
              <a:spcBef>
                <a:spcPts val="0"/>
              </a:spcBef>
              <a:spcAft>
                <a:spcPts val="1200"/>
              </a:spcAft>
            </a:pPr>
            <a:r>
              <a:rPr lang="en-US" sz="2400" dirty="0"/>
              <a:t>Write code to time how long it takes to </a:t>
            </a:r>
            <a:r>
              <a:rPr lang="en-US" sz="2400" b="1" dirty="0">
                <a:solidFill>
                  <a:srgbClr val="7030A0"/>
                </a:solidFill>
              </a:rPr>
              <a:t>correctly</a:t>
            </a:r>
            <a:r>
              <a:rPr lang="en-US" sz="2400" dirty="0"/>
              <a:t> initialize </a:t>
            </a:r>
            <a:r>
              <a:rPr lang="en-US" sz="2400" b="1" dirty="0"/>
              <a:t>10,000</a:t>
            </a:r>
            <a:r>
              <a:rPr lang="en-US" sz="2400" dirty="0"/>
              <a:t> decks</a:t>
            </a:r>
          </a:p>
        </p:txBody>
      </p:sp>
      <p:grpSp>
        <p:nvGrpSpPr>
          <p:cNvPr id="12" name="Group 11">
            <a:extLst>
              <a:ext uri="{FF2B5EF4-FFF2-40B4-BE49-F238E27FC236}">
                <a16:creationId xmlns:a16="http://schemas.microsoft.com/office/drawing/2014/main" id="{C8B78BCC-0D6F-151C-4D28-B308BA6E1505}"/>
              </a:ext>
            </a:extLst>
          </p:cNvPr>
          <p:cNvGrpSpPr/>
          <p:nvPr/>
        </p:nvGrpSpPr>
        <p:grpSpPr>
          <a:xfrm>
            <a:off x="4851605" y="3095628"/>
            <a:ext cx="1076632" cy="369332"/>
            <a:chOff x="4968362" y="2079211"/>
            <a:chExt cx="1076632" cy="369332"/>
          </a:xfrm>
        </p:grpSpPr>
        <p:cxnSp>
          <p:nvCxnSpPr>
            <p:cNvPr id="13" name="Straight Arrow Connector 12">
              <a:extLst>
                <a:ext uri="{FF2B5EF4-FFF2-40B4-BE49-F238E27FC236}">
                  <a16:creationId xmlns:a16="http://schemas.microsoft.com/office/drawing/2014/main" id="{B99F2777-C684-DAA1-9C95-0A49B2C5BF4E}"/>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5613562-C6F0-C92B-AC58-1DED4644101A}"/>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5" name="Group 14">
            <a:extLst>
              <a:ext uri="{FF2B5EF4-FFF2-40B4-BE49-F238E27FC236}">
                <a16:creationId xmlns:a16="http://schemas.microsoft.com/office/drawing/2014/main" id="{9FD2F459-6AB2-65D6-77BB-53A7AD399F36}"/>
              </a:ext>
            </a:extLst>
          </p:cNvPr>
          <p:cNvGrpSpPr/>
          <p:nvPr/>
        </p:nvGrpSpPr>
        <p:grpSpPr>
          <a:xfrm>
            <a:off x="4853349" y="3308360"/>
            <a:ext cx="1076632" cy="369332"/>
            <a:chOff x="4704120" y="2356972"/>
            <a:chExt cx="1076632" cy="369332"/>
          </a:xfrm>
        </p:grpSpPr>
        <p:cxnSp>
          <p:nvCxnSpPr>
            <p:cNvPr id="16" name="Straight Arrow Connector 15">
              <a:extLst>
                <a:ext uri="{FF2B5EF4-FFF2-40B4-BE49-F238E27FC236}">
                  <a16:creationId xmlns:a16="http://schemas.microsoft.com/office/drawing/2014/main" id="{C2578402-79C7-03CB-2B0B-5D8F9753D410}"/>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6DAEBC0-C916-40E2-EC5B-10C6367DF228}"/>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8" name="Group 17">
            <a:extLst>
              <a:ext uri="{FF2B5EF4-FFF2-40B4-BE49-F238E27FC236}">
                <a16:creationId xmlns:a16="http://schemas.microsoft.com/office/drawing/2014/main" id="{A2103DF9-BF64-F944-E26A-8B6E0439483A}"/>
              </a:ext>
            </a:extLst>
          </p:cNvPr>
          <p:cNvGrpSpPr/>
          <p:nvPr/>
        </p:nvGrpSpPr>
        <p:grpSpPr>
          <a:xfrm>
            <a:off x="6105316" y="3721232"/>
            <a:ext cx="1068643" cy="369332"/>
            <a:chOff x="3647644" y="4910075"/>
            <a:chExt cx="1068643" cy="369332"/>
          </a:xfrm>
        </p:grpSpPr>
        <p:sp>
          <p:nvSpPr>
            <p:cNvPr id="19" name="TextBox 18">
              <a:extLst>
                <a:ext uri="{FF2B5EF4-FFF2-40B4-BE49-F238E27FC236}">
                  <a16:creationId xmlns:a16="http://schemas.microsoft.com/office/drawing/2014/main" id="{A760D8FE-EC2C-0CEF-A7A6-2CAE384261D1}"/>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0" name="Straight Arrow Connector 19">
              <a:extLst>
                <a:ext uri="{FF2B5EF4-FFF2-40B4-BE49-F238E27FC236}">
                  <a16:creationId xmlns:a16="http://schemas.microsoft.com/office/drawing/2014/main" id="{BD7FA7B6-49B7-FBAD-8775-EE09B9B9E41B}"/>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79C78508-857B-908B-B775-8847FB7EB713}"/>
              </a:ext>
            </a:extLst>
          </p:cNvPr>
          <p:cNvGrpSpPr/>
          <p:nvPr/>
        </p:nvGrpSpPr>
        <p:grpSpPr>
          <a:xfrm>
            <a:off x="5630033" y="3943399"/>
            <a:ext cx="1064340" cy="369332"/>
            <a:chOff x="3647644" y="5421073"/>
            <a:chExt cx="1064340" cy="369332"/>
          </a:xfrm>
        </p:grpSpPr>
        <p:sp>
          <p:nvSpPr>
            <p:cNvPr id="22" name="TextBox 21">
              <a:extLst>
                <a:ext uri="{FF2B5EF4-FFF2-40B4-BE49-F238E27FC236}">
                  <a16:creationId xmlns:a16="http://schemas.microsoft.com/office/drawing/2014/main" id="{7EF4B4B8-BB6B-D6D8-D861-F3B5FA0A4EA9}"/>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3" name="Straight Arrow Connector 22">
              <a:extLst>
                <a:ext uri="{FF2B5EF4-FFF2-40B4-BE49-F238E27FC236}">
                  <a16:creationId xmlns:a16="http://schemas.microsoft.com/office/drawing/2014/main" id="{E41068EF-9F29-A3A0-761E-8441F7A1EDB0}"/>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9383A2C-D9BE-856D-6898-6551D23354D0}"/>
              </a:ext>
            </a:extLst>
          </p:cNvPr>
          <p:cNvGrpSpPr/>
          <p:nvPr/>
        </p:nvGrpSpPr>
        <p:grpSpPr>
          <a:xfrm>
            <a:off x="5049244" y="4144267"/>
            <a:ext cx="1068643" cy="369332"/>
            <a:chOff x="3647644" y="5359159"/>
            <a:chExt cx="1068643" cy="369332"/>
          </a:xfrm>
        </p:grpSpPr>
        <p:sp>
          <p:nvSpPr>
            <p:cNvPr id="30" name="TextBox 29">
              <a:extLst>
                <a:ext uri="{FF2B5EF4-FFF2-40B4-BE49-F238E27FC236}">
                  <a16:creationId xmlns:a16="http://schemas.microsoft.com/office/drawing/2014/main" id="{E5C0ED34-0226-4C64-F469-7F51F254D2E3}"/>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1" name="Straight Arrow Connector 30">
              <a:extLst>
                <a:ext uri="{FF2B5EF4-FFF2-40B4-BE49-F238E27FC236}">
                  <a16:creationId xmlns:a16="http://schemas.microsoft.com/office/drawing/2014/main" id="{88533B7F-2F85-955C-7344-C2B7DD9090C4}"/>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DAB10C7-607D-356E-BA3D-260D93684578}"/>
              </a:ext>
            </a:extLst>
          </p:cNvPr>
          <p:cNvGrpSpPr/>
          <p:nvPr/>
        </p:nvGrpSpPr>
        <p:grpSpPr>
          <a:xfrm>
            <a:off x="7457364" y="4346255"/>
            <a:ext cx="1076632" cy="369332"/>
            <a:chOff x="2157212" y="5356391"/>
            <a:chExt cx="1076632" cy="369332"/>
          </a:xfrm>
        </p:grpSpPr>
        <p:sp>
          <p:nvSpPr>
            <p:cNvPr id="33" name="TextBox 32">
              <a:extLst>
                <a:ext uri="{FF2B5EF4-FFF2-40B4-BE49-F238E27FC236}">
                  <a16:creationId xmlns:a16="http://schemas.microsoft.com/office/drawing/2014/main" id="{AE611E04-1FA1-0048-7428-EED37D85546D}"/>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4" name="Straight Arrow Connector 33">
              <a:extLst>
                <a:ext uri="{FF2B5EF4-FFF2-40B4-BE49-F238E27FC236}">
                  <a16:creationId xmlns:a16="http://schemas.microsoft.com/office/drawing/2014/main" id="{2B9D9CEB-5FE1-7988-2A17-D97D937B033B}"/>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93194517-9FFC-B684-00EA-DFED026A6A20}"/>
              </a:ext>
            </a:extLst>
          </p:cNvPr>
          <p:cNvGrpSpPr/>
          <p:nvPr/>
        </p:nvGrpSpPr>
        <p:grpSpPr>
          <a:xfrm>
            <a:off x="4475704" y="4754392"/>
            <a:ext cx="1076632" cy="369332"/>
            <a:chOff x="2157212" y="5356391"/>
            <a:chExt cx="1076632" cy="369332"/>
          </a:xfrm>
        </p:grpSpPr>
        <p:sp>
          <p:nvSpPr>
            <p:cNvPr id="36" name="TextBox 35">
              <a:extLst>
                <a:ext uri="{FF2B5EF4-FFF2-40B4-BE49-F238E27FC236}">
                  <a16:creationId xmlns:a16="http://schemas.microsoft.com/office/drawing/2014/main" id="{25FAFF77-D9D5-F424-E264-E45571FCD568}"/>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7" name="Straight Arrow Connector 36">
              <a:extLst>
                <a:ext uri="{FF2B5EF4-FFF2-40B4-BE49-F238E27FC236}">
                  <a16:creationId xmlns:a16="http://schemas.microsoft.com/office/drawing/2014/main" id="{8CEFE934-C22C-290C-ACEF-776281698B8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C780008E-1DF4-BB5C-F92F-60D67010FAE2}"/>
              </a:ext>
            </a:extLst>
          </p:cNvPr>
          <p:cNvPicPr>
            <a:picLocks noChangeAspect="1"/>
          </p:cNvPicPr>
          <p:nvPr/>
        </p:nvPicPr>
        <p:blipFill>
          <a:blip r:embed="rId3"/>
          <a:stretch>
            <a:fillRect/>
          </a:stretch>
        </p:blipFill>
        <p:spPr>
          <a:xfrm>
            <a:off x="227388" y="3513996"/>
            <a:ext cx="1209524" cy="10190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4906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righ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par>
                          <p:cTn id="22" fill="hold">
                            <p:stCondLst>
                              <p:cond delay="500"/>
                            </p:stCondLst>
                            <p:childTnLst>
                              <p:par>
                                <p:cTn id="23" presetID="2" presetClass="entr" presetSubtype="8"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0-#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righ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wipe(right)">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right)">
                                      <p:cBhvr>
                                        <p:cTn id="41" dur="500"/>
                                        <p:tgtEl>
                                          <p:spTgt spid="32"/>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1000"/>
                            </p:stCondLst>
                            <p:childTnLst>
                              <p:par>
                                <p:cTn id="47" presetID="22" presetClass="entr" presetSubtype="8"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par>
                          <p:cTn id="50" fill="hold">
                            <p:stCondLst>
                              <p:cond delay="1500"/>
                            </p:stCondLst>
                            <p:childTnLst>
                              <p:par>
                                <p:cTn id="51" presetID="22" presetClass="entr" presetSubtype="1"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wipe(up)">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righ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left)">
                                      <p:cBhvr>
                                        <p:cTn id="6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DA194C-0667-9928-F1DF-72380ECDA3B4}"/>
              </a:ext>
            </a:extLst>
          </p:cNvPr>
          <p:cNvPicPr>
            <a:picLocks noChangeAspect="1"/>
          </p:cNvPicPr>
          <p:nvPr/>
        </p:nvPicPr>
        <p:blipFill>
          <a:blip r:embed="rId2"/>
          <a:stretch>
            <a:fillRect/>
          </a:stretch>
        </p:blipFill>
        <p:spPr>
          <a:xfrm>
            <a:off x="1919619" y="1881265"/>
            <a:ext cx="5297941" cy="4002374"/>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dealer_slow.py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15</a:t>
            </a:fld>
            <a:endParaRPr lang="en-US"/>
          </a:p>
        </p:txBody>
      </p:sp>
      <p:sp>
        <p:nvSpPr>
          <p:cNvPr id="8" name="Speech Bubble: Rectangle with Corners Rounded 7">
            <a:extLst>
              <a:ext uri="{FF2B5EF4-FFF2-40B4-BE49-F238E27FC236}">
                <a16:creationId xmlns:a16="http://schemas.microsoft.com/office/drawing/2014/main" id="{92F8DDFD-5F42-662E-E652-D6496D7B12B8}"/>
              </a:ext>
            </a:extLst>
          </p:cNvPr>
          <p:cNvSpPr/>
          <p:nvPr/>
        </p:nvSpPr>
        <p:spPr>
          <a:xfrm>
            <a:off x="7562539" y="2788170"/>
            <a:ext cx="1281659" cy="1019331"/>
          </a:xfrm>
          <a:prstGeom prst="wedgeRoundRectCallout">
            <a:avLst>
              <a:gd name="adj1" fmla="val -102704"/>
              <a:gd name="adj2" fmla="val -39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 repeated cards!</a:t>
            </a:r>
          </a:p>
        </p:txBody>
      </p:sp>
      <p:sp>
        <p:nvSpPr>
          <p:cNvPr id="9" name="Rectangle 8">
            <a:extLst>
              <a:ext uri="{FF2B5EF4-FFF2-40B4-BE49-F238E27FC236}">
                <a16:creationId xmlns:a16="http://schemas.microsoft.com/office/drawing/2014/main" id="{2C128C16-A898-F0C3-12E1-5304F7E667EF}"/>
              </a:ext>
            </a:extLst>
          </p:cNvPr>
          <p:cNvSpPr/>
          <p:nvPr/>
        </p:nvSpPr>
        <p:spPr>
          <a:xfrm>
            <a:off x="2084510" y="5613816"/>
            <a:ext cx="2967175"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4A6D186-B7B3-819E-29D9-D7B4306BD2C3}"/>
              </a:ext>
            </a:extLst>
          </p:cNvPr>
          <p:cNvSpPr txBox="1"/>
          <p:nvPr/>
        </p:nvSpPr>
        <p:spPr>
          <a:xfrm>
            <a:off x="7540054" y="4048723"/>
            <a:ext cx="1304144" cy="584775"/>
          </a:xfrm>
          <a:prstGeom prst="rect">
            <a:avLst/>
          </a:prstGeom>
          <a:noFill/>
        </p:spPr>
        <p:txBody>
          <a:bodyPr wrap="square" rtlCol="0">
            <a:spAutoFit/>
          </a:bodyPr>
          <a:lstStyle/>
          <a:p>
            <a:pPr algn="ctr"/>
            <a:r>
              <a:rPr lang="en-US" sz="3200" b="1" dirty="0">
                <a:solidFill>
                  <a:srgbClr val="00B050"/>
                </a:solidFill>
                <a:sym typeface="Wingdings" panose="05000000000000000000" pitchFamily="2" charset="2"/>
              </a:rPr>
              <a:t></a:t>
            </a:r>
            <a:endParaRPr lang="en-US" sz="3200" b="1" dirty="0">
              <a:solidFill>
                <a:srgbClr val="00B050"/>
              </a:solidFill>
            </a:endParaRPr>
          </a:p>
        </p:txBody>
      </p:sp>
    </p:spTree>
    <p:extLst>
      <p:ext uri="{BB962C8B-B14F-4D97-AF65-F5344CB8AC3E}">
        <p14:creationId xmlns:p14="http://schemas.microsoft.com/office/powerpoint/2010/main" val="178170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Correct but inefficient…</a:t>
            </a:r>
          </a:p>
        </p:txBody>
      </p:sp>
      <p:sp>
        <p:nvSpPr>
          <p:cNvPr id="4" name="Slide Number Placeholder 3"/>
          <p:cNvSpPr>
            <a:spLocks noGrp="1"/>
          </p:cNvSpPr>
          <p:nvPr>
            <p:ph type="sldNum" sz="quarter" idx="12"/>
          </p:nvPr>
        </p:nvSpPr>
        <p:spPr/>
        <p:txBody>
          <a:bodyPr/>
          <a:lstStyle/>
          <a:p>
            <a:fld id="{650AD656-6FF9-465D-B7B0-1CD0DD39CD23}" type="slidenum">
              <a:rPr lang="en-US" smtClean="0"/>
              <a:t>16</a:t>
            </a:fld>
            <a:endParaRPr lang="en-US" dirty="0"/>
          </a:p>
        </p:txBody>
      </p:sp>
      <p:grpSp>
        <p:nvGrpSpPr>
          <p:cNvPr id="8" name="Group 7">
            <a:extLst>
              <a:ext uri="{FF2B5EF4-FFF2-40B4-BE49-F238E27FC236}">
                <a16:creationId xmlns:a16="http://schemas.microsoft.com/office/drawing/2014/main" id="{19DBC85A-6FD4-3E44-8A3A-7A6940518E2C}"/>
              </a:ext>
            </a:extLst>
          </p:cNvPr>
          <p:cNvGrpSpPr/>
          <p:nvPr/>
        </p:nvGrpSpPr>
        <p:grpSpPr>
          <a:xfrm>
            <a:off x="382005" y="1693889"/>
            <a:ext cx="4228553" cy="1580301"/>
            <a:chOff x="272722" y="1693889"/>
            <a:chExt cx="4228553" cy="1580301"/>
          </a:xfrm>
        </p:grpSpPr>
        <p:sp>
          <p:nvSpPr>
            <p:cNvPr id="11" name="TextBox 10">
              <a:extLst>
                <a:ext uri="{FF2B5EF4-FFF2-40B4-BE49-F238E27FC236}">
                  <a16:creationId xmlns:a16="http://schemas.microsoft.com/office/drawing/2014/main" id="{F1927B52-D31E-AFC5-0119-D2145710A5B0}"/>
                </a:ext>
              </a:extLst>
            </p:cNvPr>
            <p:cNvSpPr txBox="1"/>
            <p:nvPr/>
          </p:nvSpPr>
          <p:spPr>
            <a:xfrm>
              <a:off x="272722" y="1693889"/>
              <a:ext cx="4228553" cy="369332"/>
            </a:xfrm>
            <a:prstGeom prst="rect">
              <a:avLst/>
            </a:prstGeom>
            <a:noFill/>
          </p:spPr>
          <p:txBody>
            <a:bodyPr wrap="square" rtlCol="0">
              <a:spAutoFit/>
            </a:bodyPr>
            <a:lstStyle/>
            <a:p>
              <a:pPr algn="ctr"/>
              <a:r>
                <a:rPr lang="en-US" b="1" dirty="0">
                  <a:solidFill>
                    <a:srgbClr val="FF0000"/>
                  </a:solidFill>
                </a:rPr>
                <a:t>dealer_bogus.py</a:t>
              </a:r>
            </a:p>
          </p:txBody>
        </p:sp>
        <p:pic>
          <p:nvPicPr>
            <p:cNvPr id="3" name="Picture 2">
              <a:extLst>
                <a:ext uri="{FF2B5EF4-FFF2-40B4-BE49-F238E27FC236}">
                  <a16:creationId xmlns:a16="http://schemas.microsoft.com/office/drawing/2014/main" id="{A39C45CB-4F53-7188-D710-5FA2DE4386DC}"/>
                </a:ext>
              </a:extLst>
            </p:cNvPr>
            <p:cNvPicPr>
              <a:picLocks noChangeAspect="1"/>
            </p:cNvPicPr>
            <p:nvPr/>
          </p:nvPicPr>
          <p:blipFill>
            <a:blip r:embed="rId2"/>
            <a:stretch>
              <a:fillRect/>
            </a:stretch>
          </p:blipFill>
          <p:spPr>
            <a:xfrm>
              <a:off x="572712" y="2055142"/>
              <a:ext cx="3628571" cy="1219048"/>
            </a:xfrm>
            <a:prstGeom prst="rect">
              <a:avLst/>
            </a:prstGeom>
            <a:ln>
              <a:solidFill>
                <a:schemeClr val="tx1"/>
              </a:solidFill>
            </a:ln>
            <a:effectLst>
              <a:outerShdw blurRad="50800" dist="38100" dir="2700000" algn="tl" rotWithShape="0">
                <a:prstClr val="black">
                  <a:alpha val="40000"/>
                </a:prstClr>
              </a:outerShdw>
            </a:effectLst>
          </p:spPr>
        </p:pic>
      </p:grpSp>
      <p:grpSp>
        <p:nvGrpSpPr>
          <p:cNvPr id="9" name="Group 8">
            <a:extLst>
              <a:ext uri="{FF2B5EF4-FFF2-40B4-BE49-F238E27FC236}">
                <a16:creationId xmlns:a16="http://schemas.microsoft.com/office/drawing/2014/main" id="{33BFEDEA-971B-6BE1-1328-54CABBB13C1C}"/>
              </a:ext>
            </a:extLst>
          </p:cNvPr>
          <p:cNvGrpSpPr/>
          <p:nvPr/>
        </p:nvGrpSpPr>
        <p:grpSpPr>
          <a:xfrm>
            <a:off x="4533443" y="1693889"/>
            <a:ext cx="4228553" cy="2314726"/>
            <a:chOff x="4701478" y="1685810"/>
            <a:chExt cx="4228553" cy="2314726"/>
          </a:xfrm>
        </p:grpSpPr>
        <p:sp>
          <p:nvSpPr>
            <p:cNvPr id="15" name="TextBox 14">
              <a:extLst>
                <a:ext uri="{FF2B5EF4-FFF2-40B4-BE49-F238E27FC236}">
                  <a16:creationId xmlns:a16="http://schemas.microsoft.com/office/drawing/2014/main" id="{AEBDEF3E-F1E4-8F42-386F-40761AA65D1E}"/>
                </a:ext>
              </a:extLst>
            </p:cNvPr>
            <p:cNvSpPr txBox="1"/>
            <p:nvPr/>
          </p:nvSpPr>
          <p:spPr>
            <a:xfrm>
              <a:off x="4701478" y="1685810"/>
              <a:ext cx="4228553" cy="369332"/>
            </a:xfrm>
            <a:prstGeom prst="rect">
              <a:avLst/>
            </a:prstGeom>
            <a:noFill/>
          </p:spPr>
          <p:txBody>
            <a:bodyPr wrap="square" rtlCol="0">
              <a:spAutoFit/>
            </a:bodyPr>
            <a:lstStyle/>
            <a:p>
              <a:pPr algn="ctr"/>
              <a:r>
                <a:rPr lang="en-US" b="1" dirty="0">
                  <a:solidFill>
                    <a:srgbClr val="00B050"/>
                  </a:solidFill>
                </a:rPr>
                <a:t>dealer_slow.py</a:t>
              </a:r>
            </a:p>
          </p:txBody>
        </p:sp>
        <p:pic>
          <p:nvPicPr>
            <p:cNvPr id="6" name="Picture 5">
              <a:extLst>
                <a:ext uri="{FF2B5EF4-FFF2-40B4-BE49-F238E27FC236}">
                  <a16:creationId xmlns:a16="http://schemas.microsoft.com/office/drawing/2014/main" id="{7FEEE6D6-477A-94B8-C0D7-55382BCBD941}"/>
                </a:ext>
              </a:extLst>
            </p:cNvPr>
            <p:cNvPicPr>
              <a:picLocks noChangeAspect="1"/>
            </p:cNvPicPr>
            <p:nvPr/>
          </p:nvPicPr>
          <p:blipFill>
            <a:blip r:embed="rId3"/>
            <a:stretch>
              <a:fillRect/>
            </a:stretch>
          </p:blipFill>
          <p:spPr>
            <a:xfrm>
              <a:off x="4851473" y="2055142"/>
              <a:ext cx="3928562" cy="1945394"/>
            </a:xfrm>
            <a:prstGeom prst="rect">
              <a:avLst/>
            </a:prstGeom>
            <a:ln>
              <a:solidFill>
                <a:schemeClr val="tx1"/>
              </a:solidFill>
            </a:ln>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422960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A </a:t>
            </a:r>
            <a:r>
              <a:rPr lang="en-US" sz="3200" i="1" dirty="0">
                <a:latin typeface="+mn-lt"/>
              </a:rPr>
              <a:t>Faster</a:t>
            </a:r>
            <a:r>
              <a:rPr lang="en-US" sz="3200" dirty="0">
                <a:latin typeface="+mn-lt"/>
              </a:rPr>
              <a:t> Card Dealer</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There is an inherent inefficiency in the naïve algorithm employed in the current </a:t>
            </a:r>
            <a:r>
              <a:rPr lang="en-US" sz="2400" b="1" dirty="0"/>
              <a:t>init_deck</a:t>
            </a:r>
            <a:r>
              <a:rPr lang="en-US" sz="2400" dirty="0"/>
              <a:t>() function</a:t>
            </a:r>
          </a:p>
          <a:p>
            <a:pPr>
              <a:spcBef>
                <a:spcPts val="0"/>
              </a:spcBef>
              <a:spcAft>
                <a:spcPts val="1200"/>
              </a:spcAft>
            </a:pPr>
            <a:r>
              <a:rPr lang="en-US" sz="2400" dirty="0"/>
              <a:t>It takes </a:t>
            </a:r>
            <a:r>
              <a:rPr lang="en-US" sz="2400" b="1" dirty="0">
                <a:solidFill>
                  <a:srgbClr val="FF0000"/>
                </a:solidFill>
              </a:rPr>
              <a:t>longer and longer</a:t>
            </a:r>
            <a:r>
              <a:rPr lang="en-US" sz="2400" dirty="0"/>
              <a:t>, as more cards are dealt, to randomly pick (</a:t>
            </a:r>
            <a:r>
              <a:rPr lang="en-US" sz="2400" b="1" dirty="0">
                <a:solidFill>
                  <a:srgbClr val="00B050"/>
                </a:solidFill>
              </a:rPr>
              <a:t>find</a:t>
            </a:r>
            <a:r>
              <a:rPr lang="en-US" sz="2400" dirty="0"/>
              <a:t>) a card that has </a:t>
            </a:r>
            <a:r>
              <a:rPr lang="en-US" sz="2400" u="sng" dirty="0"/>
              <a:t>not yet been dealt</a:t>
            </a:r>
          </a:p>
          <a:p>
            <a:pPr>
              <a:spcBef>
                <a:spcPts val="0"/>
              </a:spcBef>
              <a:spcAft>
                <a:spcPts val="1200"/>
              </a:spcAft>
            </a:pPr>
            <a:r>
              <a:rPr lang="en-US" sz="2400" dirty="0"/>
              <a:t>We need to discover an algorithm that, while ensuring every card is dealt only </a:t>
            </a:r>
            <a:r>
              <a:rPr lang="en-US" sz="2400" u="sng" dirty="0"/>
              <a:t>once</a:t>
            </a:r>
            <a:r>
              <a:rPr lang="en-US" sz="2400" dirty="0"/>
              <a:t>, doesn't lose time at the end of the deal searching for </a:t>
            </a:r>
            <a:r>
              <a:rPr lang="en-US" sz="2400" b="1" i="1" dirty="0"/>
              <a:t>that one remaining card </a:t>
            </a:r>
            <a:r>
              <a:rPr lang="en-US" sz="2400" dirty="0"/>
              <a:t>that has not yet been dealt</a:t>
            </a:r>
          </a:p>
          <a:p>
            <a:pPr>
              <a:spcBef>
                <a:spcPts val="0"/>
              </a:spcBef>
              <a:spcAft>
                <a:spcPts val="1200"/>
              </a:spcAft>
            </a:pPr>
            <a:r>
              <a:rPr lang="en-US" sz="2400" dirty="0"/>
              <a:t>The improved algorithm doesn’t need an </a:t>
            </a:r>
            <a:r>
              <a:rPr lang="en-US" sz="2400" b="1" dirty="0"/>
              <a:t>already_dealt</a:t>
            </a:r>
            <a:r>
              <a:rPr lang="en-US" sz="2400" dirty="0"/>
              <a:t> helper </a:t>
            </a:r>
            <a:r>
              <a:rPr lang="en-US" sz="2400" b="1" dirty="0">
                <a:solidFill>
                  <a:srgbClr val="0070C0"/>
                </a:solidFill>
              </a:rPr>
              <a:t>array</a:t>
            </a:r>
            <a:r>
              <a:rPr lang="en-US" sz="2400" dirty="0"/>
              <a:t>, and a </a:t>
            </a:r>
            <a:r>
              <a:rPr lang="en-US" sz="2400" b="1" dirty="0">
                <a:solidFill>
                  <a:srgbClr val="7030A0"/>
                </a:solidFill>
              </a:rPr>
              <a:t>7</a:t>
            </a:r>
            <a:r>
              <a:rPr lang="en-US" sz="2400" b="1" baseline="30000" dirty="0">
                <a:solidFill>
                  <a:srgbClr val="7030A0"/>
                </a:solidFill>
              </a:rPr>
              <a:t>th</a:t>
            </a:r>
            <a:r>
              <a:rPr lang="en-US" sz="2400" b="1" dirty="0">
                <a:solidFill>
                  <a:srgbClr val="7030A0"/>
                </a:solidFill>
              </a:rPr>
              <a:t> grader discovered it!</a:t>
            </a:r>
          </a:p>
          <a:p>
            <a:pPr>
              <a:spcBef>
                <a:spcPts val="0"/>
              </a:spcBef>
              <a:spcAft>
                <a:spcPts val="1200"/>
              </a:spcAft>
            </a:pPr>
            <a:endParaRPr lang="en-US" sz="2400" dirty="0"/>
          </a:p>
          <a:p>
            <a:pPr>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17</a:t>
            </a:fld>
            <a:endParaRPr lang="en-US" dirty="0"/>
          </a:p>
        </p:txBody>
      </p:sp>
    </p:spTree>
    <p:extLst>
      <p:ext uri="{BB962C8B-B14F-4D97-AF65-F5344CB8AC3E}">
        <p14:creationId xmlns:p14="http://schemas.microsoft.com/office/powerpoint/2010/main" val="267551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solidFill>
                  <a:srgbClr val="0070C0"/>
                </a:solidFill>
                <a:latin typeface="+mn-lt"/>
              </a:rPr>
              <a:t>Open</a:t>
            </a:r>
            <a:r>
              <a:rPr lang="en-US" sz="3200" dirty="0">
                <a:latin typeface="+mn-lt"/>
              </a:rPr>
              <a:t> dealer_fast.py</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Consider the revised </a:t>
            </a:r>
            <a:r>
              <a:rPr lang="en-US" sz="2400" b="1" dirty="0"/>
              <a:t>init_deck()</a:t>
            </a:r>
            <a:r>
              <a:rPr lang="en-US" sz="2400" dirty="0"/>
              <a:t> function:</a:t>
            </a:r>
            <a:endParaRPr lang="en-US" sz="2400" b="1" dirty="0"/>
          </a:p>
          <a:p>
            <a:pPr>
              <a:spcBef>
                <a:spcPts val="0"/>
              </a:spcBef>
              <a:spcAft>
                <a:spcPts val="1200"/>
              </a:spcAft>
            </a:pPr>
            <a:endParaRPr lang="en-US" sz="2400" dirty="0"/>
          </a:p>
          <a:p>
            <a:pPr marL="0" indent="0">
              <a:spcBef>
                <a:spcPts val="0"/>
              </a:spcBef>
              <a:spcAft>
                <a:spcPts val="1200"/>
              </a:spcAft>
              <a:buNone/>
            </a:pPr>
            <a:endParaRPr lang="en-US" sz="2400" dirty="0"/>
          </a:p>
          <a:p>
            <a:pPr>
              <a:spcBef>
                <a:spcPts val="0"/>
              </a:spcBef>
              <a:spcAft>
                <a:spcPts val="1200"/>
              </a:spcAft>
            </a:pPr>
            <a:endParaRPr lang="en-US" sz="2400" dirty="0"/>
          </a:p>
          <a:p>
            <a:pPr>
              <a:spcBef>
                <a:spcPts val="0"/>
              </a:spcBef>
              <a:spcAft>
                <a:spcPts val="1200"/>
              </a:spcAft>
            </a:pPr>
            <a:endParaRPr lang="en-US" sz="2400" dirty="0"/>
          </a:p>
          <a:p>
            <a:pPr>
              <a:spcBef>
                <a:spcPts val="0"/>
              </a:spcBef>
              <a:spcAft>
                <a:spcPts val="1200"/>
              </a:spcAft>
            </a:pPr>
            <a:endParaRPr lang="en-US" sz="2400" dirty="0"/>
          </a:p>
          <a:p>
            <a:pPr>
              <a:spcBef>
                <a:spcPts val="0"/>
              </a:spcBef>
              <a:spcAft>
                <a:spcPts val="1200"/>
              </a:spcAft>
            </a:pPr>
            <a:r>
              <a:rPr lang="en-US" sz="2400" dirty="0"/>
              <a:t>What is going on in this function that ensures no duplicate cards are dealt </a:t>
            </a:r>
            <a:r>
              <a:rPr lang="en-US" sz="2400" b="1" dirty="0"/>
              <a:t>and</a:t>
            </a:r>
            <a:r>
              <a:rPr lang="en-US" sz="2400" dirty="0"/>
              <a:t> doesn't waste time trying to find the cards at the end that have not yet been dealt?</a:t>
            </a:r>
          </a:p>
        </p:txBody>
      </p:sp>
      <p:sp>
        <p:nvSpPr>
          <p:cNvPr id="4" name="Slide Number Placeholder 3"/>
          <p:cNvSpPr>
            <a:spLocks noGrp="1"/>
          </p:cNvSpPr>
          <p:nvPr>
            <p:ph type="sldNum" sz="quarter" idx="12"/>
          </p:nvPr>
        </p:nvSpPr>
        <p:spPr/>
        <p:txBody>
          <a:bodyPr/>
          <a:lstStyle/>
          <a:p>
            <a:fld id="{650AD656-6FF9-465D-B7B0-1CD0DD39CD23}" type="slidenum">
              <a:rPr lang="en-US" smtClean="0"/>
              <a:pPr/>
              <a:t>18</a:t>
            </a:fld>
            <a:endParaRPr lang="en-US" dirty="0"/>
          </a:p>
        </p:txBody>
      </p:sp>
      <p:pic>
        <p:nvPicPr>
          <p:cNvPr id="6" name="Picture 5">
            <a:extLst>
              <a:ext uri="{FF2B5EF4-FFF2-40B4-BE49-F238E27FC236}">
                <a16:creationId xmlns:a16="http://schemas.microsoft.com/office/drawing/2014/main" id="{950BF19D-8CC2-A757-835B-DC19B1AA5F79}"/>
              </a:ext>
            </a:extLst>
          </p:cNvPr>
          <p:cNvPicPr>
            <a:picLocks noChangeAspect="1"/>
          </p:cNvPicPr>
          <p:nvPr/>
        </p:nvPicPr>
        <p:blipFill>
          <a:blip r:embed="rId3"/>
          <a:stretch>
            <a:fillRect/>
          </a:stretch>
        </p:blipFill>
        <p:spPr>
          <a:xfrm>
            <a:off x="2097177" y="2401269"/>
            <a:ext cx="4949646" cy="2055462"/>
          </a:xfrm>
          <a:prstGeom prst="rect">
            <a:avLst/>
          </a:prstGeom>
          <a:ln>
            <a:solidFill>
              <a:schemeClr val="tx1"/>
            </a:solid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E62CA739-AC0A-A03D-44CF-01E1E5EF7A8E}"/>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00714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5AB663-3542-00AC-EB47-39A0B5D0C9C9}"/>
              </a:ext>
            </a:extLst>
          </p:cNvPr>
          <p:cNvPicPr>
            <a:picLocks noChangeAspect="1"/>
          </p:cNvPicPr>
          <p:nvPr/>
        </p:nvPicPr>
        <p:blipFill>
          <a:blip r:embed="rId2"/>
          <a:stretch>
            <a:fillRect/>
          </a:stretch>
        </p:blipFill>
        <p:spPr>
          <a:xfrm>
            <a:off x="1787683" y="1881265"/>
            <a:ext cx="5568634" cy="4069830"/>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dealer_fast.py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19</a:t>
            </a:fld>
            <a:endParaRPr lang="en-US"/>
          </a:p>
        </p:txBody>
      </p:sp>
      <p:sp>
        <p:nvSpPr>
          <p:cNvPr id="8" name="Speech Bubble: Rectangle with Corners Rounded 7">
            <a:extLst>
              <a:ext uri="{FF2B5EF4-FFF2-40B4-BE49-F238E27FC236}">
                <a16:creationId xmlns:a16="http://schemas.microsoft.com/office/drawing/2014/main" id="{92F8DDFD-5F42-662E-E652-D6496D7B12B8}"/>
              </a:ext>
            </a:extLst>
          </p:cNvPr>
          <p:cNvSpPr/>
          <p:nvPr/>
        </p:nvSpPr>
        <p:spPr>
          <a:xfrm>
            <a:off x="7562539" y="2788170"/>
            <a:ext cx="1281659" cy="1019331"/>
          </a:xfrm>
          <a:prstGeom prst="wedgeRoundRectCallout">
            <a:avLst>
              <a:gd name="adj1" fmla="val -102704"/>
              <a:gd name="adj2" fmla="val -397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 repeated cards!</a:t>
            </a:r>
          </a:p>
        </p:txBody>
      </p:sp>
      <p:sp>
        <p:nvSpPr>
          <p:cNvPr id="9" name="Rectangle 8">
            <a:extLst>
              <a:ext uri="{FF2B5EF4-FFF2-40B4-BE49-F238E27FC236}">
                <a16:creationId xmlns:a16="http://schemas.microsoft.com/office/drawing/2014/main" id="{2C128C16-A898-F0C3-12E1-5304F7E667EF}"/>
              </a:ext>
            </a:extLst>
          </p:cNvPr>
          <p:cNvSpPr/>
          <p:nvPr/>
        </p:nvSpPr>
        <p:spPr>
          <a:xfrm>
            <a:off x="1979580" y="5606321"/>
            <a:ext cx="2967175"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4A6D186-B7B3-819E-29D9-D7B4306BD2C3}"/>
              </a:ext>
            </a:extLst>
          </p:cNvPr>
          <p:cNvSpPr txBox="1"/>
          <p:nvPr/>
        </p:nvSpPr>
        <p:spPr>
          <a:xfrm>
            <a:off x="7540054" y="4048723"/>
            <a:ext cx="1304144" cy="584775"/>
          </a:xfrm>
          <a:prstGeom prst="rect">
            <a:avLst/>
          </a:prstGeom>
          <a:noFill/>
        </p:spPr>
        <p:txBody>
          <a:bodyPr wrap="square" rtlCol="0">
            <a:spAutoFit/>
          </a:bodyPr>
          <a:lstStyle/>
          <a:p>
            <a:pPr algn="ctr"/>
            <a:r>
              <a:rPr lang="en-US" sz="3200" b="1" dirty="0">
                <a:solidFill>
                  <a:srgbClr val="00B050"/>
                </a:solidFill>
                <a:sym typeface="Wingdings" panose="05000000000000000000" pitchFamily="2" charset="2"/>
              </a:rPr>
              <a:t></a:t>
            </a:r>
            <a:endParaRPr lang="en-US" sz="3200" b="1" dirty="0">
              <a:solidFill>
                <a:srgbClr val="00B050"/>
              </a:solidFill>
            </a:endParaRPr>
          </a:p>
        </p:txBody>
      </p:sp>
    </p:spTree>
    <p:extLst>
      <p:ext uri="{BB962C8B-B14F-4D97-AF65-F5344CB8AC3E}">
        <p14:creationId xmlns:p14="http://schemas.microsoft.com/office/powerpoint/2010/main" val="303094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Session </a:t>
            </a:r>
            <a:r>
              <a:rPr lang="en-US" sz="3200" b="1" dirty="0">
                <a:latin typeface="+mn-lt"/>
              </a:rPr>
              <a:t>10</a:t>
            </a:r>
            <a:r>
              <a:rPr lang="en-US" sz="3200" dirty="0">
                <a:latin typeface="+mn-lt"/>
              </a:rPr>
              <a:t> – Goals</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r>
              <a:rPr lang="en-US" sz="2400" dirty="0"/>
              <a:t>Appreciate how to </a:t>
            </a:r>
            <a:r>
              <a:rPr lang="en-US" sz="2400" b="1" dirty="0">
                <a:solidFill>
                  <a:srgbClr val="00B050"/>
                </a:solidFill>
              </a:rPr>
              <a:t>encode</a:t>
            </a:r>
            <a:r>
              <a:rPr lang="en-US" sz="2400" dirty="0"/>
              <a:t> and </a:t>
            </a:r>
            <a:r>
              <a:rPr lang="en-US" sz="2400" b="1" dirty="0">
                <a:solidFill>
                  <a:srgbClr val="00B050"/>
                </a:solidFill>
              </a:rPr>
              <a:t>decode</a:t>
            </a:r>
            <a:r>
              <a:rPr lang="en-US" sz="2400" dirty="0"/>
              <a:t> objects as numbers</a:t>
            </a:r>
          </a:p>
          <a:p>
            <a:r>
              <a:rPr lang="en-US" sz="2400" dirty="0"/>
              <a:t>Generate random numbers using </a:t>
            </a:r>
            <a:r>
              <a:rPr lang="en-US" sz="2400" b="1" dirty="0"/>
              <a:t>Numpy</a:t>
            </a:r>
          </a:p>
          <a:p>
            <a:r>
              <a:rPr lang="en-US" sz="2400" dirty="0"/>
              <a:t>Access Numpy array </a:t>
            </a:r>
            <a:r>
              <a:rPr lang="en-US" sz="2400" i="1" dirty="0"/>
              <a:t>elements</a:t>
            </a:r>
            <a:r>
              <a:rPr lang="en-US" sz="2400" dirty="0"/>
              <a:t> using the </a:t>
            </a:r>
            <a:r>
              <a:rPr lang="en-US" sz="2400" b="1" dirty="0">
                <a:solidFill>
                  <a:srgbClr val="0070C0"/>
                </a:solidFill>
              </a:rPr>
              <a:t>[]</a:t>
            </a:r>
            <a:r>
              <a:rPr lang="en-US" sz="2400" dirty="0"/>
              <a:t> </a:t>
            </a:r>
            <a:r>
              <a:rPr lang="en-US" sz="2400" b="1" dirty="0">
                <a:solidFill>
                  <a:srgbClr val="0070C0"/>
                </a:solidFill>
              </a:rPr>
              <a:t>operator</a:t>
            </a:r>
          </a:p>
          <a:p>
            <a:r>
              <a:rPr lang="en-US" sz="2400" dirty="0"/>
              <a:t>Measure (</a:t>
            </a:r>
            <a:r>
              <a:rPr lang="en-US" sz="2400" b="1" dirty="0">
                <a:solidFill>
                  <a:srgbClr val="7030A0"/>
                </a:solidFill>
              </a:rPr>
              <a:t>instrument</a:t>
            </a:r>
            <a:r>
              <a:rPr lang="en-US" sz="2400" dirty="0"/>
              <a:t>) code performance using Python's built-in high-precision </a:t>
            </a:r>
            <a:r>
              <a:rPr lang="en-US" sz="2400" u="sng" dirty="0"/>
              <a:t>timers</a:t>
            </a:r>
          </a:p>
          <a:p>
            <a:r>
              <a:rPr lang="en-US" sz="2400" dirty="0"/>
              <a:t>Review </a:t>
            </a:r>
            <a:r>
              <a:rPr lang="en-US" sz="2400" b="1" dirty="0">
                <a:solidFill>
                  <a:srgbClr val="FF0000"/>
                </a:solidFill>
              </a:rPr>
              <a:t>run-time complexity </a:t>
            </a:r>
            <a:r>
              <a:rPr lang="en-US" sz="2400" dirty="0"/>
              <a:t>and </a:t>
            </a:r>
            <a:r>
              <a:rPr lang="en-US" sz="2400" b="1" dirty="0"/>
              <a:t>big-O notation</a:t>
            </a:r>
          </a:p>
          <a:p>
            <a:r>
              <a:rPr lang="en-US" sz="2400" dirty="0"/>
              <a:t>Represent anonymous variables with a </a:t>
            </a:r>
            <a:r>
              <a:rPr lang="en-US" sz="2400" b="1" dirty="0"/>
              <a:t>single underscore</a:t>
            </a:r>
          </a:p>
          <a:p>
            <a:r>
              <a:rPr lang="en-US" sz="2400" dirty="0"/>
              <a:t>Incrementally improve code to find prime numbers</a:t>
            </a:r>
            <a:endParaRPr lang="en-US" sz="2400" b="1" dirty="0">
              <a:solidFill>
                <a:srgbClr val="0070C0"/>
              </a:solidFill>
            </a:endParaRP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a:t>
            </a:fld>
            <a:endParaRPr lang="en-US"/>
          </a:p>
        </p:txBody>
      </p:sp>
    </p:spTree>
    <p:extLst>
      <p:ext uri="{BB962C8B-B14F-4D97-AF65-F5344CB8AC3E}">
        <p14:creationId xmlns:p14="http://schemas.microsoft.com/office/powerpoint/2010/main" val="31297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02E7564-FBA8-19D1-B44E-3B2CE3BC0304}"/>
              </a:ext>
            </a:extLst>
          </p:cNvPr>
          <p:cNvGrpSpPr/>
          <p:nvPr/>
        </p:nvGrpSpPr>
        <p:grpSpPr>
          <a:xfrm>
            <a:off x="4572000" y="1468581"/>
            <a:ext cx="4267066" cy="2971096"/>
            <a:chOff x="4572000" y="1468581"/>
            <a:chExt cx="4267066" cy="2971096"/>
          </a:xfrm>
        </p:grpSpPr>
        <p:pic>
          <p:nvPicPr>
            <p:cNvPr id="5" name="Picture 4">
              <a:extLst>
                <a:ext uri="{FF2B5EF4-FFF2-40B4-BE49-F238E27FC236}">
                  <a16:creationId xmlns:a16="http://schemas.microsoft.com/office/drawing/2014/main" id="{6C0C544F-2699-A872-78AB-AB38A25DB194}"/>
                </a:ext>
              </a:extLst>
            </p:cNvPr>
            <p:cNvPicPr>
              <a:picLocks noChangeAspect="1"/>
            </p:cNvPicPr>
            <p:nvPr/>
          </p:nvPicPr>
          <p:blipFill rotWithShape="1">
            <a:blip r:embed="rId2"/>
            <a:srcRect t="86652" r="42948" b="2242"/>
            <a:stretch/>
          </p:blipFill>
          <p:spPr>
            <a:xfrm>
              <a:off x="5117015" y="3987669"/>
              <a:ext cx="3177037" cy="452008"/>
            </a:xfrm>
            <a:prstGeom prst="rect">
              <a:avLst/>
            </a:prstGeom>
            <a:ln>
              <a:solidFill>
                <a:schemeClr val="tx1"/>
              </a:solidFill>
            </a:ln>
            <a:effectLst>
              <a:outerShdw blurRad="50800" dist="38100" dir="2700000" algn="tl" rotWithShape="0">
                <a:prstClr val="black">
                  <a:alpha val="40000"/>
                </a:prstClr>
              </a:outerShdw>
            </a:effectLst>
          </p:spPr>
        </p:pic>
        <p:grpSp>
          <p:nvGrpSpPr>
            <p:cNvPr id="23" name="Group 22">
              <a:extLst>
                <a:ext uri="{FF2B5EF4-FFF2-40B4-BE49-F238E27FC236}">
                  <a16:creationId xmlns:a16="http://schemas.microsoft.com/office/drawing/2014/main" id="{2C8D13E0-8D1F-0D8C-6428-7B54882239B2}"/>
                </a:ext>
              </a:extLst>
            </p:cNvPr>
            <p:cNvGrpSpPr/>
            <p:nvPr/>
          </p:nvGrpSpPr>
          <p:grpSpPr>
            <a:xfrm>
              <a:off x="4572000" y="1468581"/>
              <a:ext cx="4267066" cy="2157594"/>
              <a:chOff x="4662965" y="1685810"/>
              <a:chExt cx="4267066" cy="2157594"/>
            </a:xfrm>
          </p:grpSpPr>
          <p:sp>
            <p:nvSpPr>
              <p:cNvPr id="15" name="TextBox 14">
                <a:extLst>
                  <a:ext uri="{FF2B5EF4-FFF2-40B4-BE49-F238E27FC236}">
                    <a16:creationId xmlns:a16="http://schemas.microsoft.com/office/drawing/2014/main" id="{AEBDEF3E-F1E4-8F42-386F-40761AA65D1E}"/>
                  </a:ext>
                </a:extLst>
              </p:cNvPr>
              <p:cNvSpPr txBox="1"/>
              <p:nvPr/>
            </p:nvSpPr>
            <p:spPr>
              <a:xfrm>
                <a:off x="4682222" y="1685810"/>
                <a:ext cx="4228553" cy="369332"/>
              </a:xfrm>
              <a:prstGeom prst="rect">
                <a:avLst/>
              </a:prstGeom>
              <a:noFill/>
            </p:spPr>
            <p:txBody>
              <a:bodyPr wrap="square" rtlCol="0">
                <a:spAutoFit/>
              </a:bodyPr>
              <a:lstStyle/>
              <a:p>
                <a:pPr algn="ctr"/>
                <a:r>
                  <a:rPr lang="en-US" b="1" dirty="0">
                    <a:solidFill>
                      <a:srgbClr val="00B050"/>
                    </a:solidFill>
                  </a:rPr>
                  <a:t>dealer_fast.py</a:t>
                </a:r>
              </a:p>
            </p:txBody>
          </p:sp>
          <p:pic>
            <p:nvPicPr>
              <p:cNvPr id="22" name="Picture 21">
                <a:extLst>
                  <a:ext uri="{FF2B5EF4-FFF2-40B4-BE49-F238E27FC236}">
                    <a16:creationId xmlns:a16="http://schemas.microsoft.com/office/drawing/2014/main" id="{5DCF5B74-02EE-F82D-3A5C-E4B93F784234}"/>
                  </a:ext>
                </a:extLst>
              </p:cNvPr>
              <p:cNvPicPr>
                <a:picLocks noChangeAspect="1"/>
              </p:cNvPicPr>
              <p:nvPr/>
            </p:nvPicPr>
            <p:blipFill>
              <a:blip r:embed="rId3"/>
              <a:stretch>
                <a:fillRect/>
              </a:stretch>
            </p:blipFill>
            <p:spPr>
              <a:xfrm>
                <a:off x="4662965" y="2009539"/>
                <a:ext cx="4267066" cy="1833865"/>
              </a:xfrm>
              <a:prstGeom prst="rect">
                <a:avLst/>
              </a:prstGeom>
            </p:spPr>
          </p:pic>
        </p:grpSp>
      </p:grpSp>
      <p:grpSp>
        <p:nvGrpSpPr>
          <p:cNvPr id="24" name="Group 23">
            <a:extLst>
              <a:ext uri="{FF2B5EF4-FFF2-40B4-BE49-F238E27FC236}">
                <a16:creationId xmlns:a16="http://schemas.microsoft.com/office/drawing/2014/main" id="{BD049579-F3EE-7696-8363-6D3960FCAC87}"/>
              </a:ext>
            </a:extLst>
          </p:cNvPr>
          <p:cNvGrpSpPr/>
          <p:nvPr/>
        </p:nvGrpSpPr>
        <p:grpSpPr>
          <a:xfrm>
            <a:off x="135547" y="1452835"/>
            <a:ext cx="4228553" cy="2986842"/>
            <a:chOff x="90577" y="1452835"/>
            <a:chExt cx="4228553" cy="2986842"/>
          </a:xfrm>
        </p:grpSpPr>
        <p:pic>
          <p:nvPicPr>
            <p:cNvPr id="3" name="Picture 2">
              <a:extLst>
                <a:ext uri="{FF2B5EF4-FFF2-40B4-BE49-F238E27FC236}">
                  <a16:creationId xmlns:a16="http://schemas.microsoft.com/office/drawing/2014/main" id="{DBAAF3A8-B250-877C-EE99-FB67481FE353}"/>
                </a:ext>
              </a:extLst>
            </p:cNvPr>
            <p:cNvPicPr>
              <a:picLocks noChangeAspect="1"/>
            </p:cNvPicPr>
            <p:nvPr/>
          </p:nvPicPr>
          <p:blipFill rotWithShape="1">
            <a:blip r:embed="rId4"/>
            <a:srcRect t="88707" r="40033"/>
            <a:stretch/>
          </p:blipFill>
          <p:spPr>
            <a:xfrm>
              <a:off x="616336" y="3987670"/>
              <a:ext cx="3177037" cy="452007"/>
            </a:xfrm>
            <a:prstGeom prst="rect">
              <a:avLst/>
            </a:prstGeom>
            <a:ln>
              <a:solidFill>
                <a:schemeClr val="tx1"/>
              </a:solidFill>
            </a:ln>
            <a:effectLst>
              <a:outerShdw blurRad="50800" dist="38100" dir="2700000" algn="tl" rotWithShape="0">
                <a:prstClr val="black">
                  <a:alpha val="40000"/>
                </a:prstClr>
              </a:outerShdw>
            </a:effectLst>
          </p:spPr>
        </p:pic>
        <p:grpSp>
          <p:nvGrpSpPr>
            <p:cNvPr id="8" name="Group 7">
              <a:extLst>
                <a:ext uri="{FF2B5EF4-FFF2-40B4-BE49-F238E27FC236}">
                  <a16:creationId xmlns:a16="http://schemas.microsoft.com/office/drawing/2014/main" id="{ABD467FA-B372-96FA-E1EA-D6E46AE56C2D}"/>
                </a:ext>
              </a:extLst>
            </p:cNvPr>
            <p:cNvGrpSpPr/>
            <p:nvPr/>
          </p:nvGrpSpPr>
          <p:grpSpPr>
            <a:xfrm>
              <a:off x="90577" y="1452835"/>
              <a:ext cx="4228553" cy="2314726"/>
              <a:chOff x="4701478" y="1685810"/>
              <a:chExt cx="4228553" cy="2314726"/>
            </a:xfrm>
          </p:grpSpPr>
          <p:sp>
            <p:nvSpPr>
              <p:cNvPr id="13" name="TextBox 12">
                <a:extLst>
                  <a:ext uri="{FF2B5EF4-FFF2-40B4-BE49-F238E27FC236}">
                    <a16:creationId xmlns:a16="http://schemas.microsoft.com/office/drawing/2014/main" id="{2C0C0434-B06F-5565-80E4-903A0706A026}"/>
                  </a:ext>
                </a:extLst>
              </p:cNvPr>
              <p:cNvSpPr txBox="1"/>
              <p:nvPr/>
            </p:nvSpPr>
            <p:spPr>
              <a:xfrm>
                <a:off x="4701478" y="1685810"/>
                <a:ext cx="4228553" cy="369332"/>
              </a:xfrm>
              <a:prstGeom prst="rect">
                <a:avLst/>
              </a:prstGeom>
              <a:noFill/>
            </p:spPr>
            <p:txBody>
              <a:bodyPr wrap="square" rtlCol="0">
                <a:spAutoFit/>
              </a:bodyPr>
              <a:lstStyle/>
              <a:p>
                <a:pPr algn="ctr"/>
                <a:r>
                  <a:rPr lang="en-US" b="1" dirty="0">
                    <a:solidFill>
                      <a:srgbClr val="00B050"/>
                    </a:solidFill>
                  </a:rPr>
                  <a:t>dealer_slow.py</a:t>
                </a:r>
              </a:p>
            </p:txBody>
          </p:sp>
          <p:pic>
            <p:nvPicPr>
              <p:cNvPr id="21" name="Picture 20">
                <a:extLst>
                  <a:ext uri="{FF2B5EF4-FFF2-40B4-BE49-F238E27FC236}">
                    <a16:creationId xmlns:a16="http://schemas.microsoft.com/office/drawing/2014/main" id="{FE8B4013-8CAA-C109-4611-442A50A9154A}"/>
                  </a:ext>
                </a:extLst>
              </p:cNvPr>
              <p:cNvPicPr>
                <a:picLocks noChangeAspect="1"/>
              </p:cNvPicPr>
              <p:nvPr/>
            </p:nvPicPr>
            <p:blipFill>
              <a:blip r:embed="rId5"/>
              <a:stretch>
                <a:fillRect/>
              </a:stretch>
            </p:blipFill>
            <p:spPr>
              <a:xfrm>
                <a:off x="4851473" y="2055142"/>
                <a:ext cx="3928562" cy="1945394"/>
              </a:xfrm>
              <a:prstGeom prst="rect">
                <a:avLst/>
              </a:prstGeom>
              <a:ln>
                <a:solidFill>
                  <a:schemeClr val="tx1"/>
                </a:solidFill>
              </a:ln>
              <a:effectLst>
                <a:outerShdw blurRad="50800" dist="38100" dir="2700000" algn="tl" rotWithShape="0">
                  <a:prstClr val="black">
                    <a:alpha val="40000"/>
                  </a:prstClr>
                </a:outerShdw>
              </a:effectLst>
            </p:spPr>
          </p:pic>
        </p:grpSp>
      </p:grpSp>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Slow vs. Fast Card Dealer</a:t>
            </a:r>
          </a:p>
        </p:txBody>
      </p:sp>
      <p:sp>
        <p:nvSpPr>
          <p:cNvPr id="4" name="Slide Number Placeholder 3"/>
          <p:cNvSpPr>
            <a:spLocks noGrp="1"/>
          </p:cNvSpPr>
          <p:nvPr>
            <p:ph type="sldNum" sz="quarter" idx="12"/>
          </p:nvPr>
        </p:nvSpPr>
        <p:spPr/>
        <p:txBody>
          <a:bodyPr/>
          <a:lstStyle/>
          <a:p>
            <a:fld id="{650AD656-6FF9-465D-B7B0-1CD0DD39CD23}" type="slidenum">
              <a:rPr lang="en-US" smtClean="0"/>
              <a:t>20</a:t>
            </a:fld>
            <a:endParaRPr lang="en-US" dirty="0"/>
          </a:p>
        </p:txBody>
      </p:sp>
      <p:sp>
        <p:nvSpPr>
          <p:cNvPr id="12" name="TextBox 11">
            <a:extLst>
              <a:ext uri="{FF2B5EF4-FFF2-40B4-BE49-F238E27FC236}">
                <a16:creationId xmlns:a16="http://schemas.microsoft.com/office/drawing/2014/main" id="{F874C44C-7AC2-91E6-E773-93C6C1F7CE39}"/>
              </a:ext>
            </a:extLst>
          </p:cNvPr>
          <p:cNvSpPr txBox="1"/>
          <p:nvPr/>
        </p:nvSpPr>
        <p:spPr>
          <a:xfrm>
            <a:off x="4793178" y="4751805"/>
            <a:ext cx="3824710" cy="1569660"/>
          </a:xfrm>
          <a:prstGeom prst="rect">
            <a:avLst/>
          </a:prstGeom>
          <a:noFill/>
          <a:ln w="19050">
            <a:solidFill>
              <a:srgbClr val="FF0000"/>
            </a:solidFill>
          </a:ln>
        </p:spPr>
        <p:txBody>
          <a:bodyPr wrap="square" rtlCol="0">
            <a:spAutoFit/>
          </a:bodyPr>
          <a:lstStyle/>
          <a:p>
            <a:pPr marL="285750" indent="-285750">
              <a:buFont typeface="Arial" panose="020B0604020202020204" pitchFamily="34" charset="0"/>
              <a:buChar char="•"/>
            </a:pPr>
            <a:r>
              <a:rPr lang="en-US" sz="2400" dirty="0"/>
              <a:t>Fewer lines of code</a:t>
            </a:r>
          </a:p>
          <a:p>
            <a:pPr marL="285750" indent="-285750">
              <a:buFont typeface="Arial" panose="020B0604020202020204" pitchFamily="34" charset="0"/>
              <a:buChar char="•"/>
            </a:pPr>
            <a:r>
              <a:rPr lang="en-US" sz="2400" dirty="0"/>
              <a:t>No helper list needed</a:t>
            </a:r>
          </a:p>
          <a:p>
            <a:pPr marL="285750" indent="-285750">
              <a:buFont typeface="Arial" panose="020B0604020202020204" pitchFamily="34" charset="0"/>
              <a:buChar char="•"/>
            </a:pPr>
            <a:r>
              <a:rPr lang="en-US" sz="2400" dirty="0"/>
              <a:t>~4X faster</a:t>
            </a:r>
          </a:p>
          <a:p>
            <a:pPr marL="285750" indent="-285750">
              <a:buFont typeface="Arial" panose="020B0604020202020204" pitchFamily="34" charset="0"/>
              <a:buChar char="•"/>
            </a:pPr>
            <a:r>
              <a:rPr lang="en-US" sz="2400" dirty="0"/>
              <a:t>Discovered by a 7</a:t>
            </a:r>
            <a:r>
              <a:rPr lang="en-US" sz="2400" baseline="30000" dirty="0"/>
              <a:t>th</a:t>
            </a:r>
            <a:r>
              <a:rPr lang="en-US" sz="2400" dirty="0"/>
              <a:t> grader</a:t>
            </a:r>
          </a:p>
        </p:txBody>
      </p:sp>
      <p:sp>
        <p:nvSpPr>
          <p:cNvPr id="26" name="Rectangle 25">
            <a:extLst>
              <a:ext uri="{FF2B5EF4-FFF2-40B4-BE49-F238E27FC236}">
                <a16:creationId xmlns:a16="http://schemas.microsoft.com/office/drawing/2014/main" id="{4D1BEF4A-7EAB-660D-94F2-3D4E17036675}"/>
              </a:ext>
            </a:extLst>
          </p:cNvPr>
          <p:cNvSpPr/>
          <p:nvPr/>
        </p:nvSpPr>
        <p:spPr>
          <a:xfrm>
            <a:off x="3125888" y="4161322"/>
            <a:ext cx="621654"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C0F064-B846-7F3B-F1EF-B265D71FF273}"/>
              </a:ext>
            </a:extLst>
          </p:cNvPr>
          <p:cNvSpPr/>
          <p:nvPr/>
        </p:nvSpPr>
        <p:spPr>
          <a:xfrm>
            <a:off x="7593332" y="4161322"/>
            <a:ext cx="621654" cy="2173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24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arn(inVertical)">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up)">
                                      <p:cBhvr>
                                        <p:cTn id="16" dur="500"/>
                                        <p:tgtEl>
                                          <p:spTgt spid="25"/>
                                        </p:tgtEl>
                                      </p:cBhvr>
                                    </p:animEffect>
                                  </p:childTnLst>
                                </p:cTn>
                              </p:par>
                            </p:childTnLst>
                          </p:cTn>
                        </p:par>
                        <p:par>
                          <p:cTn id="17" fill="hold">
                            <p:stCondLst>
                              <p:cond delay="500"/>
                            </p:stCondLst>
                            <p:childTnLst>
                              <p:par>
                                <p:cTn id="18" presetID="16" presetClass="entr" presetSubtype="21"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barn(inVertical)">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Computing is a </a:t>
            </a:r>
            <a:r>
              <a:rPr lang="en-US" sz="3200" b="1" dirty="0">
                <a:solidFill>
                  <a:srgbClr val="0070C0"/>
                </a:solidFill>
                <a:latin typeface="+mn-lt"/>
              </a:rPr>
              <a:t>New</a:t>
            </a:r>
            <a:r>
              <a:rPr lang="en-US" sz="3200" dirty="0">
                <a:latin typeface="+mn-lt"/>
              </a:rPr>
              <a:t> Science</a:t>
            </a:r>
          </a:p>
        </p:txBody>
      </p:sp>
      <p:sp>
        <p:nvSpPr>
          <p:cNvPr id="3" name="Content Placeholder 2"/>
          <p:cNvSpPr>
            <a:spLocks noGrp="1"/>
          </p:cNvSpPr>
          <p:nvPr>
            <p:ph idx="1"/>
          </p:nvPr>
        </p:nvSpPr>
        <p:spPr>
          <a:xfrm>
            <a:off x="628650" y="1825624"/>
            <a:ext cx="7886700" cy="4667249"/>
          </a:xfrm>
        </p:spPr>
        <p:txBody>
          <a:bodyPr>
            <a:noAutofit/>
          </a:bodyPr>
          <a:lstStyle/>
          <a:p>
            <a:pPr>
              <a:spcBef>
                <a:spcPts val="0"/>
              </a:spcBef>
              <a:spcAft>
                <a:spcPts val="1200"/>
              </a:spcAft>
            </a:pPr>
            <a:r>
              <a:rPr lang="en-US" sz="2400" dirty="0"/>
              <a:t>The </a:t>
            </a:r>
            <a:r>
              <a:rPr lang="en-US" sz="2400" u="sng" dirty="0"/>
              <a:t>best</a:t>
            </a:r>
            <a:r>
              <a:rPr lang="en-US" sz="2400" dirty="0"/>
              <a:t> algorithms are the ones that leave you scratching your head thinking “</a:t>
            </a:r>
            <a:r>
              <a:rPr lang="en-US" sz="2400" b="1" dirty="0"/>
              <a:t>…that was so obvious – why didn’t I think of that?</a:t>
            </a:r>
            <a:r>
              <a:rPr lang="en-US" sz="2400" dirty="0"/>
              <a:t>”</a:t>
            </a:r>
          </a:p>
          <a:p>
            <a:pPr lvl="1">
              <a:spcBef>
                <a:spcPts val="0"/>
              </a:spcBef>
              <a:spcAft>
                <a:spcPts val="1200"/>
              </a:spcAft>
            </a:pPr>
            <a:r>
              <a:rPr lang="en-US" sz="2000" dirty="0"/>
              <a:t>They are often </a:t>
            </a:r>
            <a:r>
              <a:rPr lang="en-US" sz="2000" b="1" dirty="0">
                <a:solidFill>
                  <a:srgbClr val="FF0000"/>
                </a:solidFill>
              </a:rPr>
              <a:t>the shortest </a:t>
            </a:r>
            <a:r>
              <a:rPr lang="en-US" sz="2000" dirty="0"/>
              <a:t>algorithms in terms of source code length (but not always)</a:t>
            </a:r>
          </a:p>
          <a:p>
            <a:pPr lvl="1">
              <a:spcBef>
                <a:spcPts val="0"/>
              </a:spcBef>
              <a:spcAft>
                <a:spcPts val="1200"/>
              </a:spcAft>
            </a:pPr>
            <a:r>
              <a:rPr lang="en-US" sz="2000" dirty="0"/>
              <a:t>They are also normally </a:t>
            </a:r>
            <a:r>
              <a:rPr lang="en-US" sz="2000" b="1" dirty="0">
                <a:solidFill>
                  <a:srgbClr val="FF0000"/>
                </a:solidFill>
              </a:rPr>
              <a:t>the fastest </a:t>
            </a:r>
            <a:r>
              <a:rPr lang="en-US" sz="2000" dirty="0"/>
              <a:t>algorithms to execute</a:t>
            </a:r>
          </a:p>
          <a:p>
            <a:pPr>
              <a:spcBef>
                <a:spcPts val="0"/>
              </a:spcBef>
              <a:spcAft>
                <a:spcPts val="1200"/>
              </a:spcAft>
            </a:pPr>
            <a:r>
              <a:rPr lang="en-US" sz="2400" dirty="0"/>
              <a:t>For many algorithms, we have yet to discover the provably </a:t>
            </a:r>
            <a:r>
              <a:rPr lang="en-US" sz="2400" dirty="0">
                <a:solidFill>
                  <a:srgbClr val="00B050"/>
                </a:solidFill>
              </a:rPr>
              <a:t>optimal</a:t>
            </a:r>
            <a:r>
              <a:rPr lang="en-US" sz="2400" dirty="0"/>
              <a:t> approach – there is still so much unknown</a:t>
            </a:r>
          </a:p>
          <a:p>
            <a:pPr>
              <a:spcBef>
                <a:spcPts val="0"/>
              </a:spcBef>
              <a:spcAft>
                <a:spcPts val="1200"/>
              </a:spcAft>
            </a:pPr>
            <a:r>
              <a:rPr lang="en-US" sz="2400" dirty="0"/>
              <a:t>Even students taking an initial computer science course can get a flash of inspiration and see something in a new way!</a:t>
            </a:r>
          </a:p>
        </p:txBody>
      </p:sp>
      <p:sp>
        <p:nvSpPr>
          <p:cNvPr id="4" name="Slide Number Placeholder 3"/>
          <p:cNvSpPr>
            <a:spLocks noGrp="1"/>
          </p:cNvSpPr>
          <p:nvPr>
            <p:ph type="sldNum" sz="quarter" idx="12"/>
          </p:nvPr>
        </p:nvSpPr>
        <p:spPr/>
        <p:txBody>
          <a:bodyPr/>
          <a:lstStyle/>
          <a:p>
            <a:fld id="{650AD656-6FF9-465D-B7B0-1CD0DD39CD23}" type="slidenum">
              <a:rPr lang="en-US" smtClean="0"/>
              <a:t>21</a:t>
            </a:fld>
            <a:endParaRPr lang="en-US" dirty="0"/>
          </a:p>
        </p:txBody>
      </p:sp>
    </p:spTree>
    <p:extLst>
      <p:ext uri="{BB962C8B-B14F-4D97-AF65-F5344CB8AC3E}">
        <p14:creationId xmlns:p14="http://schemas.microsoft.com/office/powerpoint/2010/main" val="256622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Algorithmic Efficiency</a:t>
            </a:r>
          </a:p>
        </p:txBody>
      </p:sp>
      <p:sp>
        <p:nvSpPr>
          <p:cNvPr id="3" name="Content Placeholder 2"/>
          <p:cNvSpPr>
            <a:spLocks noGrp="1"/>
          </p:cNvSpPr>
          <p:nvPr>
            <p:ph idx="1"/>
          </p:nvPr>
        </p:nvSpPr>
        <p:spPr>
          <a:xfrm>
            <a:off x="628650" y="1557106"/>
            <a:ext cx="8073648" cy="4642215"/>
          </a:xfrm>
        </p:spPr>
        <p:txBody>
          <a:bodyPr>
            <a:noAutofit/>
          </a:bodyPr>
          <a:lstStyle/>
          <a:p>
            <a:pPr>
              <a:spcBef>
                <a:spcPts val="0"/>
              </a:spcBef>
              <a:spcAft>
                <a:spcPts val="1200"/>
              </a:spcAft>
            </a:pPr>
            <a:r>
              <a:rPr lang="en-US" sz="2400" dirty="0"/>
              <a:t>Scientific computing often involves analyzing large data sets or running large-scale simulations</a:t>
            </a:r>
          </a:p>
          <a:p>
            <a:pPr>
              <a:spcBef>
                <a:spcPts val="0"/>
              </a:spcBef>
              <a:spcAft>
                <a:spcPts val="1200"/>
              </a:spcAft>
            </a:pPr>
            <a:r>
              <a:rPr lang="en-US" sz="2400" dirty="0"/>
              <a:t>It is essential to have code that runs as fast as possible while returning the correct results</a:t>
            </a:r>
          </a:p>
          <a:p>
            <a:pPr>
              <a:spcBef>
                <a:spcPts val="0"/>
              </a:spcBef>
              <a:spcAft>
                <a:spcPts val="1200"/>
              </a:spcAft>
            </a:pPr>
            <a:r>
              <a:rPr lang="en-US" sz="2400" dirty="0"/>
              <a:t>We measure algorithm efficiency by estimating the impact on the </a:t>
            </a:r>
            <a:r>
              <a:rPr lang="en-US" sz="2400" b="1" dirty="0">
                <a:solidFill>
                  <a:srgbClr val="FF0000"/>
                </a:solidFill>
              </a:rPr>
              <a:t>total run time </a:t>
            </a:r>
            <a:r>
              <a:rPr lang="en-US" sz="2400" dirty="0"/>
              <a:t>as the </a:t>
            </a:r>
            <a:r>
              <a:rPr lang="en-US" sz="2400" b="1" dirty="0">
                <a:solidFill>
                  <a:srgbClr val="0070C0"/>
                </a:solidFill>
              </a:rPr>
              <a:t>size of the input data increases</a:t>
            </a:r>
          </a:p>
          <a:p>
            <a:pPr>
              <a:spcBef>
                <a:spcPts val="0"/>
              </a:spcBef>
              <a:spcAft>
                <a:spcPts val="1200"/>
              </a:spcAft>
            </a:pPr>
            <a:r>
              <a:rPr lang="en-US" sz="2400" dirty="0"/>
              <a:t>We are only interested in the principal (highest exponent) term, which describes the overall “</a:t>
            </a:r>
            <a:r>
              <a:rPr lang="en-US" sz="2400" b="1" dirty="0">
                <a:solidFill>
                  <a:srgbClr val="00B050"/>
                </a:solidFill>
              </a:rPr>
              <a:t>order</a:t>
            </a:r>
            <a:r>
              <a:rPr lang="en-US" sz="2400" dirty="0"/>
              <a:t>” of the algorithm, as we are not trying to calculate the </a:t>
            </a:r>
            <a:r>
              <a:rPr lang="en-US" sz="2400" i="1" dirty="0"/>
              <a:t>exact</a:t>
            </a:r>
            <a:r>
              <a:rPr lang="en-US" sz="2400" dirty="0"/>
              <a:t> run time</a:t>
            </a:r>
          </a:p>
          <a:p>
            <a:pPr>
              <a:spcBef>
                <a:spcPts val="0"/>
              </a:spcBef>
              <a:spcAft>
                <a:spcPts val="1200"/>
              </a:spcAft>
            </a:pPr>
            <a:r>
              <a:rPr lang="en-US" sz="2400" dirty="0"/>
              <a:t>The order of an algorithm is expressed in “</a:t>
            </a:r>
            <a:r>
              <a:rPr lang="en-US" sz="2400" b="1" dirty="0"/>
              <a:t>Big O</a:t>
            </a:r>
            <a:r>
              <a:rPr lang="en-US" sz="2400" dirty="0"/>
              <a:t>” notation</a:t>
            </a:r>
          </a:p>
          <a:p>
            <a:pPr>
              <a:spcBef>
                <a:spcPts val="0"/>
              </a:spcBef>
              <a:spcAft>
                <a:spcPts val="1200"/>
              </a:spcAft>
            </a:pPr>
            <a:r>
              <a:rPr lang="en-US" sz="2400" u="sng" dirty="0"/>
              <a:t>The optimal algorithms have the smallest possible order</a:t>
            </a:r>
          </a:p>
          <a:p>
            <a:pPr>
              <a:spcBef>
                <a:spcPts val="0"/>
              </a:spcBef>
              <a:spcAft>
                <a:spcPts val="1200"/>
              </a:spcAft>
            </a:pPr>
            <a:endParaRPr lang="en-US" sz="2400" dirty="0"/>
          </a:p>
          <a:p>
            <a:pPr marL="0" indent="0">
              <a:spcBef>
                <a:spcPts val="0"/>
              </a:spcBef>
              <a:spcAft>
                <a:spcPts val="1200"/>
              </a:spcAft>
              <a:buNone/>
            </a:pPr>
            <a:endParaRPr lang="en-US" sz="2400" dirty="0"/>
          </a:p>
        </p:txBody>
      </p:sp>
      <p:sp>
        <p:nvSpPr>
          <p:cNvPr id="6" name="Slide Number Placeholder 5"/>
          <p:cNvSpPr>
            <a:spLocks noGrp="1"/>
          </p:cNvSpPr>
          <p:nvPr>
            <p:ph type="sldNum" sz="quarter" idx="12"/>
          </p:nvPr>
        </p:nvSpPr>
        <p:spPr/>
        <p:txBody>
          <a:bodyPr/>
          <a:lstStyle/>
          <a:p>
            <a:fld id="{650AD656-6FF9-465D-B7B0-1CD0DD39CD23}" type="slidenum">
              <a:rPr lang="en-US" smtClean="0"/>
              <a:t>22</a:t>
            </a:fld>
            <a:endParaRPr lang="en-US" dirty="0"/>
          </a:p>
        </p:txBody>
      </p:sp>
    </p:spTree>
    <p:extLst>
      <p:ext uri="{BB962C8B-B14F-4D97-AF65-F5344CB8AC3E}">
        <p14:creationId xmlns:p14="http://schemas.microsoft.com/office/powerpoint/2010/main" val="34893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Algorithmic Efficiency</a:t>
            </a:r>
          </a:p>
        </p:txBody>
      </p:sp>
      <p:sp>
        <p:nvSpPr>
          <p:cNvPr id="6" name="Slide Number Placeholder 5"/>
          <p:cNvSpPr>
            <a:spLocks noGrp="1"/>
          </p:cNvSpPr>
          <p:nvPr>
            <p:ph type="sldNum" sz="quarter" idx="12"/>
          </p:nvPr>
        </p:nvSpPr>
        <p:spPr/>
        <p:txBody>
          <a:bodyPr/>
          <a:lstStyle/>
          <a:p>
            <a:fld id="{650AD656-6FF9-465D-B7B0-1CD0DD39CD23}" type="slidenum">
              <a:rPr lang="en-US" smtClean="0"/>
              <a:t>23</a:t>
            </a:fld>
            <a:endParaRPr lang="en-US" dirty="0"/>
          </a:p>
        </p:txBody>
      </p:sp>
      <p:pic>
        <p:nvPicPr>
          <p:cNvPr id="3" name="Picture 2"/>
          <p:cNvPicPr>
            <a:picLocks noChangeAspect="1"/>
          </p:cNvPicPr>
          <p:nvPr/>
        </p:nvPicPr>
        <p:blipFill>
          <a:blip r:embed="rId3"/>
          <a:stretch>
            <a:fillRect/>
          </a:stretch>
        </p:blipFill>
        <p:spPr>
          <a:xfrm>
            <a:off x="1585912" y="1468581"/>
            <a:ext cx="5972175" cy="4572000"/>
          </a:xfrm>
          <a:prstGeom prst="rect">
            <a:avLst/>
          </a:prstGeom>
        </p:spPr>
      </p:pic>
      <p:sp>
        <p:nvSpPr>
          <p:cNvPr id="4" name="TextBox 3">
            <a:extLst>
              <a:ext uri="{FF2B5EF4-FFF2-40B4-BE49-F238E27FC236}">
                <a16:creationId xmlns:a16="http://schemas.microsoft.com/office/drawing/2014/main" id="{F87CB3E1-6680-77E2-3C16-48EB34821A04}"/>
              </a:ext>
            </a:extLst>
          </p:cNvPr>
          <p:cNvSpPr txBox="1"/>
          <p:nvPr/>
        </p:nvSpPr>
        <p:spPr>
          <a:xfrm>
            <a:off x="860997" y="1925705"/>
            <a:ext cx="1866275" cy="646331"/>
          </a:xfrm>
          <a:prstGeom prst="rect">
            <a:avLst/>
          </a:prstGeom>
          <a:solidFill>
            <a:schemeClr val="bg1"/>
          </a:solidFill>
          <a:ln w="19050">
            <a:solidFill>
              <a:srgbClr val="FF0000"/>
            </a:solidFill>
          </a:ln>
        </p:spPr>
        <p:txBody>
          <a:bodyPr wrap="square" rtlCol="0">
            <a:spAutoFit/>
          </a:bodyPr>
          <a:lstStyle/>
          <a:p>
            <a:pPr algn="ctr"/>
            <a:r>
              <a:rPr lang="en-US" dirty="0">
                <a:ln>
                  <a:solidFill>
                    <a:srgbClr val="FF0000"/>
                  </a:solidFill>
                </a:ln>
                <a:solidFill>
                  <a:srgbClr val="FF0000"/>
                </a:solidFill>
              </a:rPr>
              <a:t>n is the # of items you must process</a:t>
            </a:r>
          </a:p>
        </p:txBody>
      </p:sp>
      <p:grpSp>
        <p:nvGrpSpPr>
          <p:cNvPr id="9" name="Group 8">
            <a:extLst>
              <a:ext uri="{FF2B5EF4-FFF2-40B4-BE49-F238E27FC236}">
                <a16:creationId xmlns:a16="http://schemas.microsoft.com/office/drawing/2014/main" id="{7E3D240F-22FF-1013-0B1A-B384B84DAB41}"/>
              </a:ext>
            </a:extLst>
          </p:cNvPr>
          <p:cNvGrpSpPr/>
          <p:nvPr/>
        </p:nvGrpSpPr>
        <p:grpSpPr>
          <a:xfrm>
            <a:off x="3537678" y="6123542"/>
            <a:ext cx="3132945" cy="369332"/>
            <a:chOff x="4774366" y="6138477"/>
            <a:chExt cx="3132945" cy="369332"/>
          </a:xfrm>
        </p:grpSpPr>
        <p:sp>
          <p:nvSpPr>
            <p:cNvPr id="5" name="TextBox 4">
              <a:extLst>
                <a:ext uri="{FF2B5EF4-FFF2-40B4-BE49-F238E27FC236}">
                  <a16:creationId xmlns:a16="http://schemas.microsoft.com/office/drawing/2014/main" id="{5F8C6498-736A-2FC4-BF2B-C1AA27372ACA}"/>
                </a:ext>
              </a:extLst>
            </p:cNvPr>
            <p:cNvSpPr txBox="1"/>
            <p:nvPr/>
          </p:nvSpPr>
          <p:spPr>
            <a:xfrm>
              <a:off x="4774366" y="6138477"/>
              <a:ext cx="2304035" cy="369332"/>
            </a:xfrm>
            <a:prstGeom prst="rect">
              <a:avLst/>
            </a:prstGeom>
            <a:noFill/>
          </p:spPr>
          <p:txBody>
            <a:bodyPr wrap="square" rtlCol="0">
              <a:spAutoFit/>
            </a:bodyPr>
            <a:lstStyle/>
            <a:p>
              <a:pPr algn="r"/>
              <a:r>
                <a:rPr lang="en-US" b="1" dirty="0">
                  <a:solidFill>
                    <a:srgbClr val="FF0000"/>
                  </a:solidFill>
                </a:rPr>
                <a:t>increasing n # of items</a:t>
              </a:r>
            </a:p>
          </p:txBody>
        </p:sp>
        <p:cxnSp>
          <p:nvCxnSpPr>
            <p:cNvPr id="8" name="Straight Arrow Connector 7">
              <a:extLst>
                <a:ext uri="{FF2B5EF4-FFF2-40B4-BE49-F238E27FC236}">
                  <a16:creationId xmlns:a16="http://schemas.microsoft.com/office/drawing/2014/main" id="{6BDCC916-4A78-348C-6745-45EEE0152B7D}"/>
                </a:ext>
              </a:extLst>
            </p:cNvPr>
            <p:cNvCxnSpPr>
              <a:stCxn id="5" idx="3"/>
            </p:cNvCxnSpPr>
            <p:nvPr/>
          </p:nvCxnSpPr>
          <p:spPr>
            <a:xfrm>
              <a:off x="7078401" y="6323143"/>
              <a:ext cx="82891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251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Prime Racer</a:t>
            </a:r>
          </a:p>
        </p:txBody>
      </p:sp>
      <p:sp>
        <p:nvSpPr>
          <p:cNvPr id="3" name="Content Placeholder 2"/>
          <p:cNvSpPr>
            <a:spLocks noGrp="1"/>
          </p:cNvSpPr>
          <p:nvPr>
            <p:ph idx="1"/>
          </p:nvPr>
        </p:nvSpPr>
        <p:spPr/>
        <p:txBody>
          <a:bodyPr>
            <a:noAutofit/>
          </a:bodyPr>
          <a:lstStyle/>
          <a:p>
            <a:pPr>
              <a:spcBef>
                <a:spcPts val="0"/>
              </a:spcBef>
              <a:spcAft>
                <a:spcPts val="1200"/>
              </a:spcAft>
            </a:pPr>
            <a:r>
              <a:rPr lang="en-US" sz="2400" dirty="0"/>
              <a:t>Write a program to generate a list of </a:t>
            </a:r>
            <a:r>
              <a:rPr lang="en-US" sz="2400" b="1" dirty="0"/>
              <a:t>100,000</a:t>
            </a:r>
            <a:r>
              <a:rPr lang="en-US" sz="2400" dirty="0"/>
              <a:t> random </a:t>
            </a:r>
            <a:r>
              <a:rPr lang="en-US" sz="2400" b="1" dirty="0">
                <a:solidFill>
                  <a:srgbClr val="7030A0"/>
                </a:solidFill>
              </a:rPr>
              <a:t>integers</a:t>
            </a:r>
            <a:r>
              <a:rPr lang="en-US" sz="2400" dirty="0"/>
              <a:t> in the range [1,000, 10,000)</a:t>
            </a:r>
          </a:p>
          <a:p>
            <a:pPr>
              <a:spcBef>
                <a:spcPts val="0"/>
              </a:spcBef>
              <a:spcAft>
                <a:spcPts val="1200"/>
              </a:spcAft>
            </a:pPr>
            <a:r>
              <a:rPr lang="en-US" sz="2400" dirty="0"/>
              <a:t>Count the number of </a:t>
            </a:r>
            <a:r>
              <a:rPr lang="en-US" sz="2400" b="1" dirty="0">
                <a:solidFill>
                  <a:srgbClr val="FF0000"/>
                </a:solidFill>
              </a:rPr>
              <a:t>prime</a:t>
            </a:r>
            <a:r>
              <a:rPr lang="en-US" sz="2400" dirty="0"/>
              <a:t> numbers within that list</a:t>
            </a:r>
          </a:p>
          <a:p>
            <a:pPr>
              <a:spcBef>
                <a:spcPts val="0"/>
              </a:spcBef>
              <a:spcAft>
                <a:spcPts val="1200"/>
              </a:spcAft>
            </a:pPr>
            <a:r>
              <a:rPr lang="en-US" sz="2400" dirty="0"/>
              <a:t>Use the </a:t>
            </a:r>
            <a:r>
              <a:rPr lang="en-US" sz="2400" b="1" dirty="0">
                <a:solidFill>
                  <a:srgbClr val="0070C0"/>
                </a:solidFill>
              </a:rPr>
              <a:t>time.process_time()</a:t>
            </a:r>
            <a:r>
              <a:rPr lang="en-US" sz="2400" dirty="0"/>
              <a:t> function to instrument your code and measure the total run time in seconds</a:t>
            </a:r>
          </a:p>
          <a:p>
            <a:pPr>
              <a:spcBef>
                <a:spcPts val="0"/>
              </a:spcBef>
              <a:spcAft>
                <a:spcPts val="1200"/>
              </a:spcAft>
            </a:pPr>
            <a:r>
              <a:rPr lang="en-US" sz="2400" dirty="0"/>
              <a:t>As we make changes to the algorithm, we will compare the run time between each version to prove that our improvements have indeed improved the code efficiency</a:t>
            </a:r>
          </a:p>
          <a:p>
            <a:pPr>
              <a:spcBef>
                <a:spcPts val="0"/>
              </a:spcBef>
              <a:spcAft>
                <a:spcPts val="1200"/>
              </a:spcAft>
            </a:pPr>
            <a:r>
              <a:rPr lang="en-US" sz="2400" dirty="0"/>
              <a:t>However, as we further optimize the program, we must continue to ensure it is still emitting the </a:t>
            </a:r>
            <a:r>
              <a:rPr lang="en-US" sz="2400" b="1" dirty="0">
                <a:solidFill>
                  <a:srgbClr val="00B050"/>
                </a:solidFill>
              </a:rPr>
              <a:t>correct</a:t>
            </a:r>
            <a:r>
              <a:rPr lang="en-US" sz="2400" dirty="0"/>
              <a:t> and </a:t>
            </a:r>
            <a:r>
              <a:rPr lang="en-US" sz="2400" b="1" dirty="0"/>
              <a:t>consistent</a:t>
            </a:r>
            <a:r>
              <a:rPr lang="en-US" sz="2400" dirty="0"/>
              <a:t> output</a:t>
            </a:r>
          </a:p>
        </p:txBody>
      </p:sp>
      <p:sp>
        <p:nvSpPr>
          <p:cNvPr id="6" name="Slide Number Placeholder 5"/>
          <p:cNvSpPr>
            <a:spLocks noGrp="1"/>
          </p:cNvSpPr>
          <p:nvPr>
            <p:ph type="sldNum" sz="quarter" idx="12"/>
          </p:nvPr>
        </p:nvSpPr>
        <p:spPr/>
        <p:txBody>
          <a:bodyPr/>
          <a:lstStyle/>
          <a:p>
            <a:fld id="{650AD656-6FF9-465D-B7B0-1CD0DD39CD23}" type="slidenum">
              <a:rPr lang="en-US" smtClean="0"/>
              <a:t>24</a:t>
            </a:fld>
            <a:endParaRPr lang="en-US" dirty="0"/>
          </a:p>
        </p:txBody>
      </p:sp>
    </p:spTree>
    <p:extLst>
      <p:ext uri="{BB962C8B-B14F-4D97-AF65-F5344CB8AC3E}">
        <p14:creationId xmlns:p14="http://schemas.microsoft.com/office/powerpoint/2010/main" val="323199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641BD-09EB-CACB-EE25-AA270F669DBA}"/>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284DF1B8-50FA-88CC-EC10-1B61AB39F44C}"/>
              </a:ext>
            </a:extLst>
          </p:cNvPr>
          <p:cNvPicPr>
            <a:picLocks noChangeAspect="1"/>
          </p:cNvPicPr>
          <p:nvPr/>
        </p:nvPicPr>
        <p:blipFill>
          <a:blip r:embed="rId2"/>
          <a:stretch>
            <a:fillRect/>
          </a:stretch>
        </p:blipFill>
        <p:spPr>
          <a:xfrm>
            <a:off x="2086286" y="1448588"/>
            <a:ext cx="4971429" cy="5047619"/>
          </a:xfrm>
          <a:prstGeom prst="rect">
            <a:avLst/>
          </a:prstGeom>
          <a:ln>
            <a:solidFill>
              <a:schemeClr val="tx1"/>
            </a:solidFill>
          </a:ln>
        </p:spPr>
      </p:pic>
      <p:sp>
        <p:nvSpPr>
          <p:cNvPr id="2" name="Title 1">
            <a:extLst>
              <a:ext uri="{FF2B5EF4-FFF2-40B4-BE49-F238E27FC236}">
                <a16:creationId xmlns:a16="http://schemas.microsoft.com/office/drawing/2014/main" id="{962D0E42-B7B0-AD33-89EA-7D7CD174B16F}"/>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prime_racer1.py</a:t>
            </a:r>
          </a:p>
        </p:txBody>
      </p:sp>
      <p:sp>
        <p:nvSpPr>
          <p:cNvPr id="4" name="Slide Number Placeholder 3">
            <a:extLst>
              <a:ext uri="{FF2B5EF4-FFF2-40B4-BE49-F238E27FC236}">
                <a16:creationId xmlns:a16="http://schemas.microsoft.com/office/drawing/2014/main" id="{28A019AC-80A0-4CD2-E0F9-16792B976E89}"/>
              </a:ext>
            </a:extLst>
          </p:cNvPr>
          <p:cNvSpPr>
            <a:spLocks noGrp="1"/>
          </p:cNvSpPr>
          <p:nvPr>
            <p:ph type="sldNum" sz="quarter" idx="12"/>
          </p:nvPr>
        </p:nvSpPr>
        <p:spPr/>
        <p:txBody>
          <a:bodyPr/>
          <a:lstStyle/>
          <a:p>
            <a:fld id="{650AD656-6FF9-465D-B7B0-1CD0DD39CD23}" type="slidenum">
              <a:rPr lang="en-US" smtClean="0"/>
              <a:pPr/>
              <a:t>25</a:t>
            </a:fld>
            <a:endParaRPr lang="en-US"/>
          </a:p>
        </p:txBody>
      </p:sp>
      <p:grpSp>
        <p:nvGrpSpPr>
          <p:cNvPr id="7" name="Group 6">
            <a:extLst>
              <a:ext uri="{FF2B5EF4-FFF2-40B4-BE49-F238E27FC236}">
                <a16:creationId xmlns:a16="http://schemas.microsoft.com/office/drawing/2014/main" id="{5DA4D5ED-E286-7F57-A14B-60B5AFF00322}"/>
              </a:ext>
            </a:extLst>
          </p:cNvPr>
          <p:cNvGrpSpPr/>
          <p:nvPr/>
        </p:nvGrpSpPr>
        <p:grpSpPr>
          <a:xfrm>
            <a:off x="4224349" y="4096208"/>
            <a:ext cx="1076632" cy="369332"/>
            <a:chOff x="4968362" y="2079211"/>
            <a:chExt cx="1076632" cy="369332"/>
          </a:xfrm>
        </p:grpSpPr>
        <p:cxnSp>
          <p:nvCxnSpPr>
            <p:cNvPr id="8" name="Straight Arrow Connector 7">
              <a:extLst>
                <a:ext uri="{FF2B5EF4-FFF2-40B4-BE49-F238E27FC236}">
                  <a16:creationId xmlns:a16="http://schemas.microsoft.com/office/drawing/2014/main" id="{11F464AA-2538-DF4C-4D17-51DCCD2183C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67CACC-949E-D865-9275-6807F681C7FA}"/>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0" name="Group 9">
            <a:extLst>
              <a:ext uri="{FF2B5EF4-FFF2-40B4-BE49-F238E27FC236}">
                <a16:creationId xmlns:a16="http://schemas.microsoft.com/office/drawing/2014/main" id="{C8FD0CEF-D05A-8406-9882-697355A7C7B0}"/>
              </a:ext>
            </a:extLst>
          </p:cNvPr>
          <p:cNvGrpSpPr/>
          <p:nvPr/>
        </p:nvGrpSpPr>
        <p:grpSpPr>
          <a:xfrm>
            <a:off x="3735121" y="4281850"/>
            <a:ext cx="1076632" cy="369332"/>
            <a:chOff x="4704120" y="2356972"/>
            <a:chExt cx="1076632" cy="369332"/>
          </a:xfrm>
        </p:grpSpPr>
        <p:cxnSp>
          <p:nvCxnSpPr>
            <p:cNvPr id="11" name="Straight Arrow Connector 10">
              <a:extLst>
                <a:ext uri="{FF2B5EF4-FFF2-40B4-BE49-F238E27FC236}">
                  <a16:creationId xmlns:a16="http://schemas.microsoft.com/office/drawing/2014/main" id="{5E22F26C-7F3D-A9FB-2253-F666DC66974C}"/>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6197A3E-DC0E-A397-2C9E-513AE11F4356}"/>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3" name="Group 12">
            <a:extLst>
              <a:ext uri="{FF2B5EF4-FFF2-40B4-BE49-F238E27FC236}">
                <a16:creationId xmlns:a16="http://schemas.microsoft.com/office/drawing/2014/main" id="{ED36B72B-07CE-329D-A5CD-6A96EE9BA0D9}"/>
              </a:ext>
            </a:extLst>
          </p:cNvPr>
          <p:cNvGrpSpPr/>
          <p:nvPr/>
        </p:nvGrpSpPr>
        <p:grpSpPr>
          <a:xfrm>
            <a:off x="5241438" y="4659715"/>
            <a:ext cx="1068643" cy="369332"/>
            <a:chOff x="3647644" y="4910075"/>
            <a:chExt cx="1068643" cy="369332"/>
          </a:xfrm>
        </p:grpSpPr>
        <p:sp>
          <p:nvSpPr>
            <p:cNvPr id="14" name="TextBox 13">
              <a:extLst>
                <a:ext uri="{FF2B5EF4-FFF2-40B4-BE49-F238E27FC236}">
                  <a16:creationId xmlns:a16="http://schemas.microsoft.com/office/drawing/2014/main" id="{33EAB436-B35F-DBE8-275E-990AF78BBB41}"/>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5" name="Straight Arrow Connector 14">
              <a:extLst>
                <a:ext uri="{FF2B5EF4-FFF2-40B4-BE49-F238E27FC236}">
                  <a16:creationId xmlns:a16="http://schemas.microsoft.com/office/drawing/2014/main" id="{2886B72C-3C36-B1E7-E752-329C1F4C006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6565B8EC-47C8-DFBC-64AB-FBE9E1483478}"/>
              </a:ext>
            </a:extLst>
          </p:cNvPr>
          <p:cNvGrpSpPr/>
          <p:nvPr/>
        </p:nvGrpSpPr>
        <p:grpSpPr>
          <a:xfrm>
            <a:off x="4602199" y="4860897"/>
            <a:ext cx="1064340" cy="369332"/>
            <a:chOff x="3647644" y="5421073"/>
            <a:chExt cx="1064340" cy="369332"/>
          </a:xfrm>
        </p:grpSpPr>
        <p:sp>
          <p:nvSpPr>
            <p:cNvPr id="17" name="TextBox 16">
              <a:extLst>
                <a:ext uri="{FF2B5EF4-FFF2-40B4-BE49-F238E27FC236}">
                  <a16:creationId xmlns:a16="http://schemas.microsoft.com/office/drawing/2014/main" id="{4D5F93C6-1F47-DC58-8D00-D77323B98281}"/>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8" name="Straight Arrow Connector 17">
              <a:extLst>
                <a:ext uri="{FF2B5EF4-FFF2-40B4-BE49-F238E27FC236}">
                  <a16:creationId xmlns:a16="http://schemas.microsoft.com/office/drawing/2014/main" id="{DAD81DE0-1720-C2D3-1A90-F527805D172E}"/>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2D0D31B-4F03-672D-E17F-B439BCCDD0AF}"/>
              </a:ext>
            </a:extLst>
          </p:cNvPr>
          <p:cNvGrpSpPr/>
          <p:nvPr/>
        </p:nvGrpSpPr>
        <p:grpSpPr>
          <a:xfrm>
            <a:off x="5926623" y="5045563"/>
            <a:ext cx="1068643" cy="369332"/>
            <a:chOff x="3647644" y="5359159"/>
            <a:chExt cx="1068643" cy="369332"/>
          </a:xfrm>
        </p:grpSpPr>
        <p:sp>
          <p:nvSpPr>
            <p:cNvPr id="20" name="TextBox 19">
              <a:extLst>
                <a:ext uri="{FF2B5EF4-FFF2-40B4-BE49-F238E27FC236}">
                  <a16:creationId xmlns:a16="http://schemas.microsoft.com/office/drawing/2014/main" id="{A6FDFA79-BB05-B680-ECF2-755A1C6F5844}"/>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1" name="Straight Arrow Connector 20">
              <a:extLst>
                <a:ext uri="{FF2B5EF4-FFF2-40B4-BE49-F238E27FC236}">
                  <a16:creationId xmlns:a16="http://schemas.microsoft.com/office/drawing/2014/main" id="{EBF4D38A-E89B-6303-6075-84A2C9AAB0BC}"/>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020E079E-CFF0-DD26-F362-ED0D2CF8A20A}"/>
              </a:ext>
            </a:extLst>
          </p:cNvPr>
          <p:cNvGrpSpPr/>
          <p:nvPr/>
        </p:nvGrpSpPr>
        <p:grpSpPr>
          <a:xfrm>
            <a:off x="4178445" y="5233651"/>
            <a:ext cx="1076632" cy="369332"/>
            <a:chOff x="2157212" y="5356391"/>
            <a:chExt cx="1076632" cy="369332"/>
          </a:xfrm>
        </p:grpSpPr>
        <p:sp>
          <p:nvSpPr>
            <p:cNvPr id="23" name="TextBox 22">
              <a:extLst>
                <a:ext uri="{FF2B5EF4-FFF2-40B4-BE49-F238E27FC236}">
                  <a16:creationId xmlns:a16="http://schemas.microsoft.com/office/drawing/2014/main" id="{01D5C5A2-05FA-068C-969E-6279D579CD01}"/>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4" name="Straight Arrow Connector 23">
              <a:extLst>
                <a:ext uri="{FF2B5EF4-FFF2-40B4-BE49-F238E27FC236}">
                  <a16:creationId xmlns:a16="http://schemas.microsoft.com/office/drawing/2014/main" id="{4BA44A6E-18ED-5CA1-2C85-BA295547000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C0FAA360-7D92-9485-73BF-C51CE89B4417}"/>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grpSp>
        <p:nvGrpSpPr>
          <p:cNvPr id="5" name="Group 4">
            <a:extLst>
              <a:ext uri="{FF2B5EF4-FFF2-40B4-BE49-F238E27FC236}">
                <a16:creationId xmlns:a16="http://schemas.microsoft.com/office/drawing/2014/main" id="{C08AEAF4-C2D2-D9E6-E4AA-F196DDA13792}"/>
              </a:ext>
            </a:extLst>
          </p:cNvPr>
          <p:cNvGrpSpPr/>
          <p:nvPr/>
        </p:nvGrpSpPr>
        <p:grpSpPr>
          <a:xfrm>
            <a:off x="4476714" y="5414895"/>
            <a:ext cx="1076632" cy="369332"/>
            <a:chOff x="2157212" y="5356391"/>
            <a:chExt cx="1076632" cy="369332"/>
          </a:xfrm>
        </p:grpSpPr>
        <p:sp>
          <p:nvSpPr>
            <p:cNvPr id="26" name="TextBox 25">
              <a:extLst>
                <a:ext uri="{FF2B5EF4-FFF2-40B4-BE49-F238E27FC236}">
                  <a16:creationId xmlns:a16="http://schemas.microsoft.com/office/drawing/2014/main" id="{93070726-F53D-093E-B408-D223267D5B3F}"/>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7" name="Straight Arrow Connector 26">
              <a:extLst>
                <a:ext uri="{FF2B5EF4-FFF2-40B4-BE49-F238E27FC236}">
                  <a16:creationId xmlns:a16="http://schemas.microsoft.com/office/drawing/2014/main" id="{EF986F95-BFB5-4D99-24C3-5631B8A6A23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2644E5F-0092-65E9-8825-13A2DF34DD1A}"/>
              </a:ext>
            </a:extLst>
          </p:cNvPr>
          <p:cNvGrpSpPr/>
          <p:nvPr/>
        </p:nvGrpSpPr>
        <p:grpSpPr>
          <a:xfrm>
            <a:off x="6579509" y="5614611"/>
            <a:ext cx="1076632" cy="369332"/>
            <a:chOff x="2157212" y="5356391"/>
            <a:chExt cx="1076632" cy="369332"/>
          </a:xfrm>
        </p:grpSpPr>
        <p:sp>
          <p:nvSpPr>
            <p:cNvPr id="29" name="TextBox 28">
              <a:extLst>
                <a:ext uri="{FF2B5EF4-FFF2-40B4-BE49-F238E27FC236}">
                  <a16:creationId xmlns:a16="http://schemas.microsoft.com/office/drawing/2014/main" id="{37E3FAD3-A4B3-0E05-CF9C-AE270B4004E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0" name="Straight Arrow Connector 29">
              <a:extLst>
                <a:ext uri="{FF2B5EF4-FFF2-40B4-BE49-F238E27FC236}">
                  <a16:creationId xmlns:a16="http://schemas.microsoft.com/office/drawing/2014/main" id="{2A662B0D-3961-127E-6085-D7902161D6D4}"/>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1E75AF6-1917-9B93-2D71-AA4EF78F3405}"/>
              </a:ext>
            </a:extLst>
          </p:cNvPr>
          <p:cNvGrpSpPr/>
          <p:nvPr/>
        </p:nvGrpSpPr>
        <p:grpSpPr>
          <a:xfrm>
            <a:off x="6607968" y="5987019"/>
            <a:ext cx="1076632" cy="369332"/>
            <a:chOff x="2157212" y="5356391"/>
            <a:chExt cx="1076632" cy="369332"/>
          </a:xfrm>
        </p:grpSpPr>
        <p:sp>
          <p:nvSpPr>
            <p:cNvPr id="32" name="TextBox 31">
              <a:extLst>
                <a:ext uri="{FF2B5EF4-FFF2-40B4-BE49-F238E27FC236}">
                  <a16:creationId xmlns:a16="http://schemas.microsoft.com/office/drawing/2014/main" id="{F038B716-5197-DE90-2132-62D2511EB247}"/>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3" name="Straight Arrow Connector 32">
              <a:extLst>
                <a:ext uri="{FF2B5EF4-FFF2-40B4-BE49-F238E27FC236}">
                  <a16:creationId xmlns:a16="http://schemas.microsoft.com/office/drawing/2014/main" id="{C6AB0DB8-9660-B9AB-133D-1101BB0D7279}"/>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B6DFB51F-7CC0-EFB2-404A-963271C7E936}"/>
              </a:ext>
            </a:extLst>
          </p:cNvPr>
          <p:cNvGrpSpPr/>
          <p:nvPr/>
        </p:nvGrpSpPr>
        <p:grpSpPr>
          <a:xfrm>
            <a:off x="6789825" y="6183537"/>
            <a:ext cx="1076632" cy="369332"/>
            <a:chOff x="2157212" y="5356391"/>
            <a:chExt cx="1076632" cy="369332"/>
          </a:xfrm>
        </p:grpSpPr>
        <p:sp>
          <p:nvSpPr>
            <p:cNvPr id="35" name="TextBox 34">
              <a:extLst>
                <a:ext uri="{FF2B5EF4-FFF2-40B4-BE49-F238E27FC236}">
                  <a16:creationId xmlns:a16="http://schemas.microsoft.com/office/drawing/2014/main" id="{027CA281-03C1-471C-3D93-0F9AAB32D2D1}"/>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6" name="Straight Arrow Connector 35">
              <a:extLst>
                <a:ext uri="{FF2B5EF4-FFF2-40B4-BE49-F238E27FC236}">
                  <a16:creationId xmlns:a16="http://schemas.microsoft.com/office/drawing/2014/main" id="{39BA3974-5DB1-6637-B731-E849828766B2}"/>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491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up)">
                                      <p:cBhvr>
                                        <p:cTn id="12" dur="500"/>
                                        <p:tgtEl>
                                          <p:spTgt spid="25"/>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righ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righ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right)">
                                      <p:cBhvr>
                                        <p:cTn id="31" dur="5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right)">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righ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righ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right)">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righ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right)">
                                      <p:cBhvr>
                                        <p:cTn id="6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22ABFC-9FA4-5F27-A4C3-1DE50E770BAF}"/>
              </a:ext>
            </a:extLst>
          </p:cNvPr>
          <p:cNvPicPr>
            <a:picLocks noChangeAspect="1"/>
          </p:cNvPicPr>
          <p:nvPr/>
        </p:nvPicPr>
        <p:blipFill>
          <a:blip r:embed="rId2"/>
          <a:stretch>
            <a:fillRect/>
          </a:stretch>
        </p:blipFill>
        <p:spPr>
          <a:xfrm>
            <a:off x="2086286" y="1448588"/>
            <a:ext cx="4971429" cy="5047619"/>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View</a:t>
            </a:r>
            <a:r>
              <a:rPr lang="en-US" sz="3200" dirty="0">
                <a:latin typeface="+mn-lt"/>
              </a:rPr>
              <a:t> prime_racer1.py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26</a:t>
            </a:fld>
            <a:endParaRPr lang="en-US"/>
          </a:p>
        </p:txBody>
      </p:sp>
      <p:grpSp>
        <p:nvGrpSpPr>
          <p:cNvPr id="7" name="Group 6">
            <a:extLst>
              <a:ext uri="{FF2B5EF4-FFF2-40B4-BE49-F238E27FC236}">
                <a16:creationId xmlns:a16="http://schemas.microsoft.com/office/drawing/2014/main" id="{D70CB59F-D358-1B36-EB3F-9E8308AD04AC}"/>
              </a:ext>
            </a:extLst>
          </p:cNvPr>
          <p:cNvGrpSpPr/>
          <p:nvPr/>
        </p:nvGrpSpPr>
        <p:grpSpPr>
          <a:xfrm>
            <a:off x="3510482" y="2570042"/>
            <a:ext cx="1076632" cy="369332"/>
            <a:chOff x="4968362" y="2079211"/>
            <a:chExt cx="1076632" cy="369332"/>
          </a:xfrm>
        </p:grpSpPr>
        <p:cxnSp>
          <p:nvCxnSpPr>
            <p:cNvPr id="8" name="Straight Arrow Connector 7">
              <a:extLst>
                <a:ext uri="{FF2B5EF4-FFF2-40B4-BE49-F238E27FC236}">
                  <a16:creationId xmlns:a16="http://schemas.microsoft.com/office/drawing/2014/main" id="{379FA682-0667-1937-0DD1-CA4C6455FBB9}"/>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6CBC2A-4850-21AE-C289-2A6CE8F76DB2}"/>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0" name="Group 9">
            <a:extLst>
              <a:ext uri="{FF2B5EF4-FFF2-40B4-BE49-F238E27FC236}">
                <a16:creationId xmlns:a16="http://schemas.microsoft.com/office/drawing/2014/main" id="{721FC3AF-EAB6-4BF2-D210-27E40A70FBFC}"/>
              </a:ext>
            </a:extLst>
          </p:cNvPr>
          <p:cNvGrpSpPr/>
          <p:nvPr/>
        </p:nvGrpSpPr>
        <p:grpSpPr>
          <a:xfrm>
            <a:off x="4772854" y="2754708"/>
            <a:ext cx="1076632" cy="369332"/>
            <a:chOff x="4704120" y="2356972"/>
            <a:chExt cx="1076632" cy="369332"/>
          </a:xfrm>
        </p:grpSpPr>
        <p:cxnSp>
          <p:nvCxnSpPr>
            <p:cNvPr id="11" name="Straight Arrow Connector 10">
              <a:extLst>
                <a:ext uri="{FF2B5EF4-FFF2-40B4-BE49-F238E27FC236}">
                  <a16:creationId xmlns:a16="http://schemas.microsoft.com/office/drawing/2014/main" id="{57358A11-3E61-8BEB-F46A-34177B6E79B6}"/>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5B663B2-153C-E7C4-F584-AEB5E2BC3ECC}"/>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3" name="Group 12">
            <a:extLst>
              <a:ext uri="{FF2B5EF4-FFF2-40B4-BE49-F238E27FC236}">
                <a16:creationId xmlns:a16="http://schemas.microsoft.com/office/drawing/2014/main" id="{5A809B99-2008-C315-5AB2-CA0CE36203F2}"/>
              </a:ext>
            </a:extLst>
          </p:cNvPr>
          <p:cNvGrpSpPr/>
          <p:nvPr/>
        </p:nvGrpSpPr>
        <p:grpSpPr>
          <a:xfrm>
            <a:off x="4550745" y="2947665"/>
            <a:ext cx="1068643" cy="369332"/>
            <a:chOff x="3647644" y="4910075"/>
            <a:chExt cx="1068643" cy="369332"/>
          </a:xfrm>
        </p:grpSpPr>
        <p:sp>
          <p:nvSpPr>
            <p:cNvPr id="14" name="TextBox 13">
              <a:extLst>
                <a:ext uri="{FF2B5EF4-FFF2-40B4-BE49-F238E27FC236}">
                  <a16:creationId xmlns:a16="http://schemas.microsoft.com/office/drawing/2014/main" id="{EBC1EECA-EDAD-BD47-7C69-DC14FDD8D4E1}"/>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5" name="Straight Arrow Connector 14">
              <a:extLst>
                <a:ext uri="{FF2B5EF4-FFF2-40B4-BE49-F238E27FC236}">
                  <a16:creationId xmlns:a16="http://schemas.microsoft.com/office/drawing/2014/main" id="{E5BD1DB4-A07A-1E45-F3B4-E9FE5CD0935F}"/>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9443248-C07F-FC49-1072-F7B264E3FD9C}"/>
              </a:ext>
            </a:extLst>
          </p:cNvPr>
          <p:cNvGrpSpPr/>
          <p:nvPr/>
        </p:nvGrpSpPr>
        <p:grpSpPr>
          <a:xfrm>
            <a:off x="4260450" y="3150290"/>
            <a:ext cx="1064340" cy="369332"/>
            <a:chOff x="3647644" y="5421073"/>
            <a:chExt cx="1064340" cy="369332"/>
          </a:xfrm>
        </p:grpSpPr>
        <p:sp>
          <p:nvSpPr>
            <p:cNvPr id="17" name="TextBox 16">
              <a:extLst>
                <a:ext uri="{FF2B5EF4-FFF2-40B4-BE49-F238E27FC236}">
                  <a16:creationId xmlns:a16="http://schemas.microsoft.com/office/drawing/2014/main" id="{3CC1B05D-FB4F-8DD2-F563-C5E55BEB1066}"/>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8" name="Straight Arrow Connector 17">
              <a:extLst>
                <a:ext uri="{FF2B5EF4-FFF2-40B4-BE49-F238E27FC236}">
                  <a16:creationId xmlns:a16="http://schemas.microsoft.com/office/drawing/2014/main" id="{A0F959A2-7BB7-8FE7-8A46-5862F90D6642}"/>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42998E73-5A53-12A1-C245-7EC567E8A2BC}"/>
              </a:ext>
            </a:extLst>
          </p:cNvPr>
          <p:cNvGrpSpPr/>
          <p:nvPr/>
        </p:nvGrpSpPr>
        <p:grpSpPr>
          <a:xfrm>
            <a:off x="3487650" y="3334956"/>
            <a:ext cx="1068643" cy="369332"/>
            <a:chOff x="3647644" y="5359159"/>
            <a:chExt cx="1068643" cy="369332"/>
          </a:xfrm>
        </p:grpSpPr>
        <p:sp>
          <p:nvSpPr>
            <p:cNvPr id="20" name="TextBox 19">
              <a:extLst>
                <a:ext uri="{FF2B5EF4-FFF2-40B4-BE49-F238E27FC236}">
                  <a16:creationId xmlns:a16="http://schemas.microsoft.com/office/drawing/2014/main" id="{52CE05AA-3664-E3AF-7D45-A98F6EC8A43F}"/>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1" name="Straight Arrow Connector 20">
              <a:extLst>
                <a:ext uri="{FF2B5EF4-FFF2-40B4-BE49-F238E27FC236}">
                  <a16:creationId xmlns:a16="http://schemas.microsoft.com/office/drawing/2014/main" id="{7E374A7B-372B-619B-36B6-26DB34A62176}"/>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FA5A91A8-5AA3-9330-5134-C30E2BEF73FD}"/>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335411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prime_racer1.py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27</a:t>
            </a:fld>
            <a:endParaRPr lang="en-US"/>
          </a:p>
        </p:txBody>
      </p:sp>
      <p:pic>
        <p:nvPicPr>
          <p:cNvPr id="5" name="Picture 4">
            <a:extLst>
              <a:ext uri="{FF2B5EF4-FFF2-40B4-BE49-F238E27FC236}">
                <a16:creationId xmlns:a16="http://schemas.microsoft.com/office/drawing/2014/main" id="{2F36FC87-EC2B-55D3-5BDE-54B6606DD4B5}"/>
              </a:ext>
            </a:extLst>
          </p:cNvPr>
          <p:cNvPicPr>
            <a:picLocks noChangeAspect="1"/>
          </p:cNvPicPr>
          <p:nvPr/>
        </p:nvPicPr>
        <p:blipFill>
          <a:blip r:embed="rId2"/>
          <a:stretch>
            <a:fillRect/>
          </a:stretch>
        </p:blipFill>
        <p:spPr>
          <a:xfrm>
            <a:off x="1862476" y="2333762"/>
            <a:ext cx="5419048" cy="2190476"/>
          </a:xfrm>
          <a:prstGeom prst="rect">
            <a:avLst/>
          </a:prstGeom>
          <a:ln>
            <a:solidFill>
              <a:schemeClr val="tx1"/>
            </a:solidFill>
          </a:ln>
          <a:effectLst>
            <a:outerShdw blurRad="50800" dist="38100" dir="2700000" algn="tl" rotWithShape="0">
              <a:prstClr val="black">
                <a:alpha val="40000"/>
              </a:prstClr>
            </a:outerShdw>
          </a:effectLst>
        </p:spPr>
      </p:pic>
      <p:grpSp>
        <p:nvGrpSpPr>
          <p:cNvPr id="22" name="Group 21">
            <a:extLst>
              <a:ext uri="{FF2B5EF4-FFF2-40B4-BE49-F238E27FC236}">
                <a16:creationId xmlns:a16="http://schemas.microsoft.com/office/drawing/2014/main" id="{2A1E4E75-3879-144C-41B2-DCA68DDBBBBC}"/>
              </a:ext>
            </a:extLst>
          </p:cNvPr>
          <p:cNvGrpSpPr/>
          <p:nvPr/>
        </p:nvGrpSpPr>
        <p:grpSpPr>
          <a:xfrm>
            <a:off x="4637652" y="2612576"/>
            <a:ext cx="1076632" cy="369332"/>
            <a:chOff x="4968362" y="2079211"/>
            <a:chExt cx="1076632" cy="369332"/>
          </a:xfrm>
        </p:grpSpPr>
        <p:cxnSp>
          <p:nvCxnSpPr>
            <p:cNvPr id="23" name="Straight Arrow Connector 22">
              <a:extLst>
                <a:ext uri="{FF2B5EF4-FFF2-40B4-BE49-F238E27FC236}">
                  <a16:creationId xmlns:a16="http://schemas.microsoft.com/office/drawing/2014/main" id="{9B5F3A5C-7F7F-32F9-A376-74B5420D716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F9EF0A-603E-4174-ABF8-37B3F37B112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5" name="Group 24">
            <a:extLst>
              <a:ext uri="{FF2B5EF4-FFF2-40B4-BE49-F238E27FC236}">
                <a16:creationId xmlns:a16="http://schemas.microsoft.com/office/drawing/2014/main" id="{6E7EC039-F9F8-A498-3678-72E62F35C6D2}"/>
              </a:ext>
            </a:extLst>
          </p:cNvPr>
          <p:cNvGrpSpPr/>
          <p:nvPr/>
        </p:nvGrpSpPr>
        <p:grpSpPr>
          <a:xfrm>
            <a:off x="4447625" y="2774757"/>
            <a:ext cx="1076632" cy="369332"/>
            <a:chOff x="4704120" y="2356972"/>
            <a:chExt cx="1076632" cy="369332"/>
          </a:xfrm>
        </p:grpSpPr>
        <p:cxnSp>
          <p:nvCxnSpPr>
            <p:cNvPr id="26" name="Straight Arrow Connector 25">
              <a:extLst>
                <a:ext uri="{FF2B5EF4-FFF2-40B4-BE49-F238E27FC236}">
                  <a16:creationId xmlns:a16="http://schemas.microsoft.com/office/drawing/2014/main" id="{E075C3A0-E096-03A4-D6D1-2ADE6DFA76E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519E86D-9731-B698-3990-EA366FBC134B}"/>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28" name="TextBox 27">
            <a:extLst>
              <a:ext uri="{FF2B5EF4-FFF2-40B4-BE49-F238E27FC236}">
                <a16:creationId xmlns:a16="http://schemas.microsoft.com/office/drawing/2014/main" id="{FD81E508-DFCB-9D11-7533-E4B9165539C0}"/>
              </a:ext>
            </a:extLst>
          </p:cNvPr>
          <p:cNvSpPr txBox="1"/>
          <p:nvPr/>
        </p:nvSpPr>
        <p:spPr>
          <a:xfrm>
            <a:off x="2239225" y="5014257"/>
            <a:ext cx="4796853" cy="1015663"/>
          </a:xfrm>
          <a:prstGeom prst="rect">
            <a:avLst/>
          </a:prstGeom>
          <a:noFill/>
        </p:spPr>
        <p:txBody>
          <a:bodyPr wrap="square" rtlCol="0">
            <a:spAutoFit/>
          </a:bodyPr>
          <a:lstStyle/>
          <a:p>
            <a:pPr algn="ctr"/>
            <a:r>
              <a:rPr lang="en-US" sz="2000" b="1" dirty="0">
                <a:solidFill>
                  <a:srgbClr val="7030A0"/>
                </a:solidFill>
              </a:rPr>
              <a:t>What improvements could we make to reduce the work the algorithm must perform to count the number of primes?</a:t>
            </a:r>
          </a:p>
        </p:txBody>
      </p:sp>
    </p:spTree>
    <p:extLst>
      <p:ext uri="{BB962C8B-B14F-4D97-AF65-F5344CB8AC3E}">
        <p14:creationId xmlns:p14="http://schemas.microsoft.com/office/powerpoint/2010/main" val="427609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additive="base">
                                        <p:cTn id="20" dur="500" fill="hold"/>
                                        <p:tgtEl>
                                          <p:spTgt spid="28"/>
                                        </p:tgtEl>
                                        <p:attrNameLst>
                                          <p:attrName>ppt_x</p:attrName>
                                        </p:attrNameLst>
                                      </p:cBhvr>
                                      <p:tavLst>
                                        <p:tav tm="0">
                                          <p:val>
                                            <p:strVal val="#ppt_x"/>
                                          </p:val>
                                        </p:tav>
                                        <p:tav tm="100000">
                                          <p:val>
                                            <p:strVal val="#ppt_x"/>
                                          </p:val>
                                        </p:tav>
                                      </p:tavLst>
                                    </p:anim>
                                    <p:anim calcmode="lin" valueType="num">
                                      <p:cBhvr additive="base">
                                        <p:cTn id="21"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9FBE9974-5680-21AC-4A44-C1FD4BCA3130}"/>
              </a:ext>
            </a:extLst>
          </p:cNvPr>
          <p:cNvPicPr>
            <a:picLocks noChangeAspect="1"/>
          </p:cNvPicPr>
          <p:nvPr/>
        </p:nvPicPr>
        <p:blipFill>
          <a:blip r:embed="rId2"/>
          <a:stretch>
            <a:fillRect/>
          </a:stretch>
        </p:blipFill>
        <p:spPr>
          <a:xfrm>
            <a:off x="2148216" y="1373168"/>
            <a:ext cx="4847568" cy="5285714"/>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prime_racer2.py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28</a:t>
            </a:fld>
            <a:endParaRPr lang="en-US"/>
          </a:p>
        </p:txBody>
      </p:sp>
      <p:grpSp>
        <p:nvGrpSpPr>
          <p:cNvPr id="8" name="Group 7">
            <a:extLst>
              <a:ext uri="{FF2B5EF4-FFF2-40B4-BE49-F238E27FC236}">
                <a16:creationId xmlns:a16="http://schemas.microsoft.com/office/drawing/2014/main" id="{15AC202F-FDD5-002A-C996-0632BD8CDBD8}"/>
              </a:ext>
            </a:extLst>
          </p:cNvPr>
          <p:cNvGrpSpPr/>
          <p:nvPr/>
        </p:nvGrpSpPr>
        <p:grpSpPr>
          <a:xfrm>
            <a:off x="3593366" y="2453857"/>
            <a:ext cx="1076632" cy="369332"/>
            <a:chOff x="4968362" y="2079211"/>
            <a:chExt cx="1076632" cy="369332"/>
          </a:xfrm>
        </p:grpSpPr>
        <p:cxnSp>
          <p:nvCxnSpPr>
            <p:cNvPr id="9" name="Straight Arrow Connector 8">
              <a:extLst>
                <a:ext uri="{FF2B5EF4-FFF2-40B4-BE49-F238E27FC236}">
                  <a16:creationId xmlns:a16="http://schemas.microsoft.com/office/drawing/2014/main" id="{B06DA0A1-A17B-1A82-9AFA-87A5368923F1}"/>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6AA2399-5411-67E1-E068-3E1CDFC91D0E}"/>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1" name="Group 10">
            <a:extLst>
              <a:ext uri="{FF2B5EF4-FFF2-40B4-BE49-F238E27FC236}">
                <a16:creationId xmlns:a16="http://schemas.microsoft.com/office/drawing/2014/main" id="{0D0F60F4-5CD4-0B5D-0AEF-75B60E27D8C3}"/>
              </a:ext>
            </a:extLst>
          </p:cNvPr>
          <p:cNvGrpSpPr/>
          <p:nvPr/>
        </p:nvGrpSpPr>
        <p:grpSpPr>
          <a:xfrm>
            <a:off x="3731417" y="2646018"/>
            <a:ext cx="1076632" cy="369332"/>
            <a:chOff x="4704120" y="2356972"/>
            <a:chExt cx="1076632" cy="369332"/>
          </a:xfrm>
        </p:grpSpPr>
        <p:cxnSp>
          <p:nvCxnSpPr>
            <p:cNvPr id="12" name="Straight Arrow Connector 11">
              <a:extLst>
                <a:ext uri="{FF2B5EF4-FFF2-40B4-BE49-F238E27FC236}">
                  <a16:creationId xmlns:a16="http://schemas.microsoft.com/office/drawing/2014/main" id="{F2F84A83-CC87-D0B2-5CBF-57F175EFDAFB}"/>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21A728F-07E2-C0AC-96AF-DCAD489B2ACC}"/>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4" name="Group 13">
            <a:extLst>
              <a:ext uri="{FF2B5EF4-FFF2-40B4-BE49-F238E27FC236}">
                <a16:creationId xmlns:a16="http://schemas.microsoft.com/office/drawing/2014/main" id="{A26FD86A-9327-B429-FE32-DB0675775FB9}"/>
              </a:ext>
            </a:extLst>
          </p:cNvPr>
          <p:cNvGrpSpPr/>
          <p:nvPr/>
        </p:nvGrpSpPr>
        <p:grpSpPr>
          <a:xfrm>
            <a:off x="3895588" y="2830684"/>
            <a:ext cx="1068643" cy="369332"/>
            <a:chOff x="3647644" y="4910075"/>
            <a:chExt cx="1068643" cy="369332"/>
          </a:xfrm>
        </p:grpSpPr>
        <p:sp>
          <p:nvSpPr>
            <p:cNvPr id="15" name="TextBox 14">
              <a:extLst>
                <a:ext uri="{FF2B5EF4-FFF2-40B4-BE49-F238E27FC236}">
                  <a16:creationId xmlns:a16="http://schemas.microsoft.com/office/drawing/2014/main" id="{BEE4814F-2630-9D66-74C5-CF69B15F89CC}"/>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6" name="Straight Arrow Connector 15">
              <a:extLst>
                <a:ext uri="{FF2B5EF4-FFF2-40B4-BE49-F238E27FC236}">
                  <a16:creationId xmlns:a16="http://schemas.microsoft.com/office/drawing/2014/main" id="{096086C6-C3DE-8A72-CFE2-2F09EECCCEFC}"/>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4D458E6-90D9-85AF-0AC5-270A7D8A9E9B}"/>
              </a:ext>
            </a:extLst>
          </p:cNvPr>
          <p:cNvGrpSpPr/>
          <p:nvPr/>
        </p:nvGrpSpPr>
        <p:grpSpPr>
          <a:xfrm>
            <a:off x="5034108" y="3037835"/>
            <a:ext cx="1064340" cy="369332"/>
            <a:chOff x="3647644" y="5421073"/>
            <a:chExt cx="1064340" cy="369332"/>
          </a:xfrm>
        </p:grpSpPr>
        <p:sp>
          <p:nvSpPr>
            <p:cNvPr id="18" name="TextBox 17">
              <a:extLst>
                <a:ext uri="{FF2B5EF4-FFF2-40B4-BE49-F238E27FC236}">
                  <a16:creationId xmlns:a16="http://schemas.microsoft.com/office/drawing/2014/main" id="{8AA18519-A54F-8DE1-41F6-A00462706CD3}"/>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9" name="Straight Arrow Connector 18">
              <a:extLst>
                <a:ext uri="{FF2B5EF4-FFF2-40B4-BE49-F238E27FC236}">
                  <a16:creationId xmlns:a16="http://schemas.microsoft.com/office/drawing/2014/main" id="{F3A0270F-E671-0F27-86DE-0C576912747F}"/>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07AF3030-8382-AA9C-6787-69229F6D510E}"/>
              </a:ext>
            </a:extLst>
          </p:cNvPr>
          <p:cNvSpPr/>
          <p:nvPr/>
        </p:nvSpPr>
        <p:spPr>
          <a:xfrm>
            <a:off x="4148807" y="3090823"/>
            <a:ext cx="191070" cy="22670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83A60C9-6BFA-C53A-FD14-819320DA2229}"/>
              </a:ext>
            </a:extLst>
          </p:cNvPr>
          <p:cNvSpPr/>
          <p:nvPr/>
        </p:nvSpPr>
        <p:spPr>
          <a:xfrm>
            <a:off x="4670085" y="3086663"/>
            <a:ext cx="191070" cy="22670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9DE359D-65F6-9349-D872-95BFC6A68FF9}"/>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811395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500"/>
                            </p:stCondLst>
                            <p:childTnLst>
                              <p:par>
                                <p:cTn id="23" presetID="22" presetClass="entr" presetSubtype="2"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righ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barn(inVertical)">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arn(inVertic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5BE23AA-B756-251D-D7D7-44D7E9FAAA8A}"/>
              </a:ext>
            </a:extLst>
          </p:cNvPr>
          <p:cNvPicPr>
            <a:picLocks noChangeAspect="1"/>
          </p:cNvPicPr>
          <p:nvPr/>
        </p:nvPicPr>
        <p:blipFill>
          <a:blip r:embed="rId2"/>
          <a:stretch>
            <a:fillRect/>
          </a:stretch>
        </p:blipFill>
        <p:spPr>
          <a:xfrm>
            <a:off x="1862476" y="2333762"/>
            <a:ext cx="5419048" cy="2190476"/>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prime_racer2.py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29</a:t>
            </a:fld>
            <a:endParaRPr lang="en-US"/>
          </a:p>
        </p:txBody>
      </p:sp>
      <p:grpSp>
        <p:nvGrpSpPr>
          <p:cNvPr id="22" name="Group 21">
            <a:extLst>
              <a:ext uri="{FF2B5EF4-FFF2-40B4-BE49-F238E27FC236}">
                <a16:creationId xmlns:a16="http://schemas.microsoft.com/office/drawing/2014/main" id="{2A1E4E75-3879-144C-41B2-DCA68DDBBBBC}"/>
              </a:ext>
            </a:extLst>
          </p:cNvPr>
          <p:cNvGrpSpPr/>
          <p:nvPr/>
        </p:nvGrpSpPr>
        <p:grpSpPr>
          <a:xfrm>
            <a:off x="4637652" y="2612576"/>
            <a:ext cx="1076632" cy="369332"/>
            <a:chOff x="4968362" y="2079211"/>
            <a:chExt cx="1076632" cy="369332"/>
          </a:xfrm>
        </p:grpSpPr>
        <p:cxnSp>
          <p:nvCxnSpPr>
            <p:cNvPr id="23" name="Straight Arrow Connector 22">
              <a:extLst>
                <a:ext uri="{FF2B5EF4-FFF2-40B4-BE49-F238E27FC236}">
                  <a16:creationId xmlns:a16="http://schemas.microsoft.com/office/drawing/2014/main" id="{9B5F3A5C-7F7F-32F9-A376-74B5420D716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F9EF0A-603E-4174-ABF8-37B3F37B112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5" name="Group 24">
            <a:extLst>
              <a:ext uri="{FF2B5EF4-FFF2-40B4-BE49-F238E27FC236}">
                <a16:creationId xmlns:a16="http://schemas.microsoft.com/office/drawing/2014/main" id="{6E7EC039-F9F8-A498-3678-72E62F35C6D2}"/>
              </a:ext>
            </a:extLst>
          </p:cNvPr>
          <p:cNvGrpSpPr/>
          <p:nvPr/>
        </p:nvGrpSpPr>
        <p:grpSpPr>
          <a:xfrm>
            <a:off x="4447625" y="2774757"/>
            <a:ext cx="1076632" cy="369332"/>
            <a:chOff x="4704120" y="2356972"/>
            <a:chExt cx="1076632" cy="369332"/>
          </a:xfrm>
        </p:grpSpPr>
        <p:cxnSp>
          <p:nvCxnSpPr>
            <p:cNvPr id="26" name="Straight Arrow Connector 25">
              <a:extLst>
                <a:ext uri="{FF2B5EF4-FFF2-40B4-BE49-F238E27FC236}">
                  <a16:creationId xmlns:a16="http://schemas.microsoft.com/office/drawing/2014/main" id="{E075C3A0-E096-03A4-D6D1-2ADE6DFA76E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519E86D-9731-B698-3990-EA366FBC134B}"/>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7" name="TextBox 6">
            <a:extLst>
              <a:ext uri="{FF2B5EF4-FFF2-40B4-BE49-F238E27FC236}">
                <a16:creationId xmlns:a16="http://schemas.microsoft.com/office/drawing/2014/main" id="{27C2A866-3078-FABD-D3F6-869155C64B51}"/>
              </a:ext>
            </a:extLst>
          </p:cNvPr>
          <p:cNvSpPr txBox="1"/>
          <p:nvPr/>
        </p:nvSpPr>
        <p:spPr>
          <a:xfrm>
            <a:off x="2884705" y="5014257"/>
            <a:ext cx="3374591" cy="707886"/>
          </a:xfrm>
          <a:prstGeom prst="rect">
            <a:avLst/>
          </a:prstGeom>
          <a:noFill/>
        </p:spPr>
        <p:txBody>
          <a:bodyPr wrap="square" rtlCol="0">
            <a:spAutoFit/>
          </a:bodyPr>
          <a:lstStyle/>
          <a:p>
            <a:pPr algn="ctr"/>
            <a:r>
              <a:rPr lang="en-US" sz="2000" b="1" dirty="0">
                <a:solidFill>
                  <a:srgbClr val="7030A0"/>
                </a:solidFill>
              </a:rPr>
              <a:t>Do we need to test </a:t>
            </a:r>
            <a:r>
              <a:rPr lang="en-US" sz="2000" b="1" u="sng" dirty="0">
                <a:solidFill>
                  <a:srgbClr val="7030A0"/>
                </a:solidFill>
              </a:rPr>
              <a:t>all</a:t>
            </a:r>
            <a:r>
              <a:rPr lang="en-US" sz="2000" b="1" dirty="0">
                <a:solidFill>
                  <a:srgbClr val="7030A0"/>
                </a:solidFill>
              </a:rPr>
              <a:t> the odd numbers less than n?</a:t>
            </a:r>
          </a:p>
        </p:txBody>
      </p:sp>
    </p:spTree>
    <p:extLst>
      <p:ext uri="{BB962C8B-B14F-4D97-AF65-F5344CB8AC3E}">
        <p14:creationId xmlns:p14="http://schemas.microsoft.com/office/powerpoint/2010/main" val="270755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Encoding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4" name="Slide Number Placeholder 3"/>
          <p:cNvSpPr>
            <a:spLocks noGrp="1"/>
          </p:cNvSpPr>
          <p:nvPr>
            <p:ph type="sldNum" sz="quarter" idx="12"/>
          </p:nvPr>
        </p:nvSpPr>
        <p:spPr/>
        <p:txBody>
          <a:bodyPr/>
          <a:lstStyle/>
          <a:p>
            <a:fld id="{650AD656-6FF9-465D-B7B0-1CD0DD39CD23}" type="slidenum">
              <a:rPr lang="en-US" smtClean="0"/>
              <a:t>3</a:t>
            </a:fld>
            <a:endParaRPr lang="en-US" dirty="0"/>
          </a:p>
        </p:txBody>
      </p:sp>
      <p:pic>
        <p:nvPicPr>
          <p:cNvPr id="8" name="Picture 7"/>
          <p:cNvPicPr>
            <a:picLocks noChangeAspect="1"/>
          </p:cNvPicPr>
          <p:nvPr/>
        </p:nvPicPr>
        <p:blipFill>
          <a:blip r:embed="rId2"/>
          <a:stretch>
            <a:fillRect/>
          </a:stretch>
        </p:blipFill>
        <p:spPr>
          <a:xfrm>
            <a:off x="5936398" y="1468581"/>
            <a:ext cx="2774089" cy="1837835"/>
          </a:xfrm>
          <a:prstGeom prst="rect">
            <a:avLst/>
          </a:prstGeom>
        </p:spPr>
      </p:pic>
      <p:sp>
        <p:nvSpPr>
          <p:cNvPr id="11" name="TextBox 10"/>
          <p:cNvSpPr txBox="1"/>
          <p:nvPr/>
        </p:nvSpPr>
        <p:spPr>
          <a:xfrm>
            <a:off x="5923744" y="4129314"/>
            <a:ext cx="2786743" cy="1569660"/>
          </a:xfrm>
          <a:prstGeom prst="rect">
            <a:avLst/>
          </a:prstGeom>
          <a:noFill/>
        </p:spPr>
        <p:txBody>
          <a:bodyPr wrap="square" rtlCol="0">
            <a:spAutoFit/>
          </a:bodyPr>
          <a:lstStyle/>
          <a:p>
            <a:pPr algn="ctr"/>
            <a:r>
              <a:rPr lang="en-US" sz="2400" dirty="0"/>
              <a:t>How can we convert  </a:t>
            </a:r>
            <a:r>
              <a:rPr lang="en-US" sz="2400" i="1" dirty="0"/>
              <a:t>to</a:t>
            </a:r>
            <a:r>
              <a:rPr lang="en-US" sz="2400" dirty="0"/>
              <a:t> &amp; </a:t>
            </a:r>
            <a:r>
              <a:rPr lang="en-US" sz="2400" i="1" dirty="0"/>
              <a:t>from</a:t>
            </a:r>
            <a:r>
              <a:rPr lang="en-US" sz="2400" dirty="0"/>
              <a:t> a </a:t>
            </a:r>
            <a:r>
              <a:rPr lang="en-US" sz="2400" b="1" dirty="0">
                <a:solidFill>
                  <a:srgbClr val="0070C0"/>
                </a:solidFill>
              </a:rPr>
              <a:t>card#</a:t>
            </a:r>
            <a:r>
              <a:rPr lang="en-US" sz="2400" dirty="0"/>
              <a:t> and a specific </a:t>
            </a:r>
            <a:r>
              <a:rPr lang="en-US" sz="2400" b="1" dirty="0">
                <a:solidFill>
                  <a:srgbClr val="00B050"/>
                </a:solidFill>
              </a:rPr>
              <a:t>suit</a:t>
            </a:r>
            <a:r>
              <a:rPr lang="en-US" sz="2400" dirty="0"/>
              <a:t> and </a:t>
            </a:r>
            <a:r>
              <a:rPr lang="en-US" sz="2400" b="1" dirty="0">
                <a:solidFill>
                  <a:srgbClr val="FF0000"/>
                </a:solidFill>
              </a:rPr>
              <a:t>rank</a:t>
            </a:r>
            <a:r>
              <a:rPr lang="en-US" sz="2400" dirty="0"/>
              <a:t>?</a:t>
            </a:r>
          </a:p>
        </p:txBody>
      </p:sp>
      <p:graphicFrame>
        <p:nvGraphicFramePr>
          <p:cNvPr id="15" name="Table 14"/>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07006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A60E3FA-451D-206B-A84F-9253032744DC}"/>
              </a:ext>
            </a:extLst>
          </p:cNvPr>
          <p:cNvPicPr>
            <a:picLocks noChangeAspect="1"/>
          </p:cNvPicPr>
          <p:nvPr/>
        </p:nvPicPr>
        <p:blipFill>
          <a:blip r:embed="rId2"/>
          <a:stretch>
            <a:fillRect/>
          </a:stretch>
        </p:blipFill>
        <p:spPr>
          <a:xfrm>
            <a:off x="2198385" y="1323520"/>
            <a:ext cx="4747231" cy="5340635"/>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prime_racer3.py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30</a:t>
            </a:fld>
            <a:endParaRPr lang="en-US"/>
          </a:p>
        </p:txBody>
      </p:sp>
      <p:grpSp>
        <p:nvGrpSpPr>
          <p:cNvPr id="3" name="Group 2">
            <a:extLst>
              <a:ext uri="{FF2B5EF4-FFF2-40B4-BE49-F238E27FC236}">
                <a16:creationId xmlns:a16="http://schemas.microsoft.com/office/drawing/2014/main" id="{E8863209-CF19-B154-9F9C-434FCF449B7C}"/>
              </a:ext>
            </a:extLst>
          </p:cNvPr>
          <p:cNvGrpSpPr/>
          <p:nvPr/>
        </p:nvGrpSpPr>
        <p:grpSpPr>
          <a:xfrm>
            <a:off x="6628995" y="2987362"/>
            <a:ext cx="1076632" cy="369332"/>
            <a:chOff x="4968362" y="2079211"/>
            <a:chExt cx="1076632" cy="369332"/>
          </a:xfrm>
        </p:grpSpPr>
        <p:cxnSp>
          <p:nvCxnSpPr>
            <p:cNvPr id="6" name="Straight Arrow Connector 5">
              <a:extLst>
                <a:ext uri="{FF2B5EF4-FFF2-40B4-BE49-F238E27FC236}">
                  <a16:creationId xmlns:a16="http://schemas.microsoft.com/office/drawing/2014/main" id="{F03CC43F-5C0B-F458-B876-580F3E8F712C}"/>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81F4A6C-EBB8-4689-4AAA-88A9BAF58892}"/>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8" name="Rectangle 7">
            <a:extLst>
              <a:ext uri="{FF2B5EF4-FFF2-40B4-BE49-F238E27FC236}">
                <a16:creationId xmlns:a16="http://schemas.microsoft.com/office/drawing/2014/main" id="{7987E086-F32A-3DD6-E518-4E4BD496BBD2}"/>
              </a:ext>
            </a:extLst>
          </p:cNvPr>
          <p:cNvSpPr/>
          <p:nvPr/>
        </p:nvSpPr>
        <p:spPr>
          <a:xfrm>
            <a:off x="4520931" y="3048745"/>
            <a:ext cx="1670103" cy="22670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17B281E-D5F6-A15B-D9F7-71615027ED29}"/>
                  </a:ext>
                </a:extLst>
              </p:cNvPr>
              <p:cNvSpPr txBox="1"/>
              <p:nvPr/>
            </p:nvSpPr>
            <p:spPr>
              <a:xfrm>
                <a:off x="3973104" y="2241389"/>
                <a:ext cx="2762094" cy="681982"/>
              </a:xfrm>
              <a:prstGeom prst="rect">
                <a:avLst/>
              </a:prstGeom>
              <a:noFill/>
            </p:spPr>
            <p:txBody>
              <a:bodyPr wrap="square" rtlCol="0">
                <a:spAutoFit/>
              </a:bodyPr>
              <a:lstStyle/>
              <a:p>
                <a:pPr algn="ctr"/>
                <a:r>
                  <a:rPr lang="en-US" dirty="0">
                    <a:solidFill>
                      <a:srgbClr val="00B050"/>
                    </a:solidFill>
                  </a:rPr>
                  <a:t>At least one prime factor </a:t>
                </a:r>
                <a:r>
                  <a:rPr lang="en-US" b="1" dirty="0">
                    <a:ln>
                      <a:solidFill>
                        <a:srgbClr val="00B050"/>
                      </a:solidFill>
                    </a:ln>
                    <a:solidFill>
                      <a:srgbClr val="00B050"/>
                    </a:solidFill>
                  </a:rPr>
                  <a:t>p</a:t>
                </a:r>
                <a:r>
                  <a:rPr lang="en-US" dirty="0">
                    <a:solidFill>
                      <a:srgbClr val="00B050"/>
                    </a:solidFill>
                  </a:rPr>
                  <a:t> of </a:t>
                </a:r>
                <a:r>
                  <a:rPr lang="en-US" b="1" dirty="0">
                    <a:ln>
                      <a:solidFill>
                        <a:srgbClr val="00B050"/>
                      </a:solidFill>
                    </a:ln>
                    <a:solidFill>
                      <a:srgbClr val="00B050"/>
                    </a:solidFill>
                  </a:rPr>
                  <a:t>n</a:t>
                </a:r>
                <a:r>
                  <a:rPr lang="en-US" dirty="0">
                    <a:solidFill>
                      <a:srgbClr val="00B050"/>
                    </a:solidFill>
                  </a:rPr>
                  <a:t> must be </a:t>
                </a:r>
                <a14:m>
                  <m:oMath xmlns:m="http://schemas.openxmlformats.org/officeDocument/2006/math">
                    <m:r>
                      <a:rPr lang="en-US" b="1" i="1" dirty="0" smtClean="0">
                        <a:ln>
                          <a:solidFill>
                            <a:srgbClr val="00B050"/>
                          </a:solidFill>
                        </a:ln>
                        <a:solidFill>
                          <a:srgbClr val="00B050"/>
                        </a:solidFill>
                        <a:latin typeface="Cambria Math" panose="02040503050406030204" pitchFamily="18" charset="0"/>
                        <a:ea typeface="Cambria Math" panose="02040503050406030204" pitchFamily="18" charset="0"/>
                      </a:rPr>
                      <m:t>≤</m:t>
                    </m:r>
                    <m:d>
                      <m:dPr>
                        <m:begChr m:val="⌊"/>
                        <m:endChr m:val="⌋"/>
                        <m:ctrlPr>
                          <a:rPr lang="en-US" b="1" i="1" dirty="0" smtClean="0">
                            <a:ln>
                              <a:solidFill>
                                <a:srgbClr val="00B050"/>
                              </a:solidFill>
                            </a:ln>
                            <a:solidFill>
                              <a:srgbClr val="00B050"/>
                            </a:solidFill>
                            <a:latin typeface="Cambria Math" panose="02040503050406030204" pitchFamily="18" charset="0"/>
                          </a:rPr>
                        </m:ctrlPr>
                      </m:dPr>
                      <m:e>
                        <m:rad>
                          <m:radPr>
                            <m:degHide m:val="on"/>
                            <m:ctrlPr>
                              <a:rPr lang="en-US" b="1" i="1" dirty="0">
                                <a:ln>
                                  <a:solidFill>
                                    <a:srgbClr val="00B050"/>
                                  </a:solidFill>
                                </a:ln>
                                <a:solidFill>
                                  <a:srgbClr val="00B050"/>
                                </a:solidFill>
                                <a:latin typeface="Cambria Math" panose="02040503050406030204" pitchFamily="18" charset="0"/>
                              </a:rPr>
                            </m:ctrlPr>
                          </m:radPr>
                          <m:deg/>
                          <m:e>
                            <m:r>
                              <a:rPr lang="en-US" b="1" i="1" dirty="0">
                                <a:ln>
                                  <a:solidFill>
                                    <a:srgbClr val="00B050"/>
                                  </a:solidFill>
                                </a:ln>
                                <a:solidFill>
                                  <a:srgbClr val="00B050"/>
                                </a:solidFill>
                                <a:latin typeface="Cambria Math" panose="02040503050406030204" pitchFamily="18" charset="0"/>
                              </a:rPr>
                              <m:t>𝒏</m:t>
                            </m:r>
                          </m:e>
                        </m:rad>
                      </m:e>
                    </m:d>
                  </m:oMath>
                </a14:m>
                <a:endParaRPr lang="en-US" b="1" dirty="0">
                  <a:ln>
                    <a:solidFill>
                      <a:srgbClr val="00B050"/>
                    </a:solidFill>
                  </a:ln>
                  <a:solidFill>
                    <a:srgbClr val="00B050"/>
                  </a:solidFill>
                </a:endParaRPr>
              </a:p>
            </p:txBody>
          </p:sp>
        </mc:Choice>
        <mc:Fallback>
          <p:sp>
            <p:nvSpPr>
              <p:cNvPr id="9" name="TextBox 8">
                <a:extLst>
                  <a:ext uri="{FF2B5EF4-FFF2-40B4-BE49-F238E27FC236}">
                    <a16:creationId xmlns:a16="http://schemas.microsoft.com/office/drawing/2014/main" id="{F17B281E-D5F6-A15B-D9F7-71615027ED29}"/>
                  </a:ext>
                </a:extLst>
              </p:cNvPr>
              <p:cNvSpPr txBox="1">
                <a:spLocks noRot="1" noChangeAspect="1" noMove="1" noResize="1" noEditPoints="1" noAdjustHandles="1" noChangeArrowheads="1" noChangeShapeType="1" noTextEdit="1"/>
              </p:cNvSpPr>
              <p:nvPr/>
            </p:nvSpPr>
            <p:spPr>
              <a:xfrm>
                <a:off x="3973104" y="2241389"/>
                <a:ext cx="2762094" cy="681982"/>
              </a:xfrm>
              <a:prstGeom prst="rect">
                <a:avLst/>
              </a:prstGeom>
              <a:blipFill>
                <a:blip r:embed="rId3"/>
                <a:stretch>
                  <a:fillRect l="-221" t="-5357" b="-1160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84212677-7545-63FF-B5D0-A44102C88CE6}"/>
              </a:ext>
            </a:extLst>
          </p:cNvPr>
          <p:cNvSpPr txBox="1"/>
          <p:nvPr/>
        </p:nvSpPr>
        <p:spPr>
          <a:xfrm>
            <a:off x="7252353" y="497779"/>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166990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right)">
                                      <p:cBhvr>
                                        <p:cTn id="16" dur="500"/>
                                        <p:tgtEl>
                                          <p:spTgt spid="3"/>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407507-1351-9558-B3F8-323645DC80C8}"/>
              </a:ext>
            </a:extLst>
          </p:cNvPr>
          <p:cNvPicPr>
            <a:picLocks noChangeAspect="1"/>
          </p:cNvPicPr>
          <p:nvPr/>
        </p:nvPicPr>
        <p:blipFill>
          <a:blip r:embed="rId2"/>
          <a:stretch>
            <a:fillRect/>
          </a:stretch>
        </p:blipFill>
        <p:spPr>
          <a:xfrm>
            <a:off x="1862476" y="2333762"/>
            <a:ext cx="5419048" cy="2190476"/>
          </a:xfrm>
          <a:prstGeom prst="rect">
            <a:avLst/>
          </a:prstGeom>
          <a:ln>
            <a:solidFill>
              <a:schemeClr val="tx1"/>
            </a:solidFill>
          </a:ln>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prime_racer3.py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31</a:t>
            </a:fld>
            <a:endParaRPr lang="en-US"/>
          </a:p>
        </p:txBody>
      </p:sp>
      <p:grpSp>
        <p:nvGrpSpPr>
          <p:cNvPr id="22" name="Group 21">
            <a:extLst>
              <a:ext uri="{FF2B5EF4-FFF2-40B4-BE49-F238E27FC236}">
                <a16:creationId xmlns:a16="http://schemas.microsoft.com/office/drawing/2014/main" id="{2A1E4E75-3879-144C-41B2-DCA68DDBBBBC}"/>
              </a:ext>
            </a:extLst>
          </p:cNvPr>
          <p:cNvGrpSpPr/>
          <p:nvPr/>
        </p:nvGrpSpPr>
        <p:grpSpPr>
          <a:xfrm>
            <a:off x="4637652" y="2612576"/>
            <a:ext cx="1076632" cy="369332"/>
            <a:chOff x="4968362" y="2079211"/>
            <a:chExt cx="1076632" cy="369332"/>
          </a:xfrm>
        </p:grpSpPr>
        <p:cxnSp>
          <p:nvCxnSpPr>
            <p:cNvPr id="23" name="Straight Arrow Connector 22">
              <a:extLst>
                <a:ext uri="{FF2B5EF4-FFF2-40B4-BE49-F238E27FC236}">
                  <a16:creationId xmlns:a16="http://schemas.microsoft.com/office/drawing/2014/main" id="{9B5F3A5C-7F7F-32F9-A376-74B5420D716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1F9EF0A-603E-4174-ABF8-37B3F37B112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5" name="Group 24">
            <a:extLst>
              <a:ext uri="{FF2B5EF4-FFF2-40B4-BE49-F238E27FC236}">
                <a16:creationId xmlns:a16="http://schemas.microsoft.com/office/drawing/2014/main" id="{6E7EC039-F9F8-A498-3678-72E62F35C6D2}"/>
              </a:ext>
            </a:extLst>
          </p:cNvPr>
          <p:cNvGrpSpPr/>
          <p:nvPr/>
        </p:nvGrpSpPr>
        <p:grpSpPr>
          <a:xfrm>
            <a:off x="4447625" y="2774757"/>
            <a:ext cx="1076632" cy="369332"/>
            <a:chOff x="4704120" y="2356972"/>
            <a:chExt cx="1076632" cy="369332"/>
          </a:xfrm>
        </p:grpSpPr>
        <p:cxnSp>
          <p:nvCxnSpPr>
            <p:cNvPr id="26" name="Straight Arrow Connector 25">
              <a:extLst>
                <a:ext uri="{FF2B5EF4-FFF2-40B4-BE49-F238E27FC236}">
                  <a16:creationId xmlns:a16="http://schemas.microsoft.com/office/drawing/2014/main" id="{E075C3A0-E096-03A4-D6D1-2ADE6DFA76E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519E86D-9731-B698-3990-EA366FBC134B}"/>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Tree>
    <p:extLst>
      <p:ext uri="{BB962C8B-B14F-4D97-AF65-F5344CB8AC3E}">
        <p14:creationId xmlns:p14="http://schemas.microsoft.com/office/powerpoint/2010/main" val="241765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right)">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righ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Measurable Systematic Improvement</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32</a:t>
            </a:fld>
            <a:endParaRPr lang="en-US"/>
          </a:p>
        </p:txBody>
      </p:sp>
      <p:sp>
        <p:nvSpPr>
          <p:cNvPr id="3" name="TextBox 2">
            <a:extLst>
              <a:ext uri="{FF2B5EF4-FFF2-40B4-BE49-F238E27FC236}">
                <a16:creationId xmlns:a16="http://schemas.microsoft.com/office/drawing/2014/main" id="{B308E80F-5813-AADB-38F5-99A9F82B3704}"/>
              </a:ext>
            </a:extLst>
          </p:cNvPr>
          <p:cNvSpPr txBox="1"/>
          <p:nvPr/>
        </p:nvSpPr>
        <p:spPr>
          <a:xfrm>
            <a:off x="1935516" y="5858241"/>
            <a:ext cx="5482832" cy="707886"/>
          </a:xfrm>
          <a:prstGeom prst="rect">
            <a:avLst/>
          </a:prstGeom>
          <a:noFill/>
        </p:spPr>
        <p:txBody>
          <a:bodyPr wrap="square" rtlCol="0">
            <a:spAutoFit/>
          </a:bodyPr>
          <a:lstStyle/>
          <a:p>
            <a:pPr algn="ctr"/>
            <a:r>
              <a:rPr lang="en-US" sz="2000" b="1" dirty="0">
                <a:solidFill>
                  <a:srgbClr val="7030A0"/>
                </a:solidFill>
              </a:rPr>
              <a:t>We reduced the run time by 90% by just thinking carefully about the nature of the problem</a:t>
            </a:r>
          </a:p>
        </p:txBody>
      </p:sp>
      <p:pic>
        <p:nvPicPr>
          <p:cNvPr id="8" name="Picture 7">
            <a:extLst>
              <a:ext uri="{FF2B5EF4-FFF2-40B4-BE49-F238E27FC236}">
                <a16:creationId xmlns:a16="http://schemas.microsoft.com/office/drawing/2014/main" id="{1A831B7D-4C85-DA0E-3A4C-621CEA6155A2}"/>
              </a:ext>
            </a:extLst>
          </p:cNvPr>
          <p:cNvPicPr>
            <a:picLocks noChangeAspect="1"/>
          </p:cNvPicPr>
          <p:nvPr/>
        </p:nvPicPr>
        <p:blipFill>
          <a:blip r:embed="rId2"/>
          <a:stretch>
            <a:fillRect/>
          </a:stretch>
        </p:blipFill>
        <p:spPr>
          <a:xfrm>
            <a:off x="790679" y="1690689"/>
            <a:ext cx="5419048" cy="2190476"/>
          </a:xfrm>
          <a:prstGeom prst="rect">
            <a:avLst/>
          </a:prstGeom>
          <a:ln>
            <a:solidFill>
              <a:schemeClr val="tx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EF6BD733-11C2-C9C3-216F-D567BDA2DD99}"/>
              </a:ext>
            </a:extLst>
          </p:cNvPr>
          <p:cNvPicPr>
            <a:picLocks noChangeAspect="1"/>
          </p:cNvPicPr>
          <p:nvPr/>
        </p:nvPicPr>
        <p:blipFill>
          <a:blip r:embed="rId3"/>
          <a:stretch>
            <a:fillRect/>
          </a:stretch>
        </p:blipFill>
        <p:spPr>
          <a:xfrm>
            <a:off x="1757545" y="2573605"/>
            <a:ext cx="5419048" cy="2190476"/>
          </a:xfrm>
          <a:prstGeom prst="rect">
            <a:avLst/>
          </a:prstGeom>
          <a:ln>
            <a:solidFill>
              <a:schemeClr val="tx1"/>
            </a:solid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1B571A4F-D1EF-1870-77BC-3782BFEF7E85}"/>
              </a:ext>
            </a:extLst>
          </p:cNvPr>
          <p:cNvPicPr>
            <a:picLocks noChangeAspect="1"/>
          </p:cNvPicPr>
          <p:nvPr/>
        </p:nvPicPr>
        <p:blipFill>
          <a:blip r:embed="rId4"/>
          <a:stretch>
            <a:fillRect/>
          </a:stretch>
        </p:blipFill>
        <p:spPr>
          <a:xfrm>
            <a:off x="2746896" y="3429000"/>
            <a:ext cx="5419048" cy="2190476"/>
          </a:xfrm>
          <a:prstGeom prst="rect">
            <a:avLst/>
          </a:prstGeom>
          <a:ln>
            <a:solidFill>
              <a:schemeClr val="tx1"/>
            </a:solidFill>
          </a:ln>
          <a:effectLst>
            <a:outerShdw blurRad="50800" dist="38100" dir="2700000" algn="tl" rotWithShape="0">
              <a:prstClr val="black">
                <a:alpha val="40000"/>
              </a:prstClr>
            </a:outerShdw>
          </a:effectLst>
        </p:spPr>
      </p:pic>
      <p:sp>
        <p:nvSpPr>
          <p:cNvPr id="13" name="Rectangle 12">
            <a:extLst>
              <a:ext uri="{FF2B5EF4-FFF2-40B4-BE49-F238E27FC236}">
                <a16:creationId xmlns:a16="http://schemas.microsoft.com/office/drawing/2014/main" id="{3EC007DD-3D94-E90C-0CEE-0A1C65196E20}"/>
              </a:ext>
            </a:extLst>
          </p:cNvPr>
          <p:cNvSpPr/>
          <p:nvPr/>
        </p:nvSpPr>
        <p:spPr>
          <a:xfrm>
            <a:off x="2810656" y="2211049"/>
            <a:ext cx="539646" cy="2098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F758405-42BF-D7A1-CBA0-2C77E75D44D1}"/>
              </a:ext>
            </a:extLst>
          </p:cNvPr>
          <p:cNvSpPr/>
          <p:nvPr/>
        </p:nvSpPr>
        <p:spPr>
          <a:xfrm>
            <a:off x="3780021" y="3085304"/>
            <a:ext cx="539646" cy="2098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00ACE9C-7784-D7D3-8376-FB1B8CD10FD3}"/>
              </a:ext>
            </a:extLst>
          </p:cNvPr>
          <p:cNvSpPr/>
          <p:nvPr/>
        </p:nvSpPr>
        <p:spPr>
          <a:xfrm>
            <a:off x="4764375" y="3948082"/>
            <a:ext cx="539646" cy="2098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5EAD5999-A1E4-0CC1-00C4-B1DB0AF7C303}"/>
              </a:ext>
            </a:extLst>
          </p:cNvPr>
          <p:cNvCxnSpPr>
            <a:cxnSpLocks/>
            <a:stCxn id="13" idx="3"/>
          </p:cNvCxnSpPr>
          <p:nvPr/>
        </p:nvCxnSpPr>
        <p:spPr>
          <a:xfrm>
            <a:off x="3350302" y="2315980"/>
            <a:ext cx="699542" cy="78431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BF515359-9083-B1A8-17FA-892AA4A062A7}"/>
              </a:ext>
            </a:extLst>
          </p:cNvPr>
          <p:cNvCxnSpPr>
            <a:cxnSpLocks/>
            <a:stCxn id="23" idx="3"/>
          </p:cNvCxnSpPr>
          <p:nvPr/>
        </p:nvCxnSpPr>
        <p:spPr>
          <a:xfrm>
            <a:off x="4319667" y="3190235"/>
            <a:ext cx="714531" cy="718280"/>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58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up)">
                                      <p:cBhvr>
                                        <p:cTn id="31" dur="500"/>
                                        <p:tgtEl>
                                          <p:spTgt spid="28"/>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barn(inVertical)">
                                      <p:cBhvr>
                                        <p:cTn id="35" dur="500"/>
                                        <p:tgtEl>
                                          <p:spTgt spid="24"/>
                                        </p:tgtEl>
                                      </p:cBhvr>
                                    </p:animEffect>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3"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Session </a:t>
            </a:r>
            <a:r>
              <a:rPr lang="en-US" sz="3200" b="1" dirty="0">
                <a:latin typeface="+mn-lt"/>
              </a:rPr>
              <a:t>10</a:t>
            </a:r>
            <a:r>
              <a:rPr lang="en-US" sz="3200" dirty="0">
                <a:latin typeface="+mn-lt"/>
              </a:rPr>
              <a:t> – Know You Know…</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pPr>
              <a:spcBef>
                <a:spcPts val="0"/>
              </a:spcBef>
              <a:spcAft>
                <a:spcPts val="1200"/>
              </a:spcAft>
            </a:pPr>
            <a:r>
              <a:rPr lang="en-US" sz="2400" dirty="0"/>
              <a:t>The </a:t>
            </a:r>
            <a:r>
              <a:rPr lang="en-US" sz="2400" u="sng" dirty="0"/>
              <a:t>art</a:t>
            </a:r>
            <a:r>
              <a:rPr lang="en-US" sz="2400" dirty="0"/>
              <a:t> of computer </a:t>
            </a:r>
            <a:r>
              <a:rPr lang="en-US" sz="2400" i="1" dirty="0"/>
              <a:t>science</a:t>
            </a:r>
            <a:r>
              <a:rPr lang="en-US" sz="2400" dirty="0"/>
              <a:t> is finding an efficient way to represent </a:t>
            </a:r>
            <a:r>
              <a:rPr lang="en-US" sz="2400" b="1" dirty="0">
                <a:solidFill>
                  <a:srgbClr val="7030A0"/>
                </a:solidFill>
              </a:rPr>
              <a:t>everything as a number</a:t>
            </a:r>
          </a:p>
          <a:p>
            <a:pPr>
              <a:spcBef>
                <a:spcPts val="0"/>
              </a:spcBef>
              <a:spcAft>
                <a:spcPts val="1200"/>
              </a:spcAft>
            </a:pPr>
            <a:r>
              <a:rPr lang="en-US" sz="2400" dirty="0"/>
              <a:t>An encoding must be </a:t>
            </a:r>
            <a:r>
              <a:rPr lang="en-US" sz="2400" b="1" dirty="0">
                <a:solidFill>
                  <a:srgbClr val="00B050"/>
                </a:solidFill>
              </a:rPr>
              <a:t>unambiguous</a:t>
            </a:r>
            <a:r>
              <a:rPr lang="en-US" sz="2400" dirty="0"/>
              <a:t> to support proper decoding</a:t>
            </a:r>
          </a:p>
          <a:p>
            <a:pPr>
              <a:spcBef>
                <a:spcPts val="0"/>
              </a:spcBef>
              <a:spcAft>
                <a:spcPts val="1200"/>
              </a:spcAft>
            </a:pPr>
            <a:r>
              <a:rPr lang="en-US" sz="2400" dirty="0"/>
              <a:t>Decoding multiple things from a single number often requires the use of the </a:t>
            </a:r>
            <a:r>
              <a:rPr lang="en-US" sz="2400" b="1" dirty="0"/>
              <a:t>modulus</a:t>
            </a:r>
            <a:r>
              <a:rPr lang="en-US" sz="2400" dirty="0"/>
              <a:t> </a:t>
            </a:r>
            <a:r>
              <a:rPr lang="en-US" sz="2400" b="1" dirty="0">
                <a:solidFill>
                  <a:srgbClr val="0070C0"/>
                </a:solidFill>
              </a:rPr>
              <a:t>% </a:t>
            </a:r>
            <a:r>
              <a:rPr lang="en-US" sz="2400" dirty="0"/>
              <a:t>operator</a:t>
            </a:r>
          </a:p>
          <a:p>
            <a:pPr>
              <a:spcBef>
                <a:spcPts val="0"/>
              </a:spcBef>
              <a:spcAft>
                <a:spcPts val="1200"/>
              </a:spcAft>
            </a:pPr>
            <a:r>
              <a:rPr lang="en-US" sz="2400" dirty="0"/>
              <a:t>We can </a:t>
            </a:r>
            <a:r>
              <a:rPr lang="en-US" sz="2400" b="1" dirty="0"/>
              <a:t>instrument</a:t>
            </a:r>
            <a:r>
              <a:rPr lang="en-US" sz="2400" dirty="0"/>
              <a:t> (time) code by measuring the </a:t>
            </a:r>
            <a:r>
              <a:rPr lang="en-US" sz="2400" b="1" dirty="0">
                <a:solidFill>
                  <a:srgbClr val="FF0000"/>
                </a:solidFill>
              </a:rPr>
              <a:t>elapsed</a:t>
            </a:r>
            <a:r>
              <a:rPr lang="en-US" sz="2400" dirty="0"/>
              <a:t> time between when it starts and ends</a:t>
            </a:r>
          </a:p>
          <a:p>
            <a:pPr>
              <a:spcBef>
                <a:spcPts val="0"/>
              </a:spcBef>
              <a:spcAft>
                <a:spcPts val="1200"/>
              </a:spcAft>
            </a:pPr>
            <a:r>
              <a:rPr lang="en-US" sz="2400" dirty="0"/>
              <a:t>Algorithm </a:t>
            </a:r>
            <a:r>
              <a:rPr lang="en-US" sz="2400" i="1" dirty="0"/>
              <a:t>design</a:t>
            </a:r>
            <a:r>
              <a:rPr lang="en-US" sz="2400" dirty="0"/>
              <a:t> remains an area of very active research and even new programmers can make a </a:t>
            </a:r>
            <a:r>
              <a:rPr lang="en-US" sz="2400" b="1" dirty="0">
                <a:solidFill>
                  <a:srgbClr val="7030A0"/>
                </a:solidFill>
              </a:rPr>
              <a:t>novel</a:t>
            </a:r>
            <a:r>
              <a:rPr lang="en-US" sz="2400" dirty="0"/>
              <a:t> contribution</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33</a:t>
            </a:fld>
            <a:endParaRPr lang="en-US"/>
          </a:p>
        </p:txBody>
      </p:sp>
    </p:spTree>
    <p:extLst>
      <p:ext uri="{BB962C8B-B14F-4D97-AF65-F5344CB8AC3E}">
        <p14:creationId xmlns:p14="http://schemas.microsoft.com/office/powerpoint/2010/main" val="3392887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latin typeface="+mn-lt"/>
              </a:rPr>
              <a:t>Task 10</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r>
              <a:rPr lang="en-US" sz="2400" dirty="0"/>
              <a:t>Update the Python program called </a:t>
            </a:r>
            <a:r>
              <a:rPr lang="en-US" sz="2400" b="1" dirty="0"/>
              <a:t>lcm_from_gcd.py</a:t>
            </a:r>
            <a:r>
              <a:rPr lang="en-US" sz="2400" dirty="0"/>
              <a:t> to calculate the lowest common multiple (LCM) of two integers</a:t>
            </a:r>
          </a:p>
          <a:p>
            <a:r>
              <a:rPr lang="en-US" sz="2400" dirty="0"/>
              <a:t>You may only use basic arithmetic operators  - no looping constructs</a:t>
            </a:r>
          </a:p>
          <a:p>
            <a:r>
              <a:rPr lang="en-US" sz="2400" dirty="0"/>
              <a:t>Hint: you may use NumPy's gcd() function</a:t>
            </a:r>
          </a:p>
          <a:p>
            <a:r>
              <a:rPr lang="en-US" sz="2400" dirty="0"/>
              <a:t>Calculate and display the LCM of </a:t>
            </a:r>
            <a:r>
              <a:rPr lang="en-US" sz="2400" b="1" dirty="0"/>
              <a:t>447618</a:t>
            </a:r>
            <a:r>
              <a:rPr lang="en-US" sz="2400" dirty="0"/>
              <a:t> and </a:t>
            </a:r>
            <a:r>
              <a:rPr lang="en-US" sz="2400" b="1" dirty="0"/>
              <a:t>2011835</a:t>
            </a:r>
            <a:endParaRPr lang="en-US" sz="2400" dirty="0"/>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34</a:t>
            </a:fld>
            <a:endParaRPr lang="en-US"/>
          </a:p>
        </p:txBody>
      </p:sp>
    </p:spTree>
    <p:extLst>
      <p:ext uri="{BB962C8B-B14F-4D97-AF65-F5344CB8AC3E}">
        <p14:creationId xmlns:p14="http://schemas.microsoft.com/office/powerpoint/2010/main" val="1581590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Encoding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21" name="Slide Number Placeholder 20"/>
          <p:cNvSpPr>
            <a:spLocks noGrp="1"/>
          </p:cNvSpPr>
          <p:nvPr>
            <p:ph type="sldNum" sz="quarter" idx="12"/>
          </p:nvPr>
        </p:nvSpPr>
        <p:spPr/>
        <p:txBody>
          <a:bodyPr/>
          <a:lstStyle/>
          <a:p>
            <a:fld id="{650AD656-6FF9-465D-B7B0-1CD0DD39CD23}" type="slidenum">
              <a:rPr lang="en-US" smtClean="0"/>
              <a:t>4</a:t>
            </a:fld>
            <a:endParaRPr lang="en-US" dirty="0"/>
          </a:p>
        </p:txBody>
      </p:sp>
      <p:grpSp>
        <p:nvGrpSpPr>
          <p:cNvPr id="16" name="Group 15"/>
          <p:cNvGrpSpPr/>
          <p:nvPr/>
        </p:nvGrpSpPr>
        <p:grpSpPr>
          <a:xfrm>
            <a:off x="6044292" y="4211090"/>
            <a:ext cx="2550886" cy="1023990"/>
            <a:chOff x="6259286" y="3002500"/>
            <a:chExt cx="2550886" cy="1023990"/>
          </a:xfrm>
        </p:grpSpPr>
        <p:pic>
          <p:nvPicPr>
            <p:cNvPr id="6" name="Picture 5"/>
            <p:cNvPicPr>
              <a:picLocks noChangeAspect="1"/>
            </p:cNvPicPr>
            <p:nvPr/>
          </p:nvPicPr>
          <p:blipFill>
            <a:blip r:embed="rId2"/>
            <a:stretch>
              <a:fillRect/>
            </a:stretch>
          </p:blipFill>
          <p:spPr>
            <a:xfrm>
              <a:off x="6259286" y="3002500"/>
              <a:ext cx="739321" cy="1023990"/>
            </a:xfrm>
            <a:prstGeom prst="rect">
              <a:avLst/>
            </a:prstGeom>
          </p:spPr>
        </p:pic>
        <p:sp>
          <p:nvSpPr>
            <p:cNvPr id="7" name="TextBox 6"/>
            <p:cNvSpPr txBox="1"/>
            <p:nvPr/>
          </p:nvSpPr>
          <p:spPr>
            <a:xfrm>
              <a:off x="7141030" y="3007591"/>
              <a:ext cx="1669142" cy="923330"/>
            </a:xfrm>
            <a:prstGeom prst="rect">
              <a:avLst/>
            </a:prstGeom>
            <a:noFill/>
          </p:spPr>
          <p:txBody>
            <a:bodyPr wrap="square" rtlCol="0">
              <a:spAutoFit/>
            </a:bodyPr>
            <a:lstStyle/>
            <a:p>
              <a:r>
                <a:rPr lang="en-US" dirty="0"/>
                <a:t>Suit = </a:t>
              </a:r>
              <a:r>
                <a:rPr lang="en-US" b="1" dirty="0">
                  <a:solidFill>
                    <a:srgbClr val="00B050"/>
                  </a:solidFill>
                </a:rPr>
                <a:t>2</a:t>
              </a:r>
            </a:p>
            <a:p>
              <a:r>
                <a:rPr lang="en-US" dirty="0"/>
                <a:t>Rank = </a:t>
              </a:r>
              <a:r>
                <a:rPr lang="en-US" b="1" dirty="0">
                  <a:solidFill>
                    <a:srgbClr val="FF0000"/>
                  </a:solidFill>
                </a:rPr>
                <a:t>10</a:t>
              </a:r>
            </a:p>
            <a:p>
              <a:r>
                <a:rPr lang="en-US" dirty="0"/>
                <a:t>2 * 13 + 10 = </a:t>
              </a:r>
              <a:r>
                <a:rPr lang="en-US" b="1" u="sng" dirty="0">
                  <a:solidFill>
                    <a:srgbClr val="0070C0"/>
                  </a:solidFill>
                </a:rPr>
                <a:t>36</a:t>
              </a:r>
            </a:p>
          </p:txBody>
        </p:sp>
      </p:grpSp>
      <p:sp>
        <p:nvSpPr>
          <p:cNvPr id="12" name="TextBox 11"/>
          <p:cNvSpPr txBox="1"/>
          <p:nvPr/>
        </p:nvSpPr>
        <p:spPr>
          <a:xfrm>
            <a:off x="5621564" y="2258458"/>
            <a:ext cx="3396343" cy="461665"/>
          </a:xfrm>
          <a:prstGeom prst="rect">
            <a:avLst/>
          </a:prstGeom>
          <a:noFill/>
          <a:ln w="19050">
            <a:solidFill>
              <a:schemeClr val="tx1"/>
            </a:solidFill>
          </a:ln>
        </p:spPr>
        <p:txBody>
          <a:bodyPr wrap="square" rtlCol="0">
            <a:spAutoFit/>
          </a:bodyPr>
          <a:lstStyle/>
          <a:p>
            <a:pPr algn="ctr"/>
            <a:r>
              <a:rPr lang="en-US" sz="2400" b="1" dirty="0">
                <a:solidFill>
                  <a:srgbClr val="0070C0"/>
                </a:solidFill>
              </a:rPr>
              <a:t>Card# </a:t>
            </a:r>
            <a:r>
              <a:rPr lang="en-US" sz="2400" b="1" dirty="0"/>
              <a:t>= </a:t>
            </a:r>
            <a:r>
              <a:rPr lang="en-US" sz="2400" b="1" dirty="0">
                <a:solidFill>
                  <a:srgbClr val="00B050"/>
                </a:solidFill>
              </a:rPr>
              <a:t>Suit</a:t>
            </a:r>
            <a:r>
              <a:rPr lang="en-US" sz="2400" b="1" dirty="0"/>
              <a:t> * 13 + </a:t>
            </a:r>
            <a:r>
              <a:rPr lang="en-US" sz="2400" b="1" dirty="0">
                <a:solidFill>
                  <a:srgbClr val="FF0000"/>
                </a:solidFill>
              </a:rPr>
              <a:t>Rank</a:t>
            </a:r>
          </a:p>
        </p:txBody>
      </p:sp>
      <p:grpSp>
        <p:nvGrpSpPr>
          <p:cNvPr id="17" name="Group 16"/>
          <p:cNvGrpSpPr/>
          <p:nvPr/>
        </p:nvGrpSpPr>
        <p:grpSpPr>
          <a:xfrm>
            <a:off x="6044292" y="5532655"/>
            <a:ext cx="2504599" cy="1027270"/>
            <a:chOff x="6305573" y="4308371"/>
            <a:chExt cx="2504599" cy="1027270"/>
          </a:xfrm>
        </p:grpSpPr>
        <p:pic>
          <p:nvPicPr>
            <p:cNvPr id="9" name="Picture 8"/>
            <p:cNvPicPr>
              <a:picLocks noChangeAspect="1"/>
            </p:cNvPicPr>
            <p:nvPr/>
          </p:nvPicPr>
          <p:blipFill>
            <a:blip r:embed="rId3"/>
            <a:stretch>
              <a:fillRect/>
            </a:stretch>
          </p:blipFill>
          <p:spPr>
            <a:xfrm>
              <a:off x="6305573" y="4308371"/>
              <a:ext cx="708463" cy="1027270"/>
            </a:xfrm>
            <a:prstGeom prst="rect">
              <a:avLst/>
            </a:prstGeom>
          </p:spPr>
        </p:pic>
        <p:sp>
          <p:nvSpPr>
            <p:cNvPr id="13" name="TextBox 12"/>
            <p:cNvSpPr txBox="1"/>
            <p:nvPr/>
          </p:nvSpPr>
          <p:spPr>
            <a:xfrm>
              <a:off x="7141030" y="4308371"/>
              <a:ext cx="1669142" cy="923330"/>
            </a:xfrm>
            <a:prstGeom prst="rect">
              <a:avLst/>
            </a:prstGeom>
            <a:noFill/>
          </p:spPr>
          <p:txBody>
            <a:bodyPr wrap="square" rtlCol="0">
              <a:spAutoFit/>
            </a:bodyPr>
            <a:lstStyle/>
            <a:p>
              <a:r>
                <a:rPr lang="en-US" dirty="0"/>
                <a:t>Suit = </a:t>
              </a:r>
              <a:r>
                <a:rPr lang="en-US" b="1" dirty="0">
                  <a:solidFill>
                    <a:srgbClr val="00B050"/>
                  </a:solidFill>
                </a:rPr>
                <a:t>3</a:t>
              </a:r>
            </a:p>
            <a:p>
              <a:r>
                <a:rPr lang="en-US" dirty="0"/>
                <a:t>Rank = </a:t>
              </a:r>
              <a:r>
                <a:rPr lang="en-US" b="1" dirty="0">
                  <a:solidFill>
                    <a:srgbClr val="FF0000"/>
                  </a:solidFill>
                </a:rPr>
                <a:t>12</a:t>
              </a:r>
            </a:p>
            <a:p>
              <a:r>
                <a:rPr lang="en-US" dirty="0"/>
                <a:t>3 * 13 + 12 = </a:t>
              </a:r>
              <a:r>
                <a:rPr lang="en-US" b="1" u="sng" dirty="0">
                  <a:solidFill>
                    <a:srgbClr val="0070C0"/>
                  </a:solidFill>
                </a:rPr>
                <a:t>51</a:t>
              </a:r>
            </a:p>
          </p:txBody>
        </p:sp>
      </p:grpSp>
      <p:grpSp>
        <p:nvGrpSpPr>
          <p:cNvPr id="18" name="Group 17"/>
          <p:cNvGrpSpPr/>
          <p:nvPr/>
        </p:nvGrpSpPr>
        <p:grpSpPr>
          <a:xfrm>
            <a:off x="6044292" y="2995276"/>
            <a:ext cx="2504599" cy="923330"/>
            <a:chOff x="6305573" y="5610612"/>
            <a:chExt cx="2504599" cy="923330"/>
          </a:xfrm>
        </p:grpSpPr>
        <p:pic>
          <p:nvPicPr>
            <p:cNvPr id="14" name="Picture 13"/>
            <p:cNvPicPr>
              <a:picLocks noChangeAspect="1"/>
            </p:cNvPicPr>
            <p:nvPr/>
          </p:nvPicPr>
          <p:blipFill>
            <a:blip r:embed="rId4"/>
            <a:stretch>
              <a:fillRect/>
            </a:stretch>
          </p:blipFill>
          <p:spPr>
            <a:xfrm>
              <a:off x="6305573" y="5610612"/>
              <a:ext cx="727609" cy="909511"/>
            </a:xfrm>
            <a:prstGeom prst="rect">
              <a:avLst/>
            </a:prstGeom>
          </p:spPr>
        </p:pic>
        <p:sp>
          <p:nvSpPr>
            <p:cNvPr id="15" name="TextBox 14"/>
            <p:cNvSpPr txBox="1"/>
            <p:nvPr/>
          </p:nvSpPr>
          <p:spPr>
            <a:xfrm>
              <a:off x="7141030" y="5610612"/>
              <a:ext cx="1669142" cy="923330"/>
            </a:xfrm>
            <a:prstGeom prst="rect">
              <a:avLst/>
            </a:prstGeom>
            <a:noFill/>
          </p:spPr>
          <p:txBody>
            <a:bodyPr wrap="square" rtlCol="0">
              <a:spAutoFit/>
            </a:bodyPr>
            <a:lstStyle/>
            <a:p>
              <a:r>
                <a:rPr lang="en-US" dirty="0"/>
                <a:t>Suit = </a:t>
              </a:r>
              <a:r>
                <a:rPr lang="en-US" b="1" dirty="0">
                  <a:solidFill>
                    <a:srgbClr val="00B050"/>
                  </a:solidFill>
                </a:rPr>
                <a:t>0</a:t>
              </a:r>
            </a:p>
            <a:p>
              <a:r>
                <a:rPr lang="en-US" dirty="0"/>
                <a:t>Rank = </a:t>
              </a:r>
              <a:r>
                <a:rPr lang="en-US" b="1" dirty="0">
                  <a:solidFill>
                    <a:srgbClr val="FF0000"/>
                  </a:solidFill>
                </a:rPr>
                <a:t>0</a:t>
              </a:r>
            </a:p>
            <a:p>
              <a:r>
                <a:rPr lang="en-US" dirty="0"/>
                <a:t>0 * 13 + 0 = </a:t>
              </a:r>
              <a:r>
                <a:rPr lang="en-US" b="1" u="sng" dirty="0">
                  <a:solidFill>
                    <a:srgbClr val="0070C0"/>
                  </a:solidFill>
                </a:rPr>
                <a:t>0</a:t>
              </a:r>
            </a:p>
          </p:txBody>
        </p:sp>
      </p:grpSp>
      <p:graphicFrame>
        <p:nvGraphicFramePr>
          <p:cNvPr id="20" name="Table 19"/>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60517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Decoding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4" name="Slide Number Placeholder 3"/>
          <p:cNvSpPr>
            <a:spLocks noGrp="1"/>
          </p:cNvSpPr>
          <p:nvPr>
            <p:ph type="sldNum" sz="quarter" idx="12"/>
          </p:nvPr>
        </p:nvSpPr>
        <p:spPr/>
        <p:txBody>
          <a:bodyPr/>
          <a:lstStyle/>
          <a:p>
            <a:fld id="{650AD656-6FF9-465D-B7B0-1CD0DD39CD23}" type="slidenum">
              <a:rPr lang="en-US" smtClean="0"/>
              <a:t>5</a:t>
            </a:fld>
            <a:endParaRPr lang="en-US" dirty="0"/>
          </a:p>
        </p:txBody>
      </p:sp>
      <p:sp>
        <p:nvSpPr>
          <p:cNvPr id="12" name="TextBox 11"/>
          <p:cNvSpPr txBox="1"/>
          <p:nvPr/>
        </p:nvSpPr>
        <p:spPr>
          <a:xfrm>
            <a:off x="5616819" y="2012148"/>
            <a:ext cx="3396343" cy="830997"/>
          </a:xfrm>
          <a:prstGeom prst="rect">
            <a:avLst/>
          </a:prstGeom>
          <a:noFill/>
          <a:ln w="19050">
            <a:solidFill>
              <a:schemeClr val="tx1"/>
            </a:solidFill>
          </a:ln>
        </p:spPr>
        <p:txBody>
          <a:bodyPr wrap="square" rtlCol="0">
            <a:spAutoFit/>
          </a:bodyPr>
          <a:lstStyle/>
          <a:p>
            <a:pPr algn="ctr"/>
            <a:r>
              <a:rPr lang="en-US" sz="2400" b="1" dirty="0">
                <a:solidFill>
                  <a:srgbClr val="00B050"/>
                </a:solidFill>
              </a:rPr>
              <a:t>Suit</a:t>
            </a:r>
            <a:r>
              <a:rPr lang="en-US" sz="2400" b="1" dirty="0"/>
              <a:t> = </a:t>
            </a:r>
            <a:r>
              <a:rPr lang="en-US" sz="2400" b="1" dirty="0">
                <a:solidFill>
                  <a:srgbClr val="0070C0"/>
                </a:solidFill>
              </a:rPr>
              <a:t>Card# </a:t>
            </a:r>
            <a:r>
              <a:rPr lang="en-US" sz="2400" b="1" dirty="0"/>
              <a:t>//</a:t>
            </a:r>
            <a:r>
              <a:rPr lang="en-US" sz="2400" dirty="0"/>
              <a:t> </a:t>
            </a:r>
            <a:r>
              <a:rPr lang="en-US" sz="2400" b="1" dirty="0"/>
              <a:t>13</a:t>
            </a:r>
            <a:endParaRPr lang="en-US" sz="2400" b="1" dirty="0">
              <a:solidFill>
                <a:srgbClr val="FF0000"/>
              </a:solidFill>
            </a:endParaRPr>
          </a:p>
          <a:p>
            <a:pPr algn="ctr"/>
            <a:r>
              <a:rPr lang="en-US" sz="2400" b="1" dirty="0">
                <a:solidFill>
                  <a:srgbClr val="FF0000"/>
                </a:solidFill>
              </a:rPr>
              <a:t>Rank </a:t>
            </a:r>
            <a:r>
              <a:rPr lang="en-US" sz="2400" b="1" dirty="0"/>
              <a:t>= </a:t>
            </a:r>
            <a:r>
              <a:rPr lang="en-US" sz="2400" b="1" dirty="0">
                <a:solidFill>
                  <a:srgbClr val="0070C0"/>
                </a:solidFill>
              </a:rPr>
              <a:t>Card#</a:t>
            </a:r>
            <a:r>
              <a:rPr lang="en-US" sz="2400" b="1" dirty="0"/>
              <a:t> % 13</a:t>
            </a:r>
            <a:endParaRPr lang="en-US" sz="2400" b="1" dirty="0">
              <a:solidFill>
                <a:srgbClr val="FF0000"/>
              </a:solidFill>
            </a:endParaRPr>
          </a:p>
        </p:txBody>
      </p:sp>
      <p:sp>
        <p:nvSpPr>
          <p:cNvPr id="20" name="TextBox 19"/>
          <p:cNvSpPr txBox="1"/>
          <p:nvPr/>
        </p:nvSpPr>
        <p:spPr>
          <a:xfrm>
            <a:off x="5616818" y="3176044"/>
            <a:ext cx="3396343" cy="2677656"/>
          </a:xfrm>
          <a:prstGeom prst="rect">
            <a:avLst/>
          </a:prstGeom>
          <a:noFill/>
        </p:spPr>
        <p:txBody>
          <a:bodyPr wrap="square" rtlCol="0">
            <a:spAutoFit/>
          </a:bodyPr>
          <a:lstStyle/>
          <a:p>
            <a:pPr algn="ctr"/>
            <a:r>
              <a:rPr lang="en-US" sz="2400" b="1" dirty="0"/>
              <a:t>//</a:t>
            </a:r>
            <a:r>
              <a:rPr lang="en-US" sz="2400" dirty="0"/>
              <a:t> returns the integer quotient</a:t>
            </a:r>
            <a:endParaRPr lang="en-US" sz="2000" dirty="0"/>
          </a:p>
          <a:p>
            <a:pPr algn="ctr"/>
            <a:r>
              <a:rPr lang="en-US" sz="2400" b="1" dirty="0"/>
              <a:t>39 // 7 = 5</a:t>
            </a:r>
          </a:p>
          <a:p>
            <a:pPr algn="ctr"/>
            <a:endParaRPr lang="en-US" sz="2400" dirty="0"/>
          </a:p>
          <a:p>
            <a:pPr algn="ctr"/>
            <a:r>
              <a:rPr lang="en-US" sz="2400" b="1" dirty="0"/>
              <a:t>%</a:t>
            </a:r>
            <a:r>
              <a:rPr lang="en-US" sz="2400" dirty="0"/>
              <a:t> is the modulus (remainder)</a:t>
            </a:r>
          </a:p>
          <a:p>
            <a:pPr algn="ctr"/>
            <a:r>
              <a:rPr lang="en-US" sz="2400" b="1" dirty="0"/>
              <a:t>39 % 7 = 4</a:t>
            </a:r>
          </a:p>
        </p:txBody>
      </p:sp>
      <p:graphicFrame>
        <p:nvGraphicFramePr>
          <p:cNvPr id="21" name="Table 20"/>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84787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Decoding (Representation)</a:t>
            </a:r>
          </a:p>
        </p:txBody>
      </p:sp>
      <p:sp>
        <p:nvSpPr>
          <p:cNvPr id="3" name="Content Placeholder 2"/>
          <p:cNvSpPr>
            <a:spLocks noGrp="1"/>
          </p:cNvSpPr>
          <p:nvPr>
            <p:ph idx="1"/>
          </p:nvPr>
        </p:nvSpPr>
        <p:spPr/>
        <p:txBody>
          <a:bodyPr>
            <a:noAutofit/>
          </a:bodyPr>
          <a:lstStyle/>
          <a:p>
            <a:pPr marL="0" indent="0">
              <a:spcBef>
                <a:spcPts val="0"/>
              </a:spcBef>
              <a:spcAft>
                <a:spcPts val="1200"/>
              </a:spcAft>
              <a:buNone/>
            </a:pPr>
            <a:r>
              <a:rPr lang="en-US" sz="2400" dirty="0"/>
              <a:t>Cards in a deck are numbered </a:t>
            </a:r>
            <a:r>
              <a:rPr lang="en-US" sz="2400" b="1" dirty="0">
                <a:solidFill>
                  <a:srgbClr val="0070C0"/>
                </a:solidFill>
              </a:rPr>
              <a:t>0 – 51</a:t>
            </a:r>
            <a:endParaRPr lang="en-US" sz="2400" dirty="0">
              <a:solidFill>
                <a:srgbClr val="0070C0"/>
              </a:solidFill>
            </a:endParaRPr>
          </a:p>
        </p:txBody>
      </p:sp>
      <p:sp>
        <p:nvSpPr>
          <p:cNvPr id="16" name="Slide Number Placeholder 15"/>
          <p:cNvSpPr>
            <a:spLocks noGrp="1"/>
          </p:cNvSpPr>
          <p:nvPr>
            <p:ph type="sldNum" sz="quarter" idx="12"/>
          </p:nvPr>
        </p:nvSpPr>
        <p:spPr/>
        <p:txBody>
          <a:bodyPr/>
          <a:lstStyle/>
          <a:p>
            <a:fld id="{650AD656-6FF9-465D-B7B0-1CD0DD39CD23}" type="slidenum">
              <a:rPr lang="en-US" smtClean="0"/>
              <a:t>6</a:t>
            </a:fld>
            <a:endParaRPr lang="en-US" dirty="0"/>
          </a:p>
        </p:txBody>
      </p:sp>
      <p:sp>
        <p:nvSpPr>
          <p:cNvPr id="12" name="TextBox 11"/>
          <p:cNvSpPr txBox="1"/>
          <p:nvPr/>
        </p:nvSpPr>
        <p:spPr>
          <a:xfrm>
            <a:off x="5616819" y="2012148"/>
            <a:ext cx="3396343" cy="830997"/>
          </a:xfrm>
          <a:prstGeom prst="rect">
            <a:avLst/>
          </a:prstGeom>
          <a:noFill/>
          <a:ln w="19050">
            <a:solidFill>
              <a:schemeClr val="tx1"/>
            </a:solidFill>
          </a:ln>
        </p:spPr>
        <p:txBody>
          <a:bodyPr wrap="square" rtlCol="0">
            <a:spAutoFit/>
          </a:bodyPr>
          <a:lstStyle/>
          <a:p>
            <a:pPr algn="ctr"/>
            <a:r>
              <a:rPr lang="en-US" sz="2400" b="1" dirty="0">
                <a:solidFill>
                  <a:srgbClr val="00B050"/>
                </a:solidFill>
              </a:rPr>
              <a:t>Suit</a:t>
            </a:r>
            <a:r>
              <a:rPr lang="en-US" sz="2400" b="1" dirty="0"/>
              <a:t> = </a:t>
            </a:r>
            <a:r>
              <a:rPr lang="en-US" sz="2400" b="1" dirty="0">
                <a:solidFill>
                  <a:srgbClr val="0070C0"/>
                </a:solidFill>
              </a:rPr>
              <a:t>Card# </a:t>
            </a:r>
            <a:r>
              <a:rPr lang="en-US" sz="2400" b="1" dirty="0"/>
              <a:t>//</a:t>
            </a:r>
            <a:r>
              <a:rPr lang="en-US" sz="2400" dirty="0"/>
              <a:t> </a:t>
            </a:r>
            <a:r>
              <a:rPr lang="en-US" sz="2400" b="1" dirty="0"/>
              <a:t>13</a:t>
            </a:r>
            <a:endParaRPr lang="en-US" sz="2400" b="1" dirty="0">
              <a:solidFill>
                <a:srgbClr val="FF0000"/>
              </a:solidFill>
            </a:endParaRPr>
          </a:p>
          <a:p>
            <a:pPr algn="ctr"/>
            <a:r>
              <a:rPr lang="en-US" sz="2400" b="1" dirty="0">
                <a:solidFill>
                  <a:srgbClr val="FF0000"/>
                </a:solidFill>
              </a:rPr>
              <a:t>Rank </a:t>
            </a:r>
            <a:r>
              <a:rPr lang="en-US" sz="2400" b="1" dirty="0"/>
              <a:t>= </a:t>
            </a:r>
            <a:r>
              <a:rPr lang="en-US" sz="2400" b="1" dirty="0">
                <a:solidFill>
                  <a:srgbClr val="0070C0"/>
                </a:solidFill>
              </a:rPr>
              <a:t>Card#</a:t>
            </a:r>
            <a:r>
              <a:rPr lang="en-US" sz="2400" b="1" dirty="0"/>
              <a:t> % 13</a:t>
            </a:r>
            <a:endParaRPr lang="en-US" sz="2400" b="1" dirty="0">
              <a:solidFill>
                <a:srgbClr val="FF0000"/>
              </a:solidFill>
            </a:endParaRPr>
          </a:p>
        </p:txBody>
      </p:sp>
      <p:grpSp>
        <p:nvGrpSpPr>
          <p:cNvPr id="4" name="Group 3"/>
          <p:cNvGrpSpPr/>
          <p:nvPr/>
        </p:nvGrpSpPr>
        <p:grpSpPr>
          <a:xfrm>
            <a:off x="5895171" y="3178637"/>
            <a:ext cx="2789105" cy="923330"/>
            <a:chOff x="5895171" y="3178637"/>
            <a:chExt cx="2789105" cy="92333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8582" y="3185547"/>
              <a:ext cx="655694" cy="909511"/>
            </a:xfrm>
            <a:prstGeom prst="rect">
              <a:avLst/>
            </a:prstGeom>
          </p:spPr>
        </p:pic>
        <p:sp>
          <p:nvSpPr>
            <p:cNvPr id="10" name="TextBox 9"/>
            <p:cNvSpPr txBox="1"/>
            <p:nvPr/>
          </p:nvSpPr>
          <p:spPr>
            <a:xfrm>
              <a:off x="5895171" y="3178637"/>
              <a:ext cx="2133413" cy="923330"/>
            </a:xfrm>
            <a:prstGeom prst="rect">
              <a:avLst/>
            </a:prstGeom>
            <a:noFill/>
          </p:spPr>
          <p:txBody>
            <a:bodyPr wrap="square" rtlCol="0">
              <a:spAutoFit/>
            </a:bodyPr>
            <a:lstStyle/>
            <a:p>
              <a:r>
                <a:rPr lang="en-US" dirty="0"/>
                <a:t>Card # = </a:t>
              </a:r>
              <a:r>
                <a:rPr lang="en-US" b="1" dirty="0">
                  <a:solidFill>
                    <a:srgbClr val="0070C0"/>
                  </a:solidFill>
                </a:rPr>
                <a:t>11</a:t>
              </a:r>
            </a:p>
            <a:p>
              <a:r>
                <a:rPr lang="en-US" dirty="0"/>
                <a:t>Suit = 11 </a:t>
              </a:r>
              <a:r>
                <a:rPr lang="en-US" b="1" dirty="0"/>
                <a:t>//</a:t>
              </a:r>
              <a:r>
                <a:rPr lang="en-US" dirty="0"/>
                <a:t> 13 = </a:t>
              </a:r>
              <a:r>
                <a:rPr lang="en-US" b="1" u="sng" dirty="0">
                  <a:solidFill>
                    <a:srgbClr val="00B050"/>
                  </a:solidFill>
                </a:rPr>
                <a:t>0</a:t>
              </a:r>
            </a:p>
            <a:p>
              <a:r>
                <a:rPr lang="en-US" dirty="0"/>
                <a:t>Rank = 11 </a:t>
              </a:r>
              <a:r>
                <a:rPr lang="en-US" b="1" dirty="0"/>
                <a:t>%</a:t>
              </a:r>
              <a:r>
                <a:rPr lang="en-US" dirty="0"/>
                <a:t> 13 = </a:t>
              </a:r>
              <a:r>
                <a:rPr lang="en-US" b="1" u="sng" dirty="0">
                  <a:solidFill>
                    <a:srgbClr val="FF0000"/>
                  </a:solidFill>
                </a:rPr>
                <a:t>11</a:t>
              </a:r>
            </a:p>
          </p:txBody>
        </p:sp>
      </p:grpSp>
      <p:grpSp>
        <p:nvGrpSpPr>
          <p:cNvPr id="8" name="Group 7"/>
          <p:cNvGrpSpPr/>
          <p:nvPr/>
        </p:nvGrpSpPr>
        <p:grpSpPr>
          <a:xfrm>
            <a:off x="5895169" y="4242231"/>
            <a:ext cx="2812491" cy="923330"/>
            <a:chOff x="5895170" y="4390832"/>
            <a:chExt cx="2812491" cy="923330"/>
          </a:xfrm>
        </p:grpSpPr>
        <p:pic>
          <p:nvPicPr>
            <p:cNvPr id="5" name="Picture 4"/>
            <p:cNvPicPr>
              <a:picLocks noChangeAspect="1"/>
            </p:cNvPicPr>
            <p:nvPr/>
          </p:nvPicPr>
          <p:blipFill>
            <a:blip r:embed="rId3"/>
            <a:stretch>
              <a:fillRect/>
            </a:stretch>
          </p:blipFill>
          <p:spPr>
            <a:xfrm>
              <a:off x="8028582" y="4428073"/>
              <a:ext cx="679079" cy="848848"/>
            </a:xfrm>
            <a:prstGeom prst="rect">
              <a:avLst/>
            </a:prstGeom>
          </p:spPr>
        </p:pic>
        <p:sp>
          <p:nvSpPr>
            <p:cNvPr id="13" name="TextBox 12"/>
            <p:cNvSpPr txBox="1"/>
            <p:nvPr/>
          </p:nvSpPr>
          <p:spPr>
            <a:xfrm>
              <a:off x="5895170" y="4390832"/>
              <a:ext cx="2133413" cy="923330"/>
            </a:xfrm>
            <a:prstGeom prst="rect">
              <a:avLst/>
            </a:prstGeom>
            <a:noFill/>
          </p:spPr>
          <p:txBody>
            <a:bodyPr wrap="square" rtlCol="0">
              <a:spAutoFit/>
            </a:bodyPr>
            <a:lstStyle/>
            <a:p>
              <a:r>
                <a:rPr lang="en-US" dirty="0"/>
                <a:t>Card # = </a:t>
              </a:r>
              <a:r>
                <a:rPr lang="en-US" b="1" dirty="0">
                  <a:solidFill>
                    <a:srgbClr val="0070C0"/>
                  </a:solidFill>
                </a:rPr>
                <a:t>29</a:t>
              </a:r>
            </a:p>
            <a:p>
              <a:r>
                <a:rPr lang="en-US" dirty="0"/>
                <a:t>Suit = 29 </a:t>
              </a:r>
              <a:r>
                <a:rPr lang="en-US" b="1" dirty="0"/>
                <a:t>//</a:t>
              </a:r>
              <a:r>
                <a:rPr lang="en-US" dirty="0"/>
                <a:t> 13 = </a:t>
              </a:r>
              <a:r>
                <a:rPr lang="en-US" b="1" u="sng" dirty="0">
                  <a:solidFill>
                    <a:srgbClr val="00B050"/>
                  </a:solidFill>
                </a:rPr>
                <a:t>2</a:t>
              </a:r>
            </a:p>
            <a:p>
              <a:r>
                <a:rPr lang="en-US" dirty="0"/>
                <a:t>Rank = 29 </a:t>
              </a:r>
              <a:r>
                <a:rPr lang="en-US" b="1" dirty="0"/>
                <a:t>%</a:t>
              </a:r>
              <a:r>
                <a:rPr lang="en-US" dirty="0"/>
                <a:t> 13 = </a:t>
              </a:r>
              <a:r>
                <a:rPr lang="en-US" b="1" u="sng" dirty="0">
                  <a:solidFill>
                    <a:srgbClr val="FF0000"/>
                  </a:solidFill>
                </a:rPr>
                <a:t>3</a:t>
              </a:r>
            </a:p>
          </p:txBody>
        </p:sp>
      </p:grpSp>
      <p:grpSp>
        <p:nvGrpSpPr>
          <p:cNvPr id="17" name="Group 16"/>
          <p:cNvGrpSpPr/>
          <p:nvPr/>
        </p:nvGrpSpPr>
        <p:grpSpPr>
          <a:xfrm>
            <a:off x="5895169" y="5305824"/>
            <a:ext cx="2789107" cy="938631"/>
            <a:chOff x="5895169" y="5596117"/>
            <a:chExt cx="2789107" cy="938631"/>
          </a:xfrm>
        </p:grpSpPr>
        <p:pic>
          <p:nvPicPr>
            <p:cNvPr id="6" name="Picture 5"/>
            <p:cNvPicPr>
              <a:picLocks noChangeAspect="1"/>
            </p:cNvPicPr>
            <p:nvPr/>
          </p:nvPicPr>
          <p:blipFill>
            <a:blip r:embed="rId4"/>
            <a:stretch>
              <a:fillRect/>
            </a:stretch>
          </p:blipFill>
          <p:spPr>
            <a:xfrm>
              <a:off x="8028582" y="5596117"/>
              <a:ext cx="655694" cy="938631"/>
            </a:xfrm>
            <a:prstGeom prst="rect">
              <a:avLst/>
            </a:prstGeom>
          </p:spPr>
        </p:pic>
        <p:sp>
          <p:nvSpPr>
            <p:cNvPr id="14" name="TextBox 13"/>
            <p:cNvSpPr txBox="1"/>
            <p:nvPr/>
          </p:nvSpPr>
          <p:spPr>
            <a:xfrm>
              <a:off x="5895169" y="5603767"/>
              <a:ext cx="2133413" cy="923330"/>
            </a:xfrm>
            <a:prstGeom prst="rect">
              <a:avLst/>
            </a:prstGeom>
            <a:noFill/>
          </p:spPr>
          <p:txBody>
            <a:bodyPr wrap="square" rtlCol="0">
              <a:spAutoFit/>
            </a:bodyPr>
            <a:lstStyle/>
            <a:p>
              <a:r>
                <a:rPr lang="en-US" dirty="0"/>
                <a:t>Card # = </a:t>
              </a:r>
              <a:r>
                <a:rPr lang="en-US" b="1" dirty="0">
                  <a:solidFill>
                    <a:srgbClr val="0070C0"/>
                  </a:solidFill>
                </a:rPr>
                <a:t>48</a:t>
              </a:r>
            </a:p>
            <a:p>
              <a:r>
                <a:rPr lang="en-US" dirty="0"/>
                <a:t>Suit = 48 </a:t>
              </a:r>
              <a:r>
                <a:rPr lang="en-US" b="1" dirty="0"/>
                <a:t>// </a:t>
              </a:r>
              <a:r>
                <a:rPr lang="en-US" dirty="0"/>
                <a:t>13 = </a:t>
              </a:r>
              <a:r>
                <a:rPr lang="en-US" b="1" u="sng" dirty="0">
                  <a:solidFill>
                    <a:srgbClr val="00B050"/>
                  </a:solidFill>
                </a:rPr>
                <a:t>3</a:t>
              </a:r>
            </a:p>
            <a:p>
              <a:r>
                <a:rPr lang="en-US" dirty="0"/>
                <a:t>Rank = 48 </a:t>
              </a:r>
              <a:r>
                <a:rPr lang="en-US" b="1" dirty="0"/>
                <a:t>%</a:t>
              </a:r>
              <a:r>
                <a:rPr lang="en-US" dirty="0"/>
                <a:t> 13 = </a:t>
              </a:r>
              <a:r>
                <a:rPr lang="en-US" b="1" u="sng" dirty="0">
                  <a:solidFill>
                    <a:srgbClr val="FF0000"/>
                  </a:solidFill>
                </a:rPr>
                <a:t>9</a:t>
              </a:r>
            </a:p>
          </p:txBody>
        </p:sp>
      </p:grpSp>
      <p:graphicFrame>
        <p:nvGraphicFramePr>
          <p:cNvPr id="18" name="Table 17"/>
          <p:cNvGraphicFramePr>
            <a:graphicFrameLocks noGrp="1"/>
          </p:cNvGraphicFramePr>
          <p:nvPr/>
        </p:nvGraphicFramePr>
        <p:xfrm>
          <a:off x="714829" y="2400157"/>
          <a:ext cx="4724400" cy="4133850"/>
        </p:xfrm>
        <a:graphic>
          <a:graphicData uri="http://schemas.openxmlformats.org/drawingml/2006/table">
            <a:tbl>
              <a:tblPr/>
              <a:tblGrid>
                <a:gridCol w="610832">
                  <a:extLst>
                    <a:ext uri="{9D8B030D-6E8A-4147-A177-3AD203B41FA5}">
                      <a16:colId xmlns:a16="http://schemas.microsoft.com/office/drawing/2014/main" val="20000"/>
                    </a:ext>
                  </a:extLst>
                </a:gridCol>
                <a:gridCol w="1584344">
                  <a:extLst>
                    <a:ext uri="{9D8B030D-6E8A-4147-A177-3AD203B41FA5}">
                      <a16:colId xmlns:a16="http://schemas.microsoft.com/office/drawing/2014/main" val="20001"/>
                    </a:ext>
                  </a:extLst>
                </a:gridCol>
                <a:gridCol w="334048">
                  <a:extLst>
                    <a:ext uri="{9D8B030D-6E8A-4147-A177-3AD203B41FA5}">
                      <a16:colId xmlns:a16="http://schemas.microsoft.com/office/drawing/2014/main" val="20002"/>
                    </a:ext>
                  </a:extLst>
                </a:gridCol>
                <a:gridCol w="610832">
                  <a:extLst>
                    <a:ext uri="{9D8B030D-6E8A-4147-A177-3AD203B41FA5}">
                      <a16:colId xmlns:a16="http://schemas.microsoft.com/office/drawing/2014/main" val="20003"/>
                    </a:ext>
                  </a:extLst>
                </a:gridCol>
                <a:gridCol w="1584344">
                  <a:extLst>
                    <a:ext uri="{9D8B030D-6E8A-4147-A177-3AD203B41FA5}">
                      <a16:colId xmlns:a16="http://schemas.microsoft.com/office/drawing/2014/main" val="20004"/>
                    </a:ext>
                  </a:extLst>
                </a:gridCol>
              </a:tblGrid>
              <a:tr h="295275">
                <a:tc gridSpan="2">
                  <a:txBody>
                    <a:bodyPr/>
                    <a:lstStyle/>
                    <a:p>
                      <a:pPr algn="ctr" fontAlgn="b"/>
                      <a:r>
                        <a:rPr lang="en-US" sz="1800" b="1" i="0" u="none" strike="noStrike" dirty="0">
                          <a:solidFill>
                            <a:srgbClr val="00B050"/>
                          </a:solidFill>
                          <a:effectLst/>
                          <a:latin typeface="Calibri" panose="020F0502020204030204" pitchFamily="34" charset="0"/>
                        </a:rPr>
                        <a:t>Card Suit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gridSpan="2">
                  <a:txBody>
                    <a:bodyPr/>
                    <a:lstStyle/>
                    <a:p>
                      <a:pPr algn="ctr" fontAlgn="b"/>
                      <a:r>
                        <a:rPr lang="en-US" sz="1800" b="1" i="0" u="none" strike="noStrike" dirty="0">
                          <a:solidFill>
                            <a:srgbClr val="FF0000"/>
                          </a:solidFill>
                          <a:effectLst/>
                          <a:latin typeface="Calibri" panose="020F0502020204030204" pitchFamily="34" charset="0"/>
                        </a:rPr>
                        <a:t>Card Rank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295275">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Clubs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Deuce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5275">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Diamonds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Three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5275">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Hearts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Four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5275">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Spades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Five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Seven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Eight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Nine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Jack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Queen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King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5275">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endParaRPr lang="en-US" sz="18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800" b="0" i="0" u="none" strike="noStrike" dirty="0">
                          <a:solidFill>
                            <a:srgbClr val="000000"/>
                          </a:solidFill>
                          <a:effectLst/>
                          <a:latin typeface="Calibri" panose="020F050202020403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effectLst/>
                          <a:latin typeface="Calibri" panose="020F0502020204030204" pitchFamily="34" charset="0"/>
                        </a:rPr>
                        <a:t>Ace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643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9AC88-FFD8-A528-09E6-B089BEE9109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9438964-69B5-42A3-2142-D2052D1B1AB7}"/>
              </a:ext>
            </a:extLst>
          </p:cNvPr>
          <p:cNvPicPr>
            <a:picLocks noChangeAspect="1"/>
          </p:cNvPicPr>
          <p:nvPr/>
        </p:nvPicPr>
        <p:blipFill>
          <a:blip r:embed="rId2"/>
          <a:stretch>
            <a:fillRect/>
          </a:stretch>
        </p:blipFill>
        <p:spPr>
          <a:xfrm>
            <a:off x="1573073" y="1362762"/>
            <a:ext cx="5997854" cy="5299788"/>
          </a:xfrm>
          <a:prstGeom prst="rect">
            <a:avLst/>
          </a:prstGeom>
          <a:ln>
            <a:solidFill>
              <a:schemeClr val="tx1"/>
            </a:solidFill>
          </a:ln>
        </p:spPr>
      </p:pic>
      <p:sp>
        <p:nvSpPr>
          <p:cNvPr id="2" name="Title 1">
            <a:extLst>
              <a:ext uri="{FF2B5EF4-FFF2-40B4-BE49-F238E27FC236}">
                <a16:creationId xmlns:a16="http://schemas.microsoft.com/office/drawing/2014/main" id="{18A07981-536B-1C50-0C87-6F1B51647CC9}"/>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list_cards.py</a:t>
            </a:r>
          </a:p>
        </p:txBody>
      </p:sp>
      <p:sp>
        <p:nvSpPr>
          <p:cNvPr id="4" name="Slide Number Placeholder 3">
            <a:extLst>
              <a:ext uri="{FF2B5EF4-FFF2-40B4-BE49-F238E27FC236}">
                <a16:creationId xmlns:a16="http://schemas.microsoft.com/office/drawing/2014/main" id="{6E8A669C-1208-4C08-E33B-C188148181CB}"/>
              </a:ext>
            </a:extLst>
          </p:cNvPr>
          <p:cNvSpPr>
            <a:spLocks noGrp="1"/>
          </p:cNvSpPr>
          <p:nvPr>
            <p:ph type="sldNum" sz="quarter" idx="12"/>
          </p:nvPr>
        </p:nvSpPr>
        <p:spPr/>
        <p:txBody>
          <a:bodyPr/>
          <a:lstStyle/>
          <a:p>
            <a:fld id="{650AD656-6FF9-465D-B7B0-1CD0DD39CD23}" type="slidenum">
              <a:rPr lang="en-US" smtClean="0"/>
              <a:pPr/>
              <a:t>7</a:t>
            </a:fld>
            <a:endParaRPr lang="en-US"/>
          </a:p>
        </p:txBody>
      </p:sp>
      <p:grpSp>
        <p:nvGrpSpPr>
          <p:cNvPr id="38" name="Group 37">
            <a:extLst>
              <a:ext uri="{FF2B5EF4-FFF2-40B4-BE49-F238E27FC236}">
                <a16:creationId xmlns:a16="http://schemas.microsoft.com/office/drawing/2014/main" id="{F2B5120E-E11C-830E-CBB0-9E74CC94AC1D}"/>
              </a:ext>
            </a:extLst>
          </p:cNvPr>
          <p:cNvGrpSpPr/>
          <p:nvPr/>
        </p:nvGrpSpPr>
        <p:grpSpPr>
          <a:xfrm>
            <a:off x="5270777" y="3619156"/>
            <a:ext cx="2501241" cy="523568"/>
            <a:chOff x="3305029" y="378029"/>
            <a:chExt cx="2501241" cy="523568"/>
          </a:xfrm>
        </p:grpSpPr>
        <p:sp>
          <p:nvSpPr>
            <p:cNvPr id="39" name="Rectangle 38">
              <a:extLst>
                <a:ext uri="{FF2B5EF4-FFF2-40B4-BE49-F238E27FC236}">
                  <a16:creationId xmlns:a16="http://schemas.microsoft.com/office/drawing/2014/main" id="{39E4EBE8-BFBD-20AC-69D5-7B3C9E6B3B82}"/>
                </a:ext>
              </a:extLst>
            </p:cNvPr>
            <p:cNvSpPr/>
            <p:nvPr/>
          </p:nvSpPr>
          <p:spPr>
            <a:xfrm>
              <a:off x="3305029" y="378029"/>
              <a:ext cx="2501241" cy="523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21F6F1A7-6E76-9D09-7338-84B797DB59A7}"/>
                </a:ext>
              </a:extLst>
            </p:cNvPr>
            <p:cNvPicPr>
              <a:picLocks noChangeAspect="1"/>
            </p:cNvPicPr>
            <p:nvPr/>
          </p:nvPicPr>
          <p:blipFill>
            <a:blip r:embed="rId3"/>
            <a:stretch>
              <a:fillRect/>
            </a:stretch>
          </p:blipFill>
          <p:spPr>
            <a:xfrm>
              <a:off x="3365868" y="435693"/>
              <a:ext cx="2379563" cy="408240"/>
            </a:xfrm>
            <a:prstGeom prst="rect">
              <a:avLst/>
            </a:prstGeom>
          </p:spPr>
        </p:pic>
      </p:grpSp>
      <p:grpSp>
        <p:nvGrpSpPr>
          <p:cNvPr id="7" name="Group 6">
            <a:extLst>
              <a:ext uri="{FF2B5EF4-FFF2-40B4-BE49-F238E27FC236}">
                <a16:creationId xmlns:a16="http://schemas.microsoft.com/office/drawing/2014/main" id="{033C2190-2FB3-7DD0-094D-4F79A984B01E}"/>
              </a:ext>
            </a:extLst>
          </p:cNvPr>
          <p:cNvGrpSpPr/>
          <p:nvPr/>
        </p:nvGrpSpPr>
        <p:grpSpPr>
          <a:xfrm>
            <a:off x="5711798" y="2242729"/>
            <a:ext cx="1076632" cy="369332"/>
            <a:chOff x="4968362" y="2079211"/>
            <a:chExt cx="1076632" cy="369332"/>
          </a:xfrm>
        </p:grpSpPr>
        <p:cxnSp>
          <p:nvCxnSpPr>
            <p:cNvPr id="41" name="Straight Arrow Connector 40">
              <a:extLst>
                <a:ext uri="{FF2B5EF4-FFF2-40B4-BE49-F238E27FC236}">
                  <a16:creationId xmlns:a16="http://schemas.microsoft.com/office/drawing/2014/main" id="{FE45CAE8-CD07-1D81-5D6D-BE02F6394DFC}"/>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12A7D5FB-DC54-7DE9-28F6-DC86EED94F16}"/>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3" name="Group 42">
            <a:extLst>
              <a:ext uri="{FF2B5EF4-FFF2-40B4-BE49-F238E27FC236}">
                <a16:creationId xmlns:a16="http://schemas.microsoft.com/office/drawing/2014/main" id="{86523A77-5633-64EE-13C8-27DD0AE5451C}"/>
              </a:ext>
            </a:extLst>
          </p:cNvPr>
          <p:cNvGrpSpPr/>
          <p:nvPr/>
        </p:nvGrpSpPr>
        <p:grpSpPr>
          <a:xfrm>
            <a:off x="7153348" y="2697783"/>
            <a:ext cx="1076632" cy="369332"/>
            <a:chOff x="4704120" y="2356972"/>
            <a:chExt cx="1076632" cy="369332"/>
          </a:xfrm>
        </p:grpSpPr>
        <p:cxnSp>
          <p:nvCxnSpPr>
            <p:cNvPr id="44" name="Straight Arrow Connector 43">
              <a:extLst>
                <a:ext uri="{FF2B5EF4-FFF2-40B4-BE49-F238E27FC236}">
                  <a16:creationId xmlns:a16="http://schemas.microsoft.com/office/drawing/2014/main" id="{0A09A80F-E928-CE16-46C1-57243E25C2FA}"/>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81A65FD-F510-96FE-B743-9FE61FE7B3EA}"/>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6" name="Group 45">
            <a:extLst>
              <a:ext uri="{FF2B5EF4-FFF2-40B4-BE49-F238E27FC236}">
                <a16:creationId xmlns:a16="http://schemas.microsoft.com/office/drawing/2014/main" id="{85E0FAFF-01E5-EF58-D6A8-BB898D545488}"/>
              </a:ext>
            </a:extLst>
          </p:cNvPr>
          <p:cNvGrpSpPr/>
          <p:nvPr/>
        </p:nvGrpSpPr>
        <p:grpSpPr>
          <a:xfrm>
            <a:off x="3474485" y="6110311"/>
            <a:ext cx="1068643" cy="369332"/>
            <a:chOff x="3647644" y="4910075"/>
            <a:chExt cx="1068643" cy="369332"/>
          </a:xfrm>
        </p:grpSpPr>
        <p:sp>
          <p:nvSpPr>
            <p:cNvPr id="47" name="TextBox 46">
              <a:extLst>
                <a:ext uri="{FF2B5EF4-FFF2-40B4-BE49-F238E27FC236}">
                  <a16:creationId xmlns:a16="http://schemas.microsoft.com/office/drawing/2014/main" id="{F8AB5462-B586-B00E-362E-861A0F002E52}"/>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8" name="Straight Arrow Connector 47">
              <a:extLst>
                <a:ext uri="{FF2B5EF4-FFF2-40B4-BE49-F238E27FC236}">
                  <a16:creationId xmlns:a16="http://schemas.microsoft.com/office/drawing/2014/main" id="{009FB665-9BA5-B88B-543C-21D7E10F989F}"/>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598D9C1-4A09-E452-9724-154E1964E858}"/>
              </a:ext>
            </a:extLst>
          </p:cNvPr>
          <p:cNvGrpSpPr/>
          <p:nvPr/>
        </p:nvGrpSpPr>
        <p:grpSpPr>
          <a:xfrm>
            <a:off x="2995266" y="3544050"/>
            <a:ext cx="1064340" cy="369332"/>
            <a:chOff x="3647644" y="5421073"/>
            <a:chExt cx="1064340" cy="369332"/>
          </a:xfrm>
        </p:grpSpPr>
        <p:sp>
          <p:nvSpPr>
            <p:cNvPr id="50" name="TextBox 49">
              <a:extLst>
                <a:ext uri="{FF2B5EF4-FFF2-40B4-BE49-F238E27FC236}">
                  <a16:creationId xmlns:a16="http://schemas.microsoft.com/office/drawing/2014/main" id="{0C058A14-0CE7-D4DB-707D-47F6A95ED833}"/>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1" name="Straight Arrow Connector 50">
              <a:extLst>
                <a:ext uri="{FF2B5EF4-FFF2-40B4-BE49-F238E27FC236}">
                  <a16:creationId xmlns:a16="http://schemas.microsoft.com/office/drawing/2014/main" id="{7E8599E7-E475-A0B1-832D-874F42ABA63E}"/>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708F0FB2-34B2-5BDA-F306-7C86DACFE504}"/>
              </a:ext>
            </a:extLst>
          </p:cNvPr>
          <p:cNvGrpSpPr/>
          <p:nvPr/>
        </p:nvGrpSpPr>
        <p:grpSpPr>
          <a:xfrm>
            <a:off x="3877239" y="3718128"/>
            <a:ext cx="1068643" cy="369332"/>
            <a:chOff x="3647644" y="5359159"/>
            <a:chExt cx="1068643" cy="369332"/>
          </a:xfrm>
        </p:grpSpPr>
        <p:sp>
          <p:nvSpPr>
            <p:cNvPr id="53" name="TextBox 52">
              <a:extLst>
                <a:ext uri="{FF2B5EF4-FFF2-40B4-BE49-F238E27FC236}">
                  <a16:creationId xmlns:a16="http://schemas.microsoft.com/office/drawing/2014/main" id="{23121A28-6322-1960-0FF3-04F1C714370D}"/>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4" name="Straight Arrow Connector 53">
              <a:extLst>
                <a:ext uri="{FF2B5EF4-FFF2-40B4-BE49-F238E27FC236}">
                  <a16:creationId xmlns:a16="http://schemas.microsoft.com/office/drawing/2014/main" id="{4FFBEC25-156A-2A9E-F8ED-3C83E18B4227}"/>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E87ABE6B-491E-25CA-6057-5D3A49D032F2}"/>
              </a:ext>
            </a:extLst>
          </p:cNvPr>
          <p:cNvGrpSpPr/>
          <p:nvPr/>
        </p:nvGrpSpPr>
        <p:grpSpPr>
          <a:xfrm>
            <a:off x="3282756" y="6293218"/>
            <a:ext cx="1076632" cy="369332"/>
            <a:chOff x="2157212" y="5356391"/>
            <a:chExt cx="1076632" cy="369332"/>
          </a:xfrm>
        </p:grpSpPr>
        <p:sp>
          <p:nvSpPr>
            <p:cNvPr id="56" name="TextBox 55">
              <a:extLst>
                <a:ext uri="{FF2B5EF4-FFF2-40B4-BE49-F238E27FC236}">
                  <a16:creationId xmlns:a16="http://schemas.microsoft.com/office/drawing/2014/main" id="{925E4BAD-F6FE-7DCF-7726-E087143F8CD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7" name="Straight Arrow Connector 56">
              <a:extLst>
                <a:ext uri="{FF2B5EF4-FFF2-40B4-BE49-F238E27FC236}">
                  <a16:creationId xmlns:a16="http://schemas.microsoft.com/office/drawing/2014/main" id="{46051EFC-FC17-EA42-06BE-8F4372DE185D}"/>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0C2F858-CB8B-2326-C433-492E2000FB1A}"/>
              </a:ext>
            </a:extLst>
          </p:cNvPr>
          <p:cNvGrpSpPr/>
          <p:nvPr/>
        </p:nvGrpSpPr>
        <p:grpSpPr>
          <a:xfrm>
            <a:off x="4162879" y="4454695"/>
            <a:ext cx="1076632" cy="369332"/>
            <a:chOff x="2157212" y="5356391"/>
            <a:chExt cx="1076632" cy="369332"/>
          </a:xfrm>
        </p:grpSpPr>
        <p:sp>
          <p:nvSpPr>
            <p:cNvPr id="59" name="TextBox 58">
              <a:extLst>
                <a:ext uri="{FF2B5EF4-FFF2-40B4-BE49-F238E27FC236}">
                  <a16:creationId xmlns:a16="http://schemas.microsoft.com/office/drawing/2014/main" id="{5FA486A3-2704-481B-BC15-33631F1ACF2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0" name="Straight Arrow Connector 59">
              <a:extLst>
                <a:ext uri="{FF2B5EF4-FFF2-40B4-BE49-F238E27FC236}">
                  <a16:creationId xmlns:a16="http://schemas.microsoft.com/office/drawing/2014/main" id="{8A96A276-F643-2A4E-40EC-ABA5C9C7D6E6}"/>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2D203362-EA81-1F9C-6995-2E2FEFC680E4}"/>
              </a:ext>
            </a:extLst>
          </p:cNvPr>
          <p:cNvGrpSpPr/>
          <p:nvPr/>
        </p:nvGrpSpPr>
        <p:grpSpPr>
          <a:xfrm>
            <a:off x="4403136" y="4631804"/>
            <a:ext cx="1076632" cy="369332"/>
            <a:chOff x="2157212" y="5356391"/>
            <a:chExt cx="1076632" cy="369332"/>
          </a:xfrm>
        </p:grpSpPr>
        <p:sp>
          <p:nvSpPr>
            <p:cNvPr id="62" name="TextBox 61">
              <a:extLst>
                <a:ext uri="{FF2B5EF4-FFF2-40B4-BE49-F238E27FC236}">
                  <a16:creationId xmlns:a16="http://schemas.microsoft.com/office/drawing/2014/main" id="{7226BF9B-F349-CBAC-5EF3-A19575CB97F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3" name="Straight Arrow Connector 62">
              <a:extLst>
                <a:ext uri="{FF2B5EF4-FFF2-40B4-BE49-F238E27FC236}">
                  <a16:creationId xmlns:a16="http://schemas.microsoft.com/office/drawing/2014/main" id="{E8B98B8E-0B67-0E13-BF19-68C53725809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EB92D0E3-04EC-BEF3-19AD-882E2EC8C87B}"/>
              </a:ext>
            </a:extLst>
          </p:cNvPr>
          <p:cNvGrpSpPr/>
          <p:nvPr/>
        </p:nvGrpSpPr>
        <p:grpSpPr>
          <a:xfrm>
            <a:off x="4378405" y="4898030"/>
            <a:ext cx="1076632" cy="369332"/>
            <a:chOff x="2157212" y="5356391"/>
            <a:chExt cx="1076632" cy="369332"/>
          </a:xfrm>
        </p:grpSpPr>
        <p:sp>
          <p:nvSpPr>
            <p:cNvPr id="65" name="TextBox 64">
              <a:extLst>
                <a:ext uri="{FF2B5EF4-FFF2-40B4-BE49-F238E27FC236}">
                  <a16:creationId xmlns:a16="http://schemas.microsoft.com/office/drawing/2014/main" id="{62274C61-80BF-EF78-685C-6EA903C459D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6" name="Straight Arrow Connector 65">
              <a:extLst>
                <a:ext uri="{FF2B5EF4-FFF2-40B4-BE49-F238E27FC236}">
                  <a16:creationId xmlns:a16="http://schemas.microsoft.com/office/drawing/2014/main" id="{7036615D-ACB3-2C00-EA6E-1FA2CCCD006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84E516BC-C5F3-4714-9A78-FBD357CCD560}"/>
              </a:ext>
            </a:extLst>
          </p:cNvPr>
          <p:cNvGrpSpPr/>
          <p:nvPr/>
        </p:nvGrpSpPr>
        <p:grpSpPr>
          <a:xfrm>
            <a:off x="7308206" y="5270658"/>
            <a:ext cx="1076632" cy="369332"/>
            <a:chOff x="2157212" y="5356391"/>
            <a:chExt cx="1076632" cy="369332"/>
          </a:xfrm>
        </p:grpSpPr>
        <p:sp>
          <p:nvSpPr>
            <p:cNvPr id="68" name="TextBox 67">
              <a:extLst>
                <a:ext uri="{FF2B5EF4-FFF2-40B4-BE49-F238E27FC236}">
                  <a16:creationId xmlns:a16="http://schemas.microsoft.com/office/drawing/2014/main" id="{516E2E2B-E45D-0074-40E8-83107C7AE42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9" name="Straight Arrow Connector 68">
              <a:extLst>
                <a:ext uri="{FF2B5EF4-FFF2-40B4-BE49-F238E27FC236}">
                  <a16:creationId xmlns:a16="http://schemas.microsoft.com/office/drawing/2014/main" id="{71633785-7C58-9D5A-9657-00C991E4293B}"/>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5A3B9248-F250-F33E-CC24-FD6E30E61A7D}"/>
              </a:ext>
            </a:extLst>
          </p:cNvPr>
          <p:cNvSpPr txBox="1"/>
          <p:nvPr/>
        </p:nvSpPr>
        <p:spPr>
          <a:xfrm>
            <a:off x="7281247" y="317413"/>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23131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right)">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righ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righ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right)">
                                      <p:cBhvr>
                                        <p:cTn id="36" dur="500"/>
                                        <p:tgtEl>
                                          <p:spTgt spid="52"/>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right)">
                                      <p:cBhvr>
                                        <p:cTn id="45" dur="500"/>
                                        <p:tgtEl>
                                          <p:spTgt spid="5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58"/>
                                        </p:tgtEl>
                                        <p:attrNameLst>
                                          <p:attrName>style.visibility</p:attrName>
                                        </p:attrNameLst>
                                      </p:cBhvr>
                                      <p:to>
                                        <p:strVal val="visible"/>
                                      </p:to>
                                    </p:set>
                                    <p:animEffect transition="in" filter="wipe(right)">
                                      <p:cBhvr>
                                        <p:cTn id="50" dur="500"/>
                                        <p:tgtEl>
                                          <p:spTgt spid="5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right)">
                                      <p:cBhvr>
                                        <p:cTn id="55" dur="500"/>
                                        <p:tgtEl>
                                          <p:spTgt spid="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64"/>
                                        </p:tgtEl>
                                        <p:attrNameLst>
                                          <p:attrName>style.visibility</p:attrName>
                                        </p:attrNameLst>
                                      </p:cBhvr>
                                      <p:to>
                                        <p:strVal val="visible"/>
                                      </p:to>
                                    </p:set>
                                    <p:animEffect transition="in" filter="wipe(right)">
                                      <p:cBhvr>
                                        <p:cTn id="60" dur="500"/>
                                        <p:tgtEl>
                                          <p:spTgt spid="6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wipe(right)">
                                      <p:cBhvr>
                                        <p:cTn id="65"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list_cards.py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8</a:t>
            </a:fld>
            <a:endParaRPr lang="en-US"/>
          </a:p>
        </p:txBody>
      </p:sp>
      <p:pic>
        <p:nvPicPr>
          <p:cNvPr id="11" name="Picture 10">
            <a:extLst>
              <a:ext uri="{FF2B5EF4-FFF2-40B4-BE49-F238E27FC236}">
                <a16:creationId xmlns:a16="http://schemas.microsoft.com/office/drawing/2014/main" id="{46F9DA50-4C63-D590-F1D9-E6A32D6525E2}"/>
              </a:ext>
            </a:extLst>
          </p:cNvPr>
          <p:cNvPicPr>
            <a:picLocks noChangeAspect="1"/>
          </p:cNvPicPr>
          <p:nvPr/>
        </p:nvPicPr>
        <p:blipFill>
          <a:blip r:embed="rId2"/>
          <a:stretch>
            <a:fillRect/>
          </a:stretch>
        </p:blipFill>
        <p:spPr>
          <a:xfrm>
            <a:off x="4672568" y="2950075"/>
            <a:ext cx="3570763" cy="3263255"/>
          </a:xfrm>
          <a:prstGeom prst="rect">
            <a:avLst/>
          </a:prstGeom>
        </p:spPr>
      </p:pic>
      <p:grpSp>
        <p:nvGrpSpPr>
          <p:cNvPr id="12" name="Group 11">
            <a:extLst>
              <a:ext uri="{FF2B5EF4-FFF2-40B4-BE49-F238E27FC236}">
                <a16:creationId xmlns:a16="http://schemas.microsoft.com/office/drawing/2014/main" id="{6539C8C9-078B-F75B-CF75-CB304A998F85}"/>
              </a:ext>
            </a:extLst>
          </p:cNvPr>
          <p:cNvGrpSpPr/>
          <p:nvPr/>
        </p:nvGrpSpPr>
        <p:grpSpPr>
          <a:xfrm>
            <a:off x="5207328" y="1932612"/>
            <a:ext cx="2501241" cy="523568"/>
            <a:chOff x="3305029" y="378029"/>
            <a:chExt cx="2501241" cy="523568"/>
          </a:xfrm>
        </p:grpSpPr>
        <p:sp>
          <p:nvSpPr>
            <p:cNvPr id="13" name="Rectangle 12">
              <a:extLst>
                <a:ext uri="{FF2B5EF4-FFF2-40B4-BE49-F238E27FC236}">
                  <a16:creationId xmlns:a16="http://schemas.microsoft.com/office/drawing/2014/main" id="{8362AE4F-653F-2BDD-EBB6-7E1383F44917}"/>
                </a:ext>
              </a:extLst>
            </p:cNvPr>
            <p:cNvSpPr/>
            <p:nvPr/>
          </p:nvSpPr>
          <p:spPr>
            <a:xfrm>
              <a:off x="3305029" y="378029"/>
              <a:ext cx="2501241" cy="5235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CCF6E1F1-7EF9-7D0A-0562-9AA37C8A05F5}"/>
                </a:ext>
              </a:extLst>
            </p:cNvPr>
            <p:cNvPicPr>
              <a:picLocks noChangeAspect="1"/>
            </p:cNvPicPr>
            <p:nvPr/>
          </p:nvPicPr>
          <p:blipFill>
            <a:blip r:embed="rId3"/>
            <a:stretch>
              <a:fillRect/>
            </a:stretch>
          </p:blipFill>
          <p:spPr>
            <a:xfrm>
              <a:off x="3365868" y="435693"/>
              <a:ext cx="2379563" cy="408240"/>
            </a:xfrm>
            <a:prstGeom prst="rect">
              <a:avLst/>
            </a:prstGeom>
          </p:spPr>
        </p:pic>
      </p:grpSp>
      <p:pic>
        <p:nvPicPr>
          <p:cNvPr id="5" name="Picture 4">
            <a:extLst>
              <a:ext uri="{FF2B5EF4-FFF2-40B4-BE49-F238E27FC236}">
                <a16:creationId xmlns:a16="http://schemas.microsoft.com/office/drawing/2014/main" id="{B4B21248-8BAE-9BA6-D79E-D0DAE4335316}"/>
              </a:ext>
            </a:extLst>
          </p:cNvPr>
          <p:cNvPicPr>
            <a:picLocks noChangeAspect="1"/>
          </p:cNvPicPr>
          <p:nvPr/>
        </p:nvPicPr>
        <p:blipFill>
          <a:blip r:embed="rId4"/>
          <a:stretch>
            <a:fillRect/>
          </a:stretch>
        </p:blipFill>
        <p:spPr>
          <a:xfrm>
            <a:off x="388489" y="1769946"/>
            <a:ext cx="4005003" cy="4073029"/>
          </a:xfrm>
          <a:prstGeom prst="rect">
            <a:avLst/>
          </a:prstGeom>
          <a:ln>
            <a:solidFill>
              <a:schemeClr val="tx1"/>
            </a:solidFill>
          </a:ln>
        </p:spPr>
      </p:pic>
    </p:spTree>
    <p:extLst>
      <p:ext uri="{BB962C8B-B14F-4D97-AF65-F5344CB8AC3E}">
        <p14:creationId xmlns:p14="http://schemas.microsoft.com/office/powerpoint/2010/main" val="16955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C42DA-BD9D-4384-014F-2EAD49C21F2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3160DF3-4DFE-6629-6710-0AE6430B51D4}"/>
              </a:ext>
            </a:extLst>
          </p:cNvPr>
          <p:cNvPicPr>
            <a:picLocks noChangeAspect="1"/>
          </p:cNvPicPr>
          <p:nvPr/>
        </p:nvPicPr>
        <p:blipFill>
          <a:blip r:embed="rId2"/>
          <a:stretch>
            <a:fillRect/>
          </a:stretch>
        </p:blipFill>
        <p:spPr>
          <a:xfrm>
            <a:off x="1462476" y="2322126"/>
            <a:ext cx="6219048" cy="4142857"/>
          </a:xfrm>
          <a:prstGeom prst="rect">
            <a:avLst/>
          </a:prstGeom>
          <a:ln>
            <a:solidFill>
              <a:schemeClr val="tx1"/>
            </a:solidFill>
          </a:ln>
        </p:spPr>
      </p:pic>
      <p:sp>
        <p:nvSpPr>
          <p:cNvPr id="2" name="Title 1">
            <a:extLst>
              <a:ext uri="{FF2B5EF4-FFF2-40B4-BE49-F238E27FC236}">
                <a16:creationId xmlns:a16="http://schemas.microsoft.com/office/drawing/2014/main" id="{8906621A-581C-023B-6C37-0570A1E7B91D}"/>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dealer_bogus.py</a:t>
            </a:r>
          </a:p>
        </p:txBody>
      </p:sp>
      <p:sp>
        <p:nvSpPr>
          <p:cNvPr id="4" name="Slide Number Placeholder 3">
            <a:extLst>
              <a:ext uri="{FF2B5EF4-FFF2-40B4-BE49-F238E27FC236}">
                <a16:creationId xmlns:a16="http://schemas.microsoft.com/office/drawing/2014/main" id="{F53DACB2-D4E4-9EFC-1F64-0AA68C3AEC7B}"/>
              </a:ext>
            </a:extLst>
          </p:cNvPr>
          <p:cNvSpPr>
            <a:spLocks noGrp="1"/>
          </p:cNvSpPr>
          <p:nvPr>
            <p:ph type="sldNum" sz="quarter" idx="12"/>
          </p:nvPr>
        </p:nvSpPr>
        <p:spPr/>
        <p:txBody>
          <a:bodyPr/>
          <a:lstStyle/>
          <a:p>
            <a:fld id="{650AD656-6FF9-465D-B7B0-1CD0DD39CD23}" type="slidenum">
              <a:rPr lang="en-US" smtClean="0"/>
              <a:pPr/>
              <a:t>9</a:t>
            </a:fld>
            <a:endParaRPr lang="en-US"/>
          </a:p>
        </p:txBody>
      </p:sp>
      <p:grpSp>
        <p:nvGrpSpPr>
          <p:cNvPr id="7" name="Group 6">
            <a:extLst>
              <a:ext uri="{FF2B5EF4-FFF2-40B4-BE49-F238E27FC236}">
                <a16:creationId xmlns:a16="http://schemas.microsoft.com/office/drawing/2014/main" id="{EDB894CE-F973-0662-CB73-4E11D52B6DB1}"/>
              </a:ext>
            </a:extLst>
          </p:cNvPr>
          <p:cNvGrpSpPr/>
          <p:nvPr/>
        </p:nvGrpSpPr>
        <p:grpSpPr>
          <a:xfrm>
            <a:off x="3618023" y="5721893"/>
            <a:ext cx="1076632" cy="369332"/>
            <a:chOff x="4968362" y="2079211"/>
            <a:chExt cx="1076632" cy="369332"/>
          </a:xfrm>
        </p:grpSpPr>
        <p:cxnSp>
          <p:nvCxnSpPr>
            <p:cNvPr id="41" name="Straight Arrow Connector 40">
              <a:extLst>
                <a:ext uri="{FF2B5EF4-FFF2-40B4-BE49-F238E27FC236}">
                  <a16:creationId xmlns:a16="http://schemas.microsoft.com/office/drawing/2014/main" id="{C6143900-FECA-2E1B-F54E-1588385A4E8D}"/>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DF18CA0-1A52-1886-07E6-E9B0B8FAC07C}"/>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3" name="Group 42">
            <a:extLst>
              <a:ext uri="{FF2B5EF4-FFF2-40B4-BE49-F238E27FC236}">
                <a16:creationId xmlns:a16="http://schemas.microsoft.com/office/drawing/2014/main" id="{87D85D48-4D69-F094-3109-386E5CDFEAA7}"/>
              </a:ext>
            </a:extLst>
          </p:cNvPr>
          <p:cNvGrpSpPr/>
          <p:nvPr/>
        </p:nvGrpSpPr>
        <p:grpSpPr>
          <a:xfrm>
            <a:off x="3437109" y="5915134"/>
            <a:ext cx="1076632" cy="369332"/>
            <a:chOff x="4704120" y="2356972"/>
            <a:chExt cx="1076632" cy="369332"/>
          </a:xfrm>
        </p:grpSpPr>
        <p:cxnSp>
          <p:nvCxnSpPr>
            <p:cNvPr id="44" name="Straight Arrow Connector 43">
              <a:extLst>
                <a:ext uri="{FF2B5EF4-FFF2-40B4-BE49-F238E27FC236}">
                  <a16:creationId xmlns:a16="http://schemas.microsoft.com/office/drawing/2014/main" id="{1323C8DE-46B1-84FB-5F87-942C91436958}"/>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13BE057-EE20-E8C4-85B5-94BF999B4149}"/>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6" name="Group 45">
            <a:extLst>
              <a:ext uri="{FF2B5EF4-FFF2-40B4-BE49-F238E27FC236}">
                <a16:creationId xmlns:a16="http://schemas.microsoft.com/office/drawing/2014/main" id="{4F998F62-1359-F6AB-6733-2BC8A7180BB5}"/>
              </a:ext>
            </a:extLst>
          </p:cNvPr>
          <p:cNvGrpSpPr/>
          <p:nvPr/>
        </p:nvGrpSpPr>
        <p:grpSpPr>
          <a:xfrm>
            <a:off x="2888094" y="2317215"/>
            <a:ext cx="1068643" cy="369332"/>
            <a:chOff x="3647644" y="4910075"/>
            <a:chExt cx="1068643" cy="369332"/>
          </a:xfrm>
        </p:grpSpPr>
        <p:sp>
          <p:nvSpPr>
            <p:cNvPr id="47" name="TextBox 46">
              <a:extLst>
                <a:ext uri="{FF2B5EF4-FFF2-40B4-BE49-F238E27FC236}">
                  <a16:creationId xmlns:a16="http://schemas.microsoft.com/office/drawing/2014/main" id="{12D8B92C-7240-72A2-FAAE-18AA13C44877}"/>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8" name="Straight Arrow Connector 47">
              <a:extLst>
                <a:ext uri="{FF2B5EF4-FFF2-40B4-BE49-F238E27FC236}">
                  <a16:creationId xmlns:a16="http://schemas.microsoft.com/office/drawing/2014/main" id="{F953194D-9242-F842-FC49-E92BD5A291C5}"/>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770B392E-4BAF-D9BE-3914-384F619EB44E}"/>
              </a:ext>
            </a:extLst>
          </p:cNvPr>
          <p:cNvGrpSpPr/>
          <p:nvPr/>
        </p:nvGrpSpPr>
        <p:grpSpPr>
          <a:xfrm>
            <a:off x="3632592" y="2515242"/>
            <a:ext cx="1064340" cy="369332"/>
            <a:chOff x="3647644" y="5421073"/>
            <a:chExt cx="1064340" cy="369332"/>
          </a:xfrm>
        </p:grpSpPr>
        <p:sp>
          <p:nvSpPr>
            <p:cNvPr id="50" name="TextBox 49">
              <a:extLst>
                <a:ext uri="{FF2B5EF4-FFF2-40B4-BE49-F238E27FC236}">
                  <a16:creationId xmlns:a16="http://schemas.microsoft.com/office/drawing/2014/main" id="{0F5FA7A4-0FE0-226A-2B90-8D7C3367B347}"/>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1" name="Straight Arrow Connector 50">
              <a:extLst>
                <a:ext uri="{FF2B5EF4-FFF2-40B4-BE49-F238E27FC236}">
                  <a16:creationId xmlns:a16="http://schemas.microsoft.com/office/drawing/2014/main" id="{1BA043C4-DA94-1C00-51DB-4A46536D0B0F}"/>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1949916-44F8-5041-F36A-88FB3802A40A}"/>
              </a:ext>
            </a:extLst>
          </p:cNvPr>
          <p:cNvGrpSpPr/>
          <p:nvPr/>
        </p:nvGrpSpPr>
        <p:grpSpPr>
          <a:xfrm>
            <a:off x="4100350" y="2700096"/>
            <a:ext cx="1068643" cy="369332"/>
            <a:chOff x="3647644" y="5359159"/>
            <a:chExt cx="1068643" cy="369332"/>
          </a:xfrm>
        </p:grpSpPr>
        <p:sp>
          <p:nvSpPr>
            <p:cNvPr id="53" name="TextBox 52">
              <a:extLst>
                <a:ext uri="{FF2B5EF4-FFF2-40B4-BE49-F238E27FC236}">
                  <a16:creationId xmlns:a16="http://schemas.microsoft.com/office/drawing/2014/main" id="{619DFE69-6430-C3A7-042D-13A4E7C1EFF0}"/>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4" name="Straight Arrow Connector 53">
              <a:extLst>
                <a:ext uri="{FF2B5EF4-FFF2-40B4-BE49-F238E27FC236}">
                  <a16:creationId xmlns:a16="http://schemas.microsoft.com/office/drawing/2014/main" id="{E7F15623-1DF5-316D-361B-984FF7F88E52}"/>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2A633B24-B0A7-4335-0CD9-74321D1901BE}"/>
              </a:ext>
            </a:extLst>
          </p:cNvPr>
          <p:cNvGrpSpPr/>
          <p:nvPr/>
        </p:nvGrpSpPr>
        <p:grpSpPr>
          <a:xfrm>
            <a:off x="4448220" y="3072928"/>
            <a:ext cx="1076632" cy="369332"/>
            <a:chOff x="2157212" y="5356391"/>
            <a:chExt cx="1076632" cy="369332"/>
          </a:xfrm>
        </p:grpSpPr>
        <p:sp>
          <p:nvSpPr>
            <p:cNvPr id="56" name="TextBox 55">
              <a:extLst>
                <a:ext uri="{FF2B5EF4-FFF2-40B4-BE49-F238E27FC236}">
                  <a16:creationId xmlns:a16="http://schemas.microsoft.com/office/drawing/2014/main" id="{20B2EC77-CE2C-68AA-5C0F-F607B08320ED}"/>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7" name="Straight Arrow Connector 56">
              <a:extLst>
                <a:ext uri="{FF2B5EF4-FFF2-40B4-BE49-F238E27FC236}">
                  <a16:creationId xmlns:a16="http://schemas.microsoft.com/office/drawing/2014/main" id="{509A860E-EBE2-A717-AF0F-BF4297F05A1C}"/>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FC32CB83-CBA7-4BE3-1BDC-DAF0E9EFEAF0}"/>
              </a:ext>
            </a:extLst>
          </p:cNvPr>
          <p:cNvGrpSpPr/>
          <p:nvPr/>
        </p:nvGrpSpPr>
        <p:grpSpPr>
          <a:xfrm>
            <a:off x="2944189" y="3258038"/>
            <a:ext cx="1076632" cy="369332"/>
            <a:chOff x="2157212" y="5356391"/>
            <a:chExt cx="1076632" cy="369332"/>
          </a:xfrm>
        </p:grpSpPr>
        <p:sp>
          <p:nvSpPr>
            <p:cNvPr id="59" name="TextBox 58">
              <a:extLst>
                <a:ext uri="{FF2B5EF4-FFF2-40B4-BE49-F238E27FC236}">
                  <a16:creationId xmlns:a16="http://schemas.microsoft.com/office/drawing/2014/main" id="{B66D9669-E302-3B56-2708-ED448D490EA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0" name="Straight Arrow Connector 59">
              <a:extLst>
                <a:ext uri="{FF2B5EF4-FFF2-40B4-BE49-F238E27FC236}">
                  <a16:creationId xmlns:a16="http://schemas.microsoft.com/office/drawing/2014/main" id="{A12DE4FD-1170-6B7A-07DE-A929FB15020E}"/>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F8704926-F639-5560-59BF-5C1F2C7AC318}"/>
              </a:ext>
            </a:extLst>
          </p:cNvPr>
          <p:cNvGrpSpPr/>
          <p:nvPr/>
        </p:nvGrpSpPr>
        <p:grpSpPr>
          <a:xfrm>
            <a:off x="3239519" y="6111216"/>
            <a:ext cx="1076632" cy="369332"/>
            <a:chOff x="2157212" y="5356391"/>
            <a:chExt cx="1076632" cy="369332"/>
          </a:xfrm>
        </p:grpSpPr>
        <p:sp>
          <p:nvSpPr>
            <p:cNvPr id="62" name="TextBox 61">
              <a:extLst>
                <a:ext uri="{FF2B5EF4-FFF2-40B4-BE49-F238E27FC236}">
                  <a16:creationId xmlns:a16="http://schemas.microsoft.com/office/drawing/2014/main" id="{99396A75-AD2D-97CE-9FE1-0AE78A9B886E}"/>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3" name="Straight Arrow Connector 62">
              <a:extLst>
                <a:ext uri="{FF2B5EF4-FFF2-40B4-BE49-F238E27FC236}">
                  <a16:creationId xmlns:a16="http://schemas.microsoft.com/office/drawing/2014/main" id="{471A158E-C641-A01A-35F4-54B2D900A0E3}"/>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49E59E8E-F773-0371-4E27-5BB4AC89ED47}"/>
              </a:ext>
            </a:extLst>
          </p:cNvPr>
          <p:cNvGrpSpPr/>
          <p:nvPr/>
        </p:nvGrpSpPr>
        <p:grpSpPr>
          <a:xfrm>
            <a:off x="4987207" y="2877143"/>
            <a:ext cx="1076632" cy="369332"/>
            <a:chOff x="2157212" y="5356391"/>
            <a:chExt cx="1076632" cy="369332"/>
          </a:xfrm>
        </p:grpSpPr>
        <p:sp>
          <p:nvSpPr>
            <p:cNvPr id="65" name="TextBox 64">
              <a:extLst>
                <a:ext uri="{FF2B5EF4-FFF2-40B4-BE49-F238E27FC236}">
                  <a16:creationId xmlns:a16="http://schemas.microsoft.com/office/drawing/2014/main" id="{1BB131AC-03AF-41A0-F184-0C11D5D0FBF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6" name="Straight Arrow Connector 65">
              <a:extLst>
                <a:ext uri="{FF2B5EF4-FFF2-40B4-BE49-F238E27FC236}">
                  <a16:creationId xmlns:a16="http://schemas.microsoft.com/office/drawing/2014/main" id="{856A103F-73E8-C470-80E8-F43881064951}"/>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93A34EB8-FFC1-A987-8BC2-284D2F9124EC}"/>
              </a:ext>
            </a:extLst>
          </p:cNvPr>
          <p:cNvGrpSpPr/>
          <p:nvPr/>
        </p:nvGrpSpPr>
        <p:grpSpPr>
          <a:xfrm>
            <a:off x="3360769" y="3825421"/>
            <a:ext cx="1076632" cy="369332"/>
            <a:chOff x="2157212" y="5356391"/>
            <a:chExt cx="1076632" cy="369332"/>
          </a:xfrm>
        </p:grpSpPr>
        <p:sp>
          <p:nvSpPr>
            <p:cNvPr id="68" name="TextBox 67">
              <a:extLst>
                <a:ext uri="{FF2B5EF4-FFF2-40B4-BE49-F238E27FC236}">
                  <a16:creationId xmlns:a16="http://schemas.microsoft.com/office/drawing/2014/main" id="{EFE74ADC-4852-34EB-C6AE-E6A198CFF269}"/>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9" name="Straight Arrow Connector 68">
              <a:extLst>
                <a:ext uri="{FF2B5EF4-FFF2-40B4-BE49-F238E27FC236}">
                  <a16:creationId xmlns:a16="http://schemas.microsoft.com/office/drawing/2014/main" id="{FEBEBDCD-D184-F990-5DA2-AA7A7759D9D8}"/>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7CF45F7C-24C8-ADD3-F72C-0034C272E6E6}"/>
              </a:ext>
            </a:extLst>
          </p:cNvPr>
          <p:cNvSpPr/>
          <p:nvPr/>
        </p:nvSpPr>
        <p:spPr>
          <a:xfrm>
            <a:off x="1534254" y="1602140"/>
            <a:ext cx="6075492" cy="461665"/>
          </a:xfrm>
          <a:prstGeom prst="rect">
            <a:avLst/>
          </a:prstGeom>
        </p:spPr>
        <p:txBody>
          <a:bodyPr wrap="square">
            <a:spAutoFit/>
          </a:bodyPr>
          <a:lstStyle/>
          <a:p>
            <a:pPr algn="ctr">
              <a:spcBef>
                <a:spcPts val="0"/>
              </a:spcBef>
              <a:spcAft>
                <a:spcPts val="1200"/>
              </a:spcAft>
            </a:pPr>
            <a:r>
              <a:rPr lang="en-US" sz="2400" dirty="0"/>
              <a:t>Let’s </a:t>
            </a:r>
            <a:r>
              <a:rPr lang="en-US" sz="2400" b="1" dirty="0">
                <a:solidFill>
                  <a:srgbClr val="7030A0"/>
                </a:solidFill>
              </a:rPr>
              <a:t>randomize</a:t>
            </a:r>
            <a:r>
              <a:rPr lang="en-US" sz="2400" dirty="0"/>
              <a:t> the initial deck</a:t>
            </a:r>
          </a:p>
        </p:txBody>
      </p:sp>
      <p:sp>
        <p:nvSpPr>
          <p:cNvPr id="3" name="TextBox 2">
            <a:extLst>
              <a:ext uri="{FF2B5EF4-FFF2-40B4-BE49-F238E27FC236}">
                <a16:creationId xmlns:a16="http://schemas.microsoft.com/office/drawing/2014/main" id="{E37343EC-8762-7914-7841-D348B94DFC46}"/>
              </a:ext>
            </a:extLst>
          </p:cNvPr>
          <p:cNvSpPr txBox="1"/>
          <p:nvPr/>
        </p:nvSpPr>
        <p:spPr>
          <a:xfrm>
            <a:off x="7273690" y="566242"/>
            <a:ext cx="1514007" cy="923330"/>
          </a:xfrm>
          <a:prstGeom prst="rect">
            <a:avLst/>
          </a:prstGeom>
          <a:noFill/>
        </p:spPr>
        <p:txBody>
          <a:bodyPr wrap="square" rtlCol="0">
            <a:spAutoFit/>
          </a:bodyPr>
          <a:lstStyle/>
          <a:p>
            <a:pPr algn="ctr"/>
            <a:r>
              <a:rPr lang="en-US" b="1" dirty="0">
                <a:solidFill>
                  <a:srgbClr val="00B050"/>
                </a:solidFill>
              </a:rPr>
              <a:t>Note: You should not edit this file!</a:t>
            </a:r>
          </a:p>
        </p:txBody>
      </p:sp>
    </p:spTree>
    <p:extLst>
      <p:ext uri="{BB962C8B-B14F-4D97-AF65-F5344CB8AC3E}">
        <p14:creationId xmlns:p14="http://schemas.microsoft.com/office/powerpoint/2010/main" val="67813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right)">
                                      <p:cBhvr>
                                        <p:cTn id="11" dur="500"/>
                                        <p:tgtEl>
                                          <p:spTgt spid="7"/>
                                        </p:tgtEl>
                                      </p:cBhvr>
                                    </p:animEffect>
                                  </p:childTnLst>
                                </p:cTn>
                              </p:par>
                            </p:childTnLst>
                          </p:cTn>
                        </p:par>
                        <p:par>
                          <p:cTn id="12" fill="hold">
                            <p:stCondLst>
                              <p:cond delay="1000"/>
                            </p:stCondLst>
                            <p:childTnLst>
                              <p:par>
                                <p:cTn id="13" presetID="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right)">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right)">
                                      <p:cBhvr>
                                        <p:cTn id="26" dur="500"/>
                                        <p:tgtEl>
                                          <p:spTgt spid="4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right)">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right)">
                                      <p:cBhvr>
                                        <p:cTn id="36" dur="5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right)">
                                      <p:cBhvr>
                                        <p:cTn id="41" dur="500"/>
                                        <p:tgtEl>
                                          <p:spTgt spid="6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wipe(right)">
                                      <p:cBhvr>
                                        <p:cTn id="46" dur="500"/>
                                        <p:tgtEl>
                                          <p:spTgt spid="5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right)">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61"/>
                                        </p:tgtEl>
                                        <p:attrNameLst>
                                          <p:attrName>style.visibility</p:attrName>
                                        </p:attrNameLst>
                                      </p:cBhvr>
                                      <p:to>
                                        <p:strVal val="visible"/>
                                      </p:to>
                                    </p:set>
                                    <p:animEffect transition="in" filter="wipe(right)">
                                      <p:cBhvr>
                                        <p:cTn id="56" dur="500"/>
                                        <p:tgtEl>
                                          <p:spTgt spid="6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wipe(right)">
                                      <p:cBhvr>
                                        <p:cTn id="6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7732</TotalTime>
  <Words>1700</Words>
  <Application>Microsoft Office PowerPoint</Application>
  <PresentationFormat>On-screen Show (4:3)</PresentationFormat>
  <Paragraphs>402</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Cambria Math</vt:lpstr>
      <vt:lpstr>Wingdings</vt:lpstr>
      <vt:lpstr>Office Theme</vt:lpstr>
      <vt:lpstr>PowerPoint Presentation</vt:lpstr>
      <vt:lpstr>Session 10 – Goals</vt:lpstr>
      <vt:lpstr>Encoding (Representation)</vt:lpstr>
      <vt:lpstr>Encoding (Representation)</vt:lpstr>
      <vt:lpstr>Decoding (Representation)</vt:lpstr>
      <vt:lpstr>Decoding (Representation)</vt:lpstr>
      <vt:lpstr>Open list_cards.py</vt:lpstr>
      <vt:lpstr>Run list_cards.py</vt:lpstr>
      <vt:lpstr>Open dealer_bogus.py</vt:lpstr>
      <vt:lpstr>Run dealer_bogus.py</vt:lpstr>
      <vt:lpstr>Random… but no repeats?</vt:lpstr>
      <vt:lpstr>Open dealer_slow.py</vt:lpstr>
      <vt:lpstr>Instrumenting Your Code</vt:lpstr>
      <vt:lpstr>View dealer_slow.py</vt:lpstr>
      <vt:lpstr>Run dealer_slow.py</vt:lpstr>
      <vt:lpstr>Correct but inefficient…</vt:lpstr>
      <vt:lpstr>A Faster Card Dealer</vt:lpstr>
      <vt:lpstr>Open dealer_fast.py</vt:lpstr>
      <vt:lpstr>Run dealer_fast.py</vt:lpstr>
      <vt:lpstr>Slow vs. Fast Card Dealer</vt:lpstr>
      <vt:lpstr>Computing is a New Science</vt:lpstr>
      <vt:lpstr>Algorithmic Efficiency</vt:lpstr>
      <vt:lpstr>Algorithmic Efficiency</vt:lpstr>
      <vt:lpstr>Prime Racer</vt:lpstr>
      <vt:lpstr>Open prime_racer1.py</vt:lpstr>
      <vt:lpstr>View prime_racer1.py</vt:lpstr>
      <vt:lpstr>Run prime_racer1.py</vt:lpstr>
      <vt:lpstr>Open prime_racer2.py</vt:lpstr>
      <vt:lpstr>Run prime_racer2.py</vt:lpstr>
      <vt:lpstr>Open prime_racer3.py</vt:lpstr>
      <vt:lpstr>Run prime_racer3.py</vt:lpstr>
      <vt:lpstr>Measurable Systematic Improvement</vt:lpstr>
      <vt:lpstr>Session 10 – Know You Know…</vt:lpstr>
      <vt:lpstr>Task 10</vt:lpstr>
    </vt:vector>
  </TitlesOfParts>
  <Company>Personal 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David Biersach</cp:lastModifiedBy>
  <cp:revision>895</cp:revision>
  <cp:lastPrinted>2015-06-01T00:45:11Z</cp:lastPrinted>
  <dcterms:created xsi:type="dcterms:W3CDTF">2014-09-21T17:58:26Z</dcterms:created>
  <dcterms:modified xsi:type="dcterms:W3CDTF">2024-02-04T01:38:27Z</dcterms:modified>
</cp:coreProperties>
</file>