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019" r:id="rId2"/>
    <p:sldId id="972" r:id="rId3"/>
    <p:sldId id="290" r:id="rId4"/>
    <p:sldId id="349" r:id="rId5"/>
    <p:sldId id="350" r:id="rId6"/>
    <p:sldId id="352" r:id="rId7"/>
    <p:sldId id="353" r:id="rId8"/>
    <p:sldId id="354" r:id="rId9"/>
    <p:sldId id="355" r:id="rId10"/>
    <p:sldId id="351" r:id="rId11"/>
    <p:sldId id="960" r:id="rId12"/>
    <p:sldId id="1142" r:id="rId13"/>
    <p:sldId id="1143" r:id="rId14"/>
    <p:sldId id="256" r:id="rId15"/>
    <p:sldId id="1144" r:id="rId16"/>
    <p:sldId id="482" r:id="rId17"/>
    <p:sldId id="483" r:id="rId18"/>
    <p:sldId id="484" r:id="rId19"/>
    <p:sldId id="485" r:id="rId20"/>
    <p:sldId id="322" r:id="rId21"/>
    <p:sldId id="1273" r:id="rId22"/>
    <p:sldId id="1020" r:id="rId23"/>
    <p:sldId id="323" r:id="rId24"/>
    <p:sldId id="324" r:id="rId25"/>
    <p:sldId id="325" r:id="rId26"/>
    <p:sldId id="469" r:id="rId27"/>
    <p:sldId id="334" r:id="rId28"/>
    <p:sldId id="1140" r:id="rId29"/>
    <p:sldId id="1141" r:id="rId30"/>
    <p:sldId id="1271" r:id="rId31"/>
    <p:sldId id="1004" r:id="rId32"/>
    <p:sldId id="1259" r:id="rId33"/>
    <p:sldId id="1260" r:id="rId34"/>
    <p:sldId id="1261" r:id="rId35"/>
    <p:sldId id="398" r:id="rId36"/>
    <p:sldId id="399" r:id="rId37"/>
    <p:sldId id="400" r:id="rId38"/>
    <p:sldId id="1056" r:id="rId39"/>
    <p:sldId id="403" r:id="rId40"/>
    <p:sldId id="453" r:id="rId41"/>
    <p:sldId id="1139" r:id="rId42"/>
    <p:sldId id="405" r:id="rId43"/>
    <p:sldId id="1272" r:id="rId44"/>
    <p:sldId id="1110" r:id="rId45"/>
    <p:sldId id="1055" r:id="rId46"/>
    <p:sldId id="408" r:id="rId47"/>
    <p:sldId id="973" r:id="rId48"/>
    <p:sldId id="1005" r:id="rId4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6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5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4.png"/><Relationship Id="rId5" Type="http://schemas.openxmlformats.org/officeDocument/2006/relationships/image" Target="../media/image132.png"/><Relationship Id="rId10" Type="http://schemas.openxmlformats.org/officeDocument/2006/relationships/image" Target="../media/image13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90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31.png"/><Relationship Id="rId4" Type="http://schemas.openxmlformats.org/officeDocument/2006/relationships/image" Target="../media/image420.png"/><Relationship Id="rId9" Type="http://schemas.openxmlformats.org/officeDocument/2006/relationships/image" Target="../media/image4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51.png"/><Relationship Id="rId4" Type="http://schemas.openxmlformats.org/officeDocument/2006/relationships/image" Target="../media/image4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Square Roots and Areas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𝟕𝟒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down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up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4A30EF4-2572-A223-ECA7-97D2C33C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9" y="1557545"/>
            <a:ext cx="5206755" cy="490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BC160-CD10-611C-70EE-6469344A642D}"/>
              </a:ext>
            </a:extLst>
          </p:cNvPr>
          <p:cNvGrpSpPr/>
          <p:nvPr/>
        </p:nvGrpSpPr>
        <p:grpSpPr>
          <a:xfrm>
            <a:off x="5083109" y="5881955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114F98-5D61-9DA5-BC07-FB3D4DC11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148F2-4AE9-F9F6-3D5B-5F8412FDFE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C86A-BC71-EA26-5F13-D02B86495F49}"/>
              </a:ext>
            </a:extLst>
          </p:cNvPr>
          <p:cNvGrpSpPr/>
          <p:nvPr/>
        </p:nvGrpSpPr>
        <p:grpSpPr>
          <a:xfrm>
            <a:off x="3995451" y="2830643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C702A0-2C0C-FF03-2C47-E32B5C36A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9E42F-6F16-412E-4BA0-858C76C52E0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B2E30-0CB0-461C-F317-5E565AE8C0CE}"/>
              </a:ext>
            </a:extLst>
          </p:cNvPr>
          <p:cNvGrpSpPr/>
          <p:nvPr/>
        </p:nvGrpSpPr>
        <p:grpSpPr>
          <a:xfrm>
            <a:off x="4929862" y="3080100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8BC5AA-EAF7-3997-F24B-65A340CB60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8BBC-D9E0-3CCB-E557-5A5A6DEC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A7902-749C-E21E-DCD6-ADB6224005E2}"/>
              </a:ext>
            </a:extLst>
          </p:cNvPr>
          <p:cNvGrpSpPr/>
          <p:nvPr/>
        </p:nvGrpSpPr>
        <p:grpSpPr>
          <a:xfrm>
            <a:off x="5592030" y="3350325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88B23-67E0-F394-2FF2-0F1D78009EF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86E99D8-36F5-A312-85B0-0389C9A15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19F18-8B3F-8159-4CB9-CA949B9BCEBA}"/>
              </a:ext>
            </a:extLst>
          </p:cNvPr>
          <p:cNvGrpSpPr/>
          <p:nvPr/>
        </p:nvGrpSpPr>
        <p:grpSpPr>
          <a:xfrm>
            <a:off x="6846876" y="359456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CE9F92-F278-C0DF-AF4B-68D5FE92329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226CD5-128B-E654-AEE9-ED032B4C2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A8E25D-D9A8-0387-D556-104096464DD8}"/>
              </a:ext>
            </a:extLst>
          </p:cNvPr>
          <p:cNvGrpSpPr/>
          <p:nvPr/>
        </p:nvGrpSpPr>
        <p:grpSpPr>
          <a:xfrm>
            <a:off x="5109268" y="3841512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76F595-4EBE-7EBA-7BC3-61D71CFDB7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1594E2-ADEA-3723-9FE6-CFFF30145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088B5-9562-FF5A-B02A-0CBE2DFF990F}"/>
              </a:ext>
            </a:extLst>
          </p:cNvPr>
          <p:cNvGrpSpPr/>
          <p:nvPr/>
        </p:nvGrpSpPr>
        <p:grpSpPr>
          <a:xfrm>
            <a:off x="5022275" y="4093426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2F7BE5-0D96-0A71-3A24-A22C0734475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6AD67F-8B42-0DB5-4FB6-17CD3646E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9D6949-CE32-8DEA-FA49-BBE9F60C0977}"/>
              </a:ext>
            </a:extLst>
          </p:cNvPr>
          <p:cNvGrpSpPr/>
          <p:nvPr/>
        </p:nvGrpSpPr>
        <p:grpSpPr>
          <a:xfrm>
            <a:off x="5169152" y="4604183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81A521-678A-8D22-1E70-C93CC5A28C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4EC25F-DD9B-ABDA-1CC0-ADC012370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1FB6DD-6EBF-D260-3439-A2C47BE8EAB2}"/>
              </a:ext>
            </a:extLst>
          </p:cNvPr>
          <p:cNvGrpSpPr/>
          <p:nvPr/>
        </p:nvGrpSpPr>
        <p:grpSpPr>
          <a:xfrm>
            <a:off x="6004295" y="4858134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1F49B2-E0C9-368C-68B3-48E78431FDD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1DF11D-9ACE-5F2A-8283-B67962DBF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305D0-A602-59C5-1E5B-6750AFEED61C}"/>
              </a:ext>
            </a:extLst>
          </p:cNvPr>
          <p:cNvGrpSpPr/>
          <p:nvPr/>
        </p:nvGrpSpPr>
        <p:grpSpPr>
          <a:xfrm>
            <a:off x="4229883" y="5108294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A6AF33-90D9-029B-2C96-5607A4F5D8C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7B637A1-C06A-B656-1FE9-64BF2EC3F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3FBF7B-FF49-789F-0222-9209F0FCCF1B}"/>
              </a:ext>
            </a:extLst>
          </p:cNvPr>
          <p:cNvSpPr txBox="1"/>
          <p:nvPr/>
        </p:nvSpPr>
        <p:spPr>
          <a:xfrm>
            <a:off x="348220" y="3935367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0815A1-9743-C383-B3C0-C409249DD6AB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1652364" y="4252424"/>
            <a:ext cx="859842" cy="6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5BC1F54-5920-3641-AA3D-E9535921F03A}"/>
              </a:ext>
            </a:extLst>
          </p:cNvPr>
          <p:cNvSpPr/>
          <p:nvPr/>
        </p:nvSpPr>
        <p:spPr>
          <a:xfrm>
            <a:off x="2512206" y="3211888"/>
            <a:ext cx="418727" cy="208107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38DE-D46B-E0A4-8932-174A9328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8" y="1690689"/>
            <a:ext cx="3350644" cy="9524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/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168923.74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32EC053-3BDC-FBCC-E7BE-1DD09112F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94" b="10211"/>
          <a:stretch/>
        </p:blipFill>
        <p:spPr>
          <a:xfrm>
            <a:off x="872939" y="3239489"/>
            <a:ext cx="3699061" cy="226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511EA-3FDA-49D1-883D-E3AA5051B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84" y="3094015"/>
            <a:ext cx="1644649" cy="3444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2D5D4C-340D-DA62-5840-96023E6F8307}"/>
              </a:ext>
            </a:extLst>
          </p:cNvPr>
          <p:cNvSpPr txBox="1"/>
          <p:nvPr/>
        </p:nvSpPr>
        <p:spPr>
          <a:xfrm>
            <a:off x="1185977" y="5707787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</a:t>
            </a:r>
            <a:r>
              <a:rPr lang="en-US" b="1" dirty="0"/>
              <a:t>College</a:t>
            </a:r>
            <a:r>
              <a:rPr lang="en-US" dirty="0"/>
              <a:t> Calculator (1985)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50ECB-7D62-2646-DFDC-81D626A076C8}"/>
              </a:ext>
            </a:extLst>
          </p:cNvPr>
          <p:cNvSpPr txBox="1"/>
          <p:nvPr/>
        </p:nvSpPr>
        <p:spPr>
          <a:xfrm>
            <a:off x="7319077" y="4300091"/>
            <a:ext cx="150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Kids</a:t>
            </a:r>
          </a:p>
          <a:p>
            <a:pPr algn="ctr"/>
            <a:r>
              <a:rPr lang="en-US" b="1" dirty="0"/>
              <a:t>High School</a:t>
            </a:r>
          </a:p>
          <a:p>
            <a:pPr algn="ctr"/>
            <a:r>
              <a:rPr lang="en-US" dirty="0"/>
              <a:t>Calculator</a:t>
            </a:r>
          </a:p>
          <a:p>
            <a:pPr algn="ctr"/>
            <a:r>
              <a:rPr lang="en-US" dirty="0"/>
              <a:t>(2013)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/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941927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C323F3-C0A9-4247-9F76-CC337F349F8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Heron's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20" y="1176305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/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&amp;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1B893-3C58-DBF1-79F1-E106C0F5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09" y="1690689"/>
            <a:ext cx="4256782" cy="45220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5B1D2-E766-0D87-00B3-E23CAC938B64}"/>
              </a:ext>
            </a:extLst>
          </p:cNvPr>
          <p:cNvGrpSpPr/>
          <p:nvPr/>
        </p:nvGrpSpPr>
        <p:grpSpPr>
          <a:xfrm>
            <a:off x="5931645" y="4341376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9B3351-F6F8-CC62-4BFA-B1D998E9C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3AFA9-927C-5E68-6BA2-4B1C632131B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13FE03-FBE0-B9FA-3348-4A18A5B6657A}"/>
              </a:ext>
            </a:extLst>
          </p:cNvPr>
          <p:cNvGrpSpPr/>
          <p:nvPr/>
        </p:nvGrpSpPr>
        <p:grpSpPr>
          <a:xfrm>
            <a:off x="4597522" y="2502983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93EB51-A0B6-0753-7D02-2FC9A6B68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9C5096-3B33-126C-CD3F-B0F0E12B597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C4B81A-1256-9A2E-4D5A-E511C517DA1E}"/>
              </a:ext>
            </a:extLst>
          </p:cNvPr>
          <p:cNvGrpSpPr/>
          <p:nvPr/>
        </p:nvGrpSpPr>
        <p:grpSpPr>
          <a:xfrm>
            <a:off x="4814881" y="2761518"/>
            <a:ext cx="1068643" cy="369332"/>
            <a:chOff x="3647644" y="4910075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BB115-ACBE-C3AF-5F0E-D11DBC063AB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4CDCF1-3F16-4C8E-1541-1A24989DC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E4EDBA-DC0D-1FFD-8A11-2D01707C8F41}"/>
              </a:ext>
            </a:extLst>
          </p:cNvPr>
          <p:cNvGrpSpPr/>
          <p:nvPr/>
        </p:nvGrpSpPr>
        <p:grpSpPr>
          <a:xfrm>
            <a:off x="6358853" y="3044678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EF7FD0-4258-DAF5-1F22-A0BF7F63393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7E3EE0-8AC7-8077-F47D-855226D34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8209-1612-FBC8-2AC5-B9675C12141C}"/>
              </a:ext>
            </a:extLst>
          </p:cNvPr>
          <p:cNvGrpSpPr/>
          <p:nvPr/>
        </p:nvGrpSpPr>
        <p:grpSpPr>
          <a:xfrm>
            <a:off x="6401311" y="329849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915A5-7317-5C6C-F0E3-326BEE4803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AD0537-1DEC-8E18-D366-2A74CFE98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158F10-DB9F-E65C-2ABE-56EA65B01603}"/>
              </a:ext>
            </a:extLst>
          </p:cNvPr>
          <p:cNvGrpSpPr/>
          <p:nvPr/>
        </p:nvGrpSpPr>
        <p:grpSpPr>
          <a:xfrm>
            <a:off x="4582530" y="3559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BA881A-8F83-2050-E3D5-AB6BDAC5426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B48F41C-EC01-EE86-D090-9B97A1F2B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C1CBAF-2765-0C1B-C2FF-5D67A0EB0446}"/>
              </a:ext>
            </a:extLst>
          </p:cNvPr>
          <p:cNvGrpSpPr/>
          <p:nvPr/>
        </p:nvGrpSpPr>
        <p:grpSpPr>
          <a:xfrm>
            <a:off x="4783685" y="5474711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F3683E-4202-A046-E098-DB551598B42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480E3E1-910F-90C6-75B2-0491BE1C8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BA1372-C153-EB81-CA6C-E3060A347D01}"/>
              </a:ext>
            </a:extLst>
          </p:cNvPr>
          <p:cNvSpPr txBox="1"/>
          <p:nvPr/>
        </p:nvSpPr>
        <p:spPr>
          <a:xfrm>
            <a:off x="922805" y="3027891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F1E362-23CE-860F-2F0A-9BC64CF2DB28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2226949" y="3351057"/>
            <a:ext cx="8925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>
            <a:extLst>
              <a:ext uri="{FF2B5EF4-FFF2-40B4-BE49-F238E27FC236}">
                <a16:creationId xmlns:a16="http://schemas.microsoft.com/office/drawing/2014/main" id="{7F562C84-05BD-98B8-FFAC-E93D40D26468}"/>
              </a:ext>
            </a:extLst>
          </p:cNvPr>
          <p:cNvSpPr/>
          <p:nvPr/>
        </p:nvSpPr>
        <p:spPr>
          <a:xfrm>
            <a:off x="3119512" y="2948919"/>
            <a:ext cx="418727" cy="804276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5943D-D270-90C1-B752-C6EB8FCAF67E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</a:t>
            </a:r>
            <a:r>
              <a:rPr lang="en-US" b="1" u="sng" dirty="0">
                <a:solidFill>
                  <a:srgbClr val="00B050"/>
                </a:solidFill>
              </a:rPr>
              <a:t>not</a:t>
            </a:r>
            <a:r>
              <a:rPr lang="en-US" b="1" dirty="0">
                <a:solidFill>
                  <a:srgbClr val="00B050"/>
                </a:solidFill>
              </a:rPr>
              <a:t> edit this file!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/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  <p:bldP spid="3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</a:t>
            </a:r>
            <a:r>
              <a:rPr lang="en-US" sz="2400" b="1" dirty="0">
                <a:solidFill>
                  <a:srgbClr val="7030A0"/>
                </a:solidFill>
              </a:rPr>
              <a:t>Newton's Method</a:t>
            </a:r>
            <a:r>
              <a:rPr lang="en-US" sz="2400" dirty="0"/>
              <a:t> (discovered in </a:t>
            </a:r>
            <a:r>
              <a:rPr lang="en-US" sz="2400" b="1" dirty="0"/>
              <a:t>1669 AD</a:t>
            </a:r>
            <a:r>
              <a:rPr lang="en-US" sz="2400" dirty="0"/>
              <a:t>) to numerically estimate the </a:t>
            </a:r>
            <a:r>
              <a:rPr lang="en-US" sz="2400" u="sng" dirty="0"/>
              <a:t>square root</a:t>
            </a:r>
            <a:r>
              <a:rPr lang="en-US" sz="2400" dirty="0"/>
              <a:t> of a number</a:t>
            </a:r>
          </a:p>
          <a:p>
            <a:r>
              <a:rPr lang="en-US" sz="2400" dirty="0"/>
              <a:t>Compare Newton's Method to </a:t>
            </a:r>
            <a:r>
              <a:rPr lang="en-US" sz="2400" b="1" dirty="0">
                <a:solidFill>
                  <a:srgbClr val="0070C0"/>
                </a:solidFill>
              </a:rPr>
              <a:t>Heron's Method</a:t>
            </a:r>
            <a:r>
              <a:rPr lang="en-US" sz="2400" dirty="0"/>
              <a:t> (invented in </a:t>
            </a:r>
            <a:r>
              <a:rPr lang="en-US" sz="2400" b="1" dirty="0"/>
              <a:t>50 AD</a:t>
            </a:r>
            <a:r>
              <a:rPr lang="en-US" sz="2400" dirty="0"/>
              <a:t>) for finding square roots</a:t>
            </a:r>
          </a:p>
          <a:p>
            <a:r>
              <a:rPr lang="en-US" sz="2400" dirty="0"/>
              <a:t>Derive the </a:t>
            </a:r>
            <a:r>
              <a:rPr lang="en-US" sz="2400" b="1" dirty="0">
                <a:solidFill>
                  <a:srgbClr val="FF0000"/>
                </a:solidFill>
              </a:rPr>
              <a:t>quadratic formula </a:t>
            </a:r>
            <a:r>
              <a:rPr lang="en-US" sz="2400" dirty="0"/>
              <a:t>using geometry and algebra</a:t>
            </a:r>
          </a:p>
          <a:p>
            <a:r>
              <a:rPr lang="en-US" sz="2400" dirty="0"/>
              <a:t>Estimate the </a:t>
            </a:r>
            <a:r>
              <a:rPr lang="en-US" sz="2400" b="1" dirty="0"/>
              <a:t>area of a circle</a:t>
            </a:r>
            <a:r>
              <a:rPr lang="en-US" sz="2400" dirty="0"/>
              <a:t> using </a:t>
            </a:r>
            <a:r>
              <a:rPr lang="en-US" sz="2400" i="1" dirty="0"/>
              <a:t>rectangles</a:t>
            </a:r>
          </a:p>
          <a:p>
            <a:r>
              <a:rPr lang="en-US" sz="2400" dirty="0"/>
              <a:t>Calculate and display </a:t>
            </a:r>
            <a:r>
              <a:rPr lang="en-US" sz="2400" b="1" dirty="0">
                <a:solidFill>
                  <a:srgbClr val="00B050"/>
                </a:solidFill>
              </a:rPr>
              <a:t>Euler’s Identity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exactly determine </a:t>
                </a:r>
                <a:r>
                  <a:rPr lang="en-US" sz="2400" b="1" dirty="0"/>
                  <a:t>"the integral</a:t>
                </a:r>
                <a:r>
                  <a:rPr lang="en-US" sz="2400" dirty="0"/>
                  <a:t> </a:t>
                </a:r>
                <a:r>
                  <a:rPr lang="en-US" sz="2400" b="1" dirty="0"/>
                  <a:t>of</a:t>
                </a:r>
                <a:r>
                  <a:rPr lang="en-US" sz="2400" dirty="0"/>
                  <a:t> </a:t>
                </a:r>
                <a:r>
                  <a:rPr lang="en-US" sz="2400" b="1" dirty="0"/>
                  <a:t>f(x)" </a:t>
                </a:r>
                <a:r>
                  <a:rPr lang="en-US" sz="2400" dirty="0"/>
                  <a:t>which we would 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/>
                  <a:t> 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  <a:blipFill>
                <a:blip r:embed="rId3"/>
                <a:stretch>
                  <a:fillRect l="-1005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E6CAC-C2A7-29FF-C989-5BC20C37FBBE}"/>
              </a:ext>
            </a:extLst>
          </p:cNvPr>
          <p:cNvGrpSpPr/>
          <p:nvPr/>
        </p:nvGrpSpPr>
        <p:grpSpPr>
          <a:xfrm>
            <a:off x="7016903" y="3786373"/>
            <a:ext cx="1769650" cy="2531083"/>
            <a:chOff x="7016903" y="3641967"/>
            <a:chExt cx="1769650" cy="2531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58D515-F9DC-52C4-E533-6AAC29495883}"/>
                </a:ext>
              </a:extLst>
            </p:cNvPr>
            <p:cNvSpPr txBox="1"/>
            <p:nvPr/>
          </p:nvSpPr>
          <p:spPr>
            <a:xfrm>
              <a:off x="7016903" y="5311276"/>
              <a:ext cx="17696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Bernhard Riemann</a:t>
              </a:r>
            </a:p>
            <a:p>
              <a:pPr algn="ctr"/>
              <a:r>
                <a:rPr lang="en-US" sz="1600" dirty="0"/>
                <a:t>1826 – 1863</a:t>
              </a:r>
            </a:p>
            <a:p>
              <a:pPr algn="ctr"/>
              <a:r>
                <a:rPr lang="en-US" sz="1600" dirty="0"/>
                <a:t>(39 years old)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8617D-5C1E-AF83-9511-479589D4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569" y="3641967"/>
              <a:ext cx="1522317" cy="16607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</a:t>
                </a:r>
                <a:r>
                  <a:rPr lang="en-US" sz="2400" i="1" dirty="0"/>
                  <a:t>increasing</a:t>
                </a:r>
                <a:r>
                  <a:rPr lang="en-US" sz="2400" dirty="0"/>
                  <a:t>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u="sng" dirty="0">
                <a:solidFill>
                  <a:srgbClr val="00B050"/>
                </a:solidFill>
              </a:rPr>
              <a:t>unit</a:t>
            </a:r>
            <a:r>
              <a:rPr lang="en-US" sz="2400" b="1" dirty="0">
                <a:solidFill>
                  <a:srgbClr val="00B050"/>
                </a:solidFill>
              </a:rPr>
              <a:t> circle </a:t>
            </a:r>
            <a:r>
              <a:rPr lang="en-US" sz="2400" dirty="0"/>
              <a:t>centered </a:t>
            </a:r>
            <a:r>
              <a:rPr lang="en-US" sz="2400" b="1" dirty="0"/>
              <a:t>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by summing the area of </a:t>
            </a:r>
            <a:r>
              <a:rPr lang="en-US" sz="2400" dirty="0">
                <a:solidFill>
                  <a:srgbClr val="FF0000"/>
                </a:solidFill>
              </a:rPr>
              <a:t>1,000,000</a:t>
            </a:r>
            <a:r>
              <a:rPr lang="en-US" sz="2400" dirty="0"/>
              <a:t> contained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72" y="4156786"/>
            <a:ext cx="2105025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/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blipFill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/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blipFill>
                <a:blip r:embed="rId6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7817CD6-FA86-2719-7238-356BC5775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08" y="4286990"/>
            <a:ext cx="2082635" cy="1922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/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blipFill>
                <a:blip r:embed="rId8"/>
                <a:stretch>
                  <a:fillRect l="-7658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/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1A25E3-D696-CD7C-1E67-7E38BD1F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87" y="1941587"/>
            <a:ext cx="3775226" cy="3461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B42A5-01DB-2055-18D2-38FEA152E35B}"/>
              </a:ext>
            </a:extLst>
          </p:cNvPr>
          <p:cNvSpPr/>
          <p:nvPr/>
        </p:nvSpPr>
        <p:spPr>
          <a:xfrm>
            <a:off x="2684386" y="3042103"/>
            <a:ext cx="3773563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7794DF-6078-439B-7F99-7D2D99AB8F61}"/>
              </a:ext>
            </a:extLst>
          </p:cNvPr>
          <p:cNvGrpSpPr/>
          <p:nvPr/>
        </p:nvGrpSpPr>
        <p:grpSpPr>
          <a:xfrm>
            <a:off x="4929503" y="2994031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9F65B9-8E4C-B823-B65A-F0B93FE7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A84CD2-9A85-6325-116B-67BA73C8191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CD4DC-FC65-4084-56A9-CB9CDFFB5C8C}"/>
              </a:ext>
            </a:extLst>
          </p:cNvPr>
          <p:cNvGrpSpPr/>
          <p:nvPr/>
        </p:nvGrpSpPr>
        <p:grpSpPr>
          <a:xfrm>
            <a:off x="6201467" y="3512974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F0358A-BEC6-DA2E-CA28-9303A1D2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A8E5A-2610-45B8-33B3-11B26B3B73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9EE6B1-8EE5-EAC1-19D1-4648E28DE826}"/>
              </a:ext>
            </a:extLst>
          </p:cNvPr>
          <p:cNvGrpSpPr/>
          <p:nvPr/>
        </p:nvGrpSpPr>
        <p:grpSpPr>
          <a:xfrm>
            <a:off x="5863475" y="376373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2C28F0-E0EB-840F-E063-105A48BCEA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D75B99-0204-DC5B-62AF-15242EEFF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929C3-462C-3D81-1F51-4487363595B6}"/>
              </a:ext>
            </a:extLst>
          </p:cNvPr>
          <p:cNvGrpSpPr/>
          <p:nvPr/>
        </p:nvGrpSpPr>
        <p:grpSpPr>
          <a:xfrm>
            <a:off x="5418814" y="4305132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3C371B-8E12-8077-D8D4-DAF23C5BCF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6115F5-A641-2C0B-6030-D87A6EAF7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DEE5F0-EB55-C3AD-A96C-6EE6145854D5}"/>
              </a:ext>
            </a:extLst>
          </p:cNvPr>
          <p:cNvGrpSpPr/>
          <p:nvPr/>
        </p:nvGrpSpPr>
        <p:grpSpPr>
          <a:xfrm>
            <a:off x="4784896" y="482327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3BD83C-4403-5B63-C7A8-5416D6EF29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6507A47-3422-48D1-95A6-942AB7344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4E8FF-3364-72AC-7F27-3EFC509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08" y="1612449"/>
            <a:ext cx="3961384" cy="156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/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blipFill>
                <a:blip r:embed="rId4"/>
                <a:stretch>
                  <a:fillRect l="-8145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/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3.1415926535…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4F78508-C80B-1A55-75E3-1812687D3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273" y="3973665"/>
            <a:ext cx="3063453" cy="238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6C4EBA-74B4-2B63-245F-95D220B48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031" y="4596780"/>
            <a:ext cx="2537319" cy="31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Roots”,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CA16C-BD24-B916-6A3C-99548A2B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2129762"/>
            <a:ext cx="7642120" cy="4151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https://scipy.org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6023131" y="3772174"/>
            <a:ext cx="2121108" cy="125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3A2ED-A2BA-1598-17E9-4689237F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1420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62C6-9AA9-BE02-01F2-A7F5BE35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0909A-42E7-F344-DCEC-72E853C9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38306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CCAC-5E7E-4D5F-A408-499417E86352}"/>
              </a:ext>
            </a:extLst>
          </p:cNvPr>
          <p:cNvSpPr txBox="1"/>
          <p:nvPr/>
        </p:nvSpPr>
        <p:spPr>
          <a:xfrm>
            <a:off x="7783821" y="2165870"/>
            <a:ext cx="10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Argand</a:t>
            </a:r>
          </a:p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47696-C5BC-FAF3-82FC-163EBCF9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/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blipFill>
                <a:blip r:embed="rId7"/>
                <a:stretch>
                  <a:fillRect l="-19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625559-6E03-9ABB-FD09-5AC8855B2ADA}"/>
              </a:ext>
            </a:extLst>
          </p:cNvPr>
          <p:cNvSpPr txBox="1"/>
          <p:nvPr/>
        </p:nvSpPr>
        <p:spPr>
          <a:xfrm>
            <a:off x="813005" y="5560706"/>
            <a:ext cx="149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Exponent: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/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=−46−9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blipFill>
                <a:blip r:embed="rId8"/>
                <a:stretch>
                  <a:fillRect l="-1527" r="-38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extLst>
              <a:ext uri="{FF2B5EF4-FFF2-40B4-BE49-F238E27FC236}">
                <a16:creationId xmlns:a16="http://schemas.microsoft.com/office/drawing/2014/main" id="{557634F4-F379-0B0D-89CA-19891A51CE07}"/>
              </a:ext>
            </a:extLst>
          </p:cNvPr>
          <p:cNvSpPr/>
          <p:nvPr/>
        </p:nvSpPr>
        <p:spPr>
          <a:xfrm>
            <a:off x="5471410" y="3455019"/>
            <a:ext cx="2066892" cy="2323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brackets,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move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Python the size of an integer is not restricted to a fixed number of number of bits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 r="-927" b="-1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88583-8ABB-ADBD-F9E3-091F2007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4" y="1563768"/>
            <a:ext cx="4971587" cy="409501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/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/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blipFill>
                <a:blip r:embed="rId5"/>
                <a:stretch>
                  <a:fillRect l="-7483" r="-8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/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blipFill>
                <a:blip r:embed="rId6"/>
                <a:stretch>
                  <a:fillRect l="-2521" r="-37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/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blipFill>
                <a:blip r:embed="rId7"/>
                <a:stretch>
                  <a:fillRect l="-2317" r="-42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18209FA-C2BB-784C-D8B5-4D8F1E6DEF5B}"/>
              </a:ext>
            </a:extLst>
          </p:cNvPr>
          <p:cNvSpPr/>
          <p:nvPr/>
        </p:nvSpPr>
        <p:spPr>
          <a:xfrm>
            <a:off x="1943648" y="251324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20973-689D-7438-2B79-FFCB97EDEBE1}"/>
              </a:ext>
            </a:extLst>
          </p:cNvPr>
          <p:cNvSpPr/>
          <p:nvPr/>
        </p:nvSpPr>
        <p:spPr>
          <a:xfrm>
            <a:off x="1445322" y="4559599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08B2D-A940-F2EB-A540-A98730004B7C}"/>
              </a:ext>
            </a:extLst>
          </p:cNvPr>
          <p:cNvSpPr/>
          <p:nvPr/>
        </p:nvSpPr>
        <p:spPr>
          <a:xfrm>
            <a:off x="1943127" y="406490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F64E8-FC01-8971-15A5-71DAF18FDD6F}"/>
              </a:ext>
            </a:extLst>
          </p:cNvPr>
          <p:cNvSpPr/>
          <p:nvPr/>
        </p:nvSpPr>
        <p:spPr>
          <a:xfrm>
            <a:off x="1947282" y="4577694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0C9C1-875E-290F-0473-F3300A3C1D7E}"/>
              </a:ext>
            </a:extLst>
          </p:cNvPr>
          <p:cNvSpPr/>
          <p:nvPr/>
        </p:nvSpPr>
        <p:spPr>
          <a:xfrm>
            <a:off x="3375028" y="3269147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599EB-F1A2-AA2B-AE1F-E7F6C34BFC8C}"/>
              </a:ext>
            </a:extLst>
          </p:cNvPr>
          <p:cNvSpPr/>
          <p:nvPr/>
        </p:nvSpPr>
        <p:spPr>
          <a:xfrm>
            <a:off x="3375028" y="378857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DF08F-2B8C-B429-C7F2-1116631638BF}"/>
              </a:ext>
            </a:extLst>
          </p:cNvPr>
          <p:cNvSpPr/>
          <p:nvPr/>
        </p:nvSpPr>
        <p:spPr>
          <a:xfrm>
            <a:off x="3375028" y="4062656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0275F-01F9-5CC8-FF1C-E7AB96BC2342}"/>
              </a:ext>
            </a:extLst>
          </p:cNvPr>
          <p:cNvSpPr/>
          <p:nvPr/>
        </p:nvSpPr>
        <p:spPr>
          <a:xfrm>
            <a:off x="3375028" y="431425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50C374-A8E2-D08A-B30D-6C73D2DDCF36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>
            <a:off x="2214600" y="2675426"/>
            <a:ext cx="1160428" cy="735132"/>
          </a:xfrm>
          <a:prstGeom prst="bentConnector3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B389A20-FB7C-7D18-552E-3F3BA26AB38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 flipV="1">
            <a:off x="2200844" y="3929985"/>
            <a:ext cx="1174184" cy="276327"/>
          </a:xfrm>
          <a:prstGeom prst="bentConnector3">
            <a:avLst>
              <a:gd name="adj1" fmla="val 816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391B1F-F02C-E07F-0442-1CEF4A294288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2205000" y="4204067"/>
            <a:ext cx="1170029" cy="515038"/>
          </a:xfrm>
          <a:prstGeom prst="bentConnector3">
            <a:avLst>
              <a:gd name="adj1" fmla="val 647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C6B3BD8-8886-BEF6-7546-EC17C52AE667}"/>
              </a:ext>
            </a:extLst>
          </p:cNvPr>
          <p:cNvCxnSpPr>
            <a:cxnSpLocks/>
            <a:stCxn id="35" idx="1"/>
            <a:endCxn id="29" idx="2"/>
          </p:cNvCxnSpPr>
          <p:nvPr/>
        </p:nvCxnSpPr>
        <p:spPr>
          <a:xfrm rot="10800000" flipV="1">
            <a:off x="1574182" y="4455663"/>
            <a:ext cx="1800847" cy="386758"/>
          </a:xfrm>
          <a:prstGeom prst="bentConnector4">
            <a:avLst>
              <a:gd name="adj1" fmla="val 30606"/>
              <a:gd name="adj2" fmla="val 1591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0A5521-D117-58C9-2AFD-B6F01D9DA0C6}"/>
              </a:ext>
            </a:extLst>
          </p:cNvPr>
          <p:cNvSpPr/>
          <p:nvPr/>
        </p:nvSpPr>
        <p:spPr>
          <a:xfrm>
            <a:off x="2740104" y="3244514"/>
            <a:ext cx="4971587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7EEC0A-777D-03FE-5DFA-4918FF3C82D7}"/>
              </a:ext>
            </a:extLst>
          </p:cNvPr>
          <p:cNvGrpSpPr/>
          <p:nvPr/>
        </p:nvGrpSpPr>
        <p:grpSpPr>
          <a:xfrm>
            <a:off x="7430332" y="3740335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51E72E-8FE3-3689-E467-34708FBAC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1C81C-E2EE-1BBA-64DF-8A33F7A08B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FEC5-C871-E034-E0EE-0B3114DA65DF}"/>
              </a:ext>
            </a:extLst>
          </p:cNvPr>
          <p:cNvGrpSpPr/>
          <p:nvPr/>
        </p:nvGrpSpPr>
        <p:grpSpPr>
          <a:xfrm>
            <a:off x="5461286" y="3214354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D616F4-7423-C22F-33F1-F36E51355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B5EB-676F-D693-70C1-7714C2B13E0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463B80-D934-C309-8FB2-4A0128732416}"/>
              </a:ext>
            </a:extLst>
          </p:cNvPr>
          <p:cNvGrpSpPr/>
          <p:nvPr/>
        </p:nvGrpSpPr>
        <p:grpSpPr>
          <a:xfrm>
            <a:off x="6971174" y="4007276"/>
            <a:ext cx="1068643" cy="369332"/>
            <a:chOff x="3647644" y="4910075"/>
            <a:chExt cx="1068643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DA0827-774A-E2EB-E94A-BBCD820231B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A864446-4507-2498-E60F-FB2B2A959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57F894-A907-6835-A5FB-3FE9D0C260B8}"/>
              </a:ext>
            </a:extLst>
          </p:cNvPr>
          <p:cNvGrpSpPr/>
          <p:nvPr/>
        </p:nvGrpSpPr>
        <p:grpSpPr>
          <a:xfrm>
            <a:off x="5547714" y="4275721"/>
            <a:ext cx="1064340" cy="369332"/>
            <a:chOff x="3647644" y="5421073"/>
            <a:chExt cx="1064340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37E79A-D3B5-1414-4215-9B2D891448A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8FB849-16F6-09BE-2E2C-08297E85B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E52007-6D41-1885-E23A-60CEA8444A8F}"/>
              </a:ext>
            </a:extLst>
          </p:cNvPr>
          <p:cNvGrpSpPr/>
          <p:nvPr/>
        </p:nvGrpSpPr>
        <p:grpSpPr>
          <a:xfrm>
            <a:off x="5807615" y="4792371"/>
            <a:ext cx="1068643" cy="369332"/>
            <a:chOff x="3647644" y="5359159"/>
            <a:chExt cx="1068643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1047FD-DA22-9EC8-6970-BF7206DBE9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8C12E4-ABD5-BAC0-DB34-CBC1D3E56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8495689-B4CD-870F-7957-137CA4DF1B3D}"/>
              </a:ext>
            </a:extLst>
          </p:cNvPr>
          <p:cNvGrpSpPr/>
          <p:nvPr/>
        </p:nvGrpSpPr>
        <p:grpSpPr>
          <a:xfrm>
            <a:off x="4483567" y="5041970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4B8E92-E9F7-F719-2A6B-AA0E72CD9C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9EFB153-84C9-B73C-DC32-6CDFF3E2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C676C0-3E2F-F6FB-1477-658D62B76B85}"/>
              </a:ext>
            </a:extLst>
          </p:cNvPr>
          <p:cNvSpPr/>
          <p:nvPr/>
        </p:nvSpPr>
        <p:spPr>
          <a:xfrm>
            <a:off x="1251679" y="3214354"/>
            <a:ext cx="897422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502E8-96D2-B877-760C-4C423ADF9940}"/>
              </a:ext>
            </a:extLst>
          </p:cNvPr>
          <p:cNvSpPr/>
          <p:nvPr/>
        </p:nvSpPr>
        <p:spPr>
          <a:xfrm>
            <a:off x="1842682" y="4128395"/>
            <a:ext cx="176618" cy="24524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55EF1-C8D3-C5EB-280B-7BECC22459A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543336" y="3740739"/>
            <a:ext cx="544709" cy="230601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8770E-6DE4-0086-4DC8-DFFC50BCF1F0}"/>
              </a:ext>
            </a:extLst>
          </p:cNvPr>
          <p:cNvSpPr/>
          <p:nvPr/>
        </p:nvSpPr>
        <p:spPr>
          <a:xfrm>
            <a:off x="4922889" y="3808405"/>
            <a:ext cx="2020267" cy="23019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439FC2-8F49-707B-25D1-0DA95A5DDDE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3704347" y="1579728"/>
            <a:ext cx="224719" cy="42326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 animBg="1"/>
      <p:bldP spid="6" grpId="0" animBg="1"/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AECF-8FA1-5D28-FD1E-CB92F664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60" y="1925645"/>
            <a:ext cx="1856079" cy="104990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/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/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FD09656-D251-EDEC-4F6B-3BF87B036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4875793"/>
            <a:ext cx="1471990" cy="1458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/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/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7542"/>
          </a:xfrm>
        </p:spPr>
        <p:txBody>
          <a:bodyPr>
            <a:normAutofit/>
          </a:bodyPr>
          <a:lstStyle/>
          <a:p>
            <a:r>
              <a:rPr lang="en-US" sz="2400" b="1" dirty="0"/>
              <a:t>Newton's Method </a:t>
            </a:r>
            <a:r>
              <a:rPr lang="en-US" sz="2400" dirty="0"/>
              <a:t>is based on </a:t>
            </a:r>
            <a:r>
              <a:rPr lang="en-US" sz="2400" b="1" dirty="0">
                <a:solidFill>
                  <a:srgbClr val="0070C0"/>
                </a:solidFill>
              </a:rPr>
              <a:t>iteration</a:t>
            </a:r>
            <a:r>
              <a:rPr lang="en-US" sz="2400" dirty="0"/>
              <a:t>: we continue to slide the low and high estimate of the square root closer to the "middle" (the correct answer) after each iteration</a:t>
            </a:r>
          </a:p>
          <a:p>
            <a:r>
              <a:rPr lang="en-US" sz="2400" b="1" dirty="0"/>
              <a:t>Heron's Method </a:t>
            </a:r>
            <a:r>
              <a:rPr lang="en-US" sz="2400" dirty="0"/>
              <a:t>requires fewer lines of code and </a:t>
            </a:r>
            <a:r>
              <a:rPr lang="en-US" sz="2400" b="1" dirty="0">
                <a:solidFill>
                  <a:srgbClr val="00B050"/>
                </a:solidFill>
              </a:rPr>
              <a:t>converges</a:t>
            </a:r>
            <a:r>
              <a:rPr lang="en-US" sz="2400" dirty="0"/>
              <a:t> faster (fewer iterations) than Newton's Method – but Newton's Method can be easily modified to find cube roots, fourth roots, etc.</a:t>
            </a:r>
          </a:p>
          <a:p>
            <a:r>
              <a:rPr lang="en-US" sz="2400" dirty="0"/>
              <a:t>We can find the integral of a function </a:t>
            </a:r>
            <a:r>
              <a:rPr lang="en-US" sz="2400" b="1" dirty="0">
                <a:solidFill>
                  <a:srgbClr val="FF0000"/>
                </a:solidFill>
              </a:rPr>
              <a:t>(the area under its curve)</a:t>
            </a:r>
            <a:r>
              <a:rPr lang="en-US" sz="2400" dirty="0"/>
              <a:t> by summing the </a:t>
            </a:r>
            <a:r>
              <a:rPr lang="en-US" sz="2400" b="1" dirty="0"/>
              <a:t>area of a series of small rectangles</a:t>
            </a:r>
          </a:p>
          <a:p>
            <a:r>
              <a:rPr lang="en-US" sz="2400" b="1" dirty="0"/>
              <a:t>Euler's Identity </a:t>
            </a:r>
            <a:r>
              <a:rPr lang="en-US" sz="2400" dirty="0"/>
              <a:t>unites </a:t>
            </a:r>
            <a:r>
              <a:rPr lang="en-US" sz="2400" b="1" dirty="0">
                <a:solidFill>
                  <a:srgbClr val="7030A0"/>
                </a:solidFill>
              </a:rPr>
              <a:t>the five fundamental constants in Math</a:t>
            </a:r>
            <a:r>
              <a:rPr lang="en-US" sz="2400" dirty="0"/>
              <a:t> and is nothing more than the sum of raising a specific complex number to a series of integer exponents and then dividing by growing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Update the code in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7838</TotalTime>
  <Words>1741</Words>
  <Application>Microsoft Office PowerPoint</Application>
  <PresentationFormat>On-screen Show (4:3)</PresentationFormat>
  <Paragraphs>393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05 – Goals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Square Root</vt:lpstr>
      <vt:lpstr>Edit newton_sqrt.py</vt:lpstr>
      <vt:lpstr>Run newton_sqrt.py</vt:lpstr>
      <vt:lpstr>PowerPoint Presentation</vt:lpstr>
      <vt:lpstr>Open &amp; Run herons_method.py</vt:lpstr>
      <vt:lpstr>Completing What Square?</vt:lpstr>
      <vt:lpstr>Completing What Square?</vt:lpstr>
      <vt:lpstr>Completing What Square?</vt:lpstr>
      <vt:lpstr>Completing What Square?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Area of a Unit Circle</vt:lpstr>
      <vt:lpstr>Edit circle_area.py</vt:lpstr>
      <vt:lpstr>Run circle_area.py</vt:lpstr>
      <vt:lpstr>The SciPy Package</vt:lpstr>
      <vt:lpstr>Installing the SciPy Package into Thonny</vt:lpstr>
      <vt:lpstr>Search for the SciPy package</vt:lpstr>
      <vt:lpstr>Install the SciPy Package</vt:lpstr>
      <vt:lpstr>Verify the SciPy Package Installation</vt:lpstr>
      <vt:lpstr>Complex Numbers</vt:lpstr>
      <vt:lpstr>Complex Numbers</vt:lpstr>
      <vt:lpstr>Complex Algebra</vt:lpstr>
      <vt:lpstr>Complex Algebra</vt:lpstr>
      <vt:lpstr>Why is e so special?</vt:lpstr>
      <vt:lpstr>Why is e so special?</vt:lpstr>
      <vt:lpstr>Why is e so special?</vt:lpstr>
      <vt:lpstr>Euler’s Identity</vt:lpstr>
      <vt:lpstr>Edit euler_identity.py</vt:lpstr>
      <vt:lpstr>Run euler_identity.py</vt:lpstr>
      <vt:lpstr>Euler’s Identity</vt:lpstr>
      <vt:lpstr>PowerPoint Presentation</vt:lpstr>
      <vt:lpstr>Session 05 – Know You Know…</vt:lpstr>
      <vt:lpstr>Task 05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871</cp:revision>
  <cp:lastPrinted>2015-06-01T00:45:11Z</cp:lastPrinted>
  <dcterms:created xsi:type="dcterms:W3CDTF">2014-09-21T17:58:26Z</dcterms:created>
  <dcterms:modified xsi:type="dcterms:W3CDTF">2023-11-13T14:43:02Z</dcterms:modified>
</cp:coreProperties>
</file>