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handoutMasterIdLst>
    <p:handoutMasterId r:id="rId52"/>
  </p:handoutMasterIdLst>
  <p:sldIdLst>
    <p:sldId id="1019" r:id="rId2"/>
    <p:sldId id="972" r:id="rId3"/>
    <p:sldId id="346" r:id="rId4"/>
    <p:sldId id="347" r:id="rId5"/>
    <p:sldId id="352" r:id="rId6"/>
    <p:sldId id="353" r:id="rId7"/>
    <p:sldId id="354" r:id="rId8"/>
    <p:sldId id="356" r:id="rId9"/>
    <p:sldId id="357" r:id="rId10"/>
    <p:sldId id="358" r:id="rId11"/>
    <p:sldId id="362" r:id="rId12"/>
    <p:sldId id="1076" r:id="rId13"/>
    <p:sldId id="366" r:id="rId14"/>
    <p:sldId id="1315" r:id="rId15"/>
    <p:sldId id="1316" r:id="rId16"/>
    <p:sldId id="367" r:id="rId17"/>
    <p:sldId id="368" r:id="rId18"/>
    <p:sldId id="369" r:id="rId19"/>
    <p:sldId id="372" r:id="rId20"/>
    <p:sldId id="373" r:id="rId21"/>
    <p:sldId id="393" r:id="rId22"/>
    <p:sldId id="1092" r:id="rId23"/>
    <p:sldId id="1093" r:id="rId24"/>
    <p:sldId id="1308" r:id="rId25"/>
    <p:sldId id="433" r:id="rId26"/>
    <p:sldId id="436" r:id="rId27"/>
    <p:sldId id="437" r:id="rId28"/>
    <p:sldId id="439" r:id="rId29"/>
    <p:sldId id="440" r:id="rId30"/>
    <p:sldId id="1310" r:id="rId31"/>
    <p:sldId id="442" r:id="rId32"/>
    <p:sldId id="1311" r:id="rId33"/>
    <p:sldId id="1312" r:id="rId34"/>
    <p:sldId id="1057" r:id="rId35"/>
    <p:sldId id="1062" r:id="rId36"/>
    <p:sldId id="1063" r:id="rId37"/>
    <p:sldId id="1064" r:id="rId38"/>
    <p:sldId id="1313" r:id="rId39"/>
    <p:sldId id="1314" r:id="rId40"/>
    <p:sldId id="448" r:id="rId41"/>
    <p:sldId id="1059" r:id="rId42"/>
    <p:sldId id="450" r:id="rId43"/>
    <p:sldId id="1309" r:id="rId44"/>
    <p:sldId id="404" r:id="rId45"/>
    <p:sldId id="1321" r:id="rId46"/>
    <p:sldId id="1318" r:id="rId47"/>
    <p:sldId id="973" r:id="rId48"/>
    <p:sldId id="1320" r:id="rId49"/>
    <p:sldId id="1005" r:id="rId50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4B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1E7D9-E8FD-4908-95BB-3604F3CA9764}" v="1" dt="2020-05-29T19:25:52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08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ersach, David" userId="14a9feb0-85a7-4da4-be8a-c1e22b637acc" providerId="ADAL" clId="{6231E7D9-E8FD-4908-95BB-3604F3CA9764}"/>
    <pc:docChg chg="custSel delSld modSld">
      <pc:chgData name="Biersach, David" userId="14a9feb0-85a7-4da4-be8a-c1e22b637acc" providerId="ADAL" clId="{6231E7D9-E8FD-4908-95BB-3604F3CA9764}" dt="2020-05-29T19:25:56.584" v="2" actId="2696"/>
      <pc:docMkLst>
        <pc:docMk/>
      </pc:docMkLst>
      <pc:sldChg chg="del">
        <pc:chgData name="Biersach, David" userId="14a9feb0-85a7-4da4-be8a-c1e22b637acc" providerId="ADAL" clId="{6231E7D9-E8FD-4908-95BB-3604F3CA9764}" dt="2020-05-29T19:25:56.584" v="2" actId="2696"/>
        <pc:sldMkLst>
          <pc:docMk/>
          <pc:sldMk cId="1150352350" sldId="278"/>
        </pc:sldMkLst>
      </pc:sldChg>
      <pc:sldChg chg="modSp">
        <pc:chgData name="Biersach, David" userId="14a9feb0-85a7-4da4-be8a-c1e22b637acc" providerId="ADAL" clId="{6231E7D9-E8FD-4908-95BB-3604F3CA9764}" dt="2020-05-29T19:25:52.552" v="0" actId="27636"/>
        <pc:sldMkLst>
          <pc:docMk/>
          <pc:sldMk cId="206124625" sldId="464"/>
        </pc:sldMkLst>
        <pc:spChg chg="mod">
          <ac:chgData name="Biersach, David" userId="14a9feb0-85a7-4da4-be8a-c1e22b637acc" providerId="ADAL" clId="{6231E7D9-E8FD-4908-95BB-3604F3CA9764}" dt="2020-05-29T19:25:52.552" v="0" actId="27636"/>
          <ac:spMkLst>
            <pc:docMk/>
            <pc:sldMk cId="206124625" sldId="464"/>
            <ac:spMk id="3" creationId="{00000000-0000-0000-0000-000000000000}"/>
          </ac:spMkLst>
        </pc:spChg>
      </pc:sldChg>
      <pc:sldChg chg="modSp">
        <pc:chgData name="Biersach, David" userId="14a9feb0-85a7-4da4-be8a-c1e22b637acc" providerId="ADAL" clId="{6231E7D9-E8FD-4908-95BB-3604F3CA9764}" dt="2020-05-29T19:25:52.649" v="1" actId="27636"/>
        <pc:sldMkLst>
          <pc:docMk/>
          <pc:sldMk cId="320308749" sldId="465"/>
        </pc:sldMkLst>
        <pc:spChg chg="mod">
          <ac:chgData name="Biersach, David" userId="14a9feb0-85a7-4da4-be8a-c1e22b637acc" providerId="ADAL" clId="{6231E7D9-E8FD-4908-95BB-3604F3CA9764}" dt="2020-05-29T19:25:52.649" v="1" actId="27636"/>
          <ac:spMkLst>
            <pc:docMk/>
            <pc:sldMk cId="320308749" sldId="46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475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509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379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1278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524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3896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9931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5474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3543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1470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868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6042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1277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1855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74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1719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530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604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92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52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358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057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381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3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EB2C-244D-4423-AD97-018ED6478B87}" type="datetime1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D1F-7576-4C60-B4EB-5115BC56CF40}" type="datetime1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1398-4D56-44F9-BA35-34ACF3159A64}" type="datetime1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632E-48CB-4EEB-A6B6-DEC7AD7CC976}" type="datetime1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E52C-3A57-458E-95F6-96B2FA9D1DD4}" type="datetime1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C747-A48A-4FF2-8EE4-3E95ECD1C2A8}" type="datetime1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5758-AB7F-463D-B638-E1729B95E126}" type="datetime1">
              <a:rPr lang="en-US" smtClean="0"/>
              <a:t>12/3/2023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8C77-7DD0-4738-BF52-D0EC9F78A76E}" type="datetime1">
              <a:rPr lang="en-US" smtClean="0"/>
              <a:t>12/3/2023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70CF-13D9-4E1D-A74F-2CFE4953FCDB}" type="datetime1">
              <a:rPr lang="en-US" smtClean="0"/>
              <a:t>12/3/2023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49B9-4E1C-4967-B9CF-0BF9FECBE837}" type="datetime1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8CBB-1F06-4333-9BBF-66628B15E581}" type="datetime1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C883-F03C-4CA3-AF62-BEF30EEA4F65}" type="datetime1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biersach@bnl.go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410.png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../media/image440.png"/><Relationship Id="rId9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430.png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14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3" Type="http://schemas.openxmlformats.org/officeDocument/2006/relationships/image" Target="../media/image460.png"/><Relationship Id="rId7" Type="http://schemas.openxmlformats.org/officeDocument/2006/relationships/image" Target="../media/image301.png"/><Relationship Id="rId2" Type="http://schemas.openxmlformats.org/officeDocument/2006/relationships/image" Target="../media/image2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1.png"/><Relationship Id="rId5" Type="http://schemas.openxmlformats.org/officeDocument/2006/relationships/image" Target="../media/image27.png"/><Relationship Id="rId4" Type="http://schemas.openxmlformats.org/officeDocument/2006/relationships/image" Target="../media/image27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image" Target="../media/image460.png"/><Relationship Id="rId7" Type="http://schemas.openxmlformats.org/officeDocument/2006/relationships/image" Target="../media/image310.png"/><Relationship Id="rId2" Type="http://schemas.openxmlformats.org/officeDocument/2006/relationships/image" Target="../media/image2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1.png"/><Relationship Id="rId5" Type="http://schemas.openxmlformats.org/officeDocument/2006/relationships/image" Target="../media/image291.png"/><Relationship Id="rId4" Type="http://schemas.openxmlformats.org/officeDocument/2006/relationships/image" Target="../media/image48.png"/><Relationship Id="rId9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Bean_machine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3.png"/><Relationship Id="rId4" Type="http://schemas.openxmlformats.org/officeDocument/2006/relationships/image" Target="../media/image4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D8D1F-051C-48C7-91AB-482302FE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72228" y="2572099"/>
            <a:ext cx="2042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Dave Biersach</a:t>
            </a:r>
          </a:p>
          <a:p>
            <a:pPr algn="ctr"/>
            <a:r>
              <a:rPr lang="en-US" dirty="0">
                <a:hlinkClick r:id="rId2"/>
              </a:rPr>
              <a:t>dbiersach@bnl.gov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D1FE5-8CB5-4983-AA2B-0B6C1209F452}"/>
              </a:ext>
            </a:extLst>
          </p:cNvPr>
          <p:cNvSpPr txBox="1"/>
          <p:nvPr/>
        </p:nvSpPr>
        <p:spPr>
          <a:xfrm>
            <a:off x="6208139" y="1078065"/>
            <a:ext cx="25705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Foundations of</a:t>
            </a:r>
          </a:p>
          <a:p>
            <a:pPr algn="ctr"/>
            <a:r>
              <a:rPr lang="en-US" sz="2000" b="1" dirty="0"/>
              <a:t>Scientific Computing</a:t>
            </a:r>
          </a:p>
          <a:p>
            <a:pPr algn="ctr"/>
            <a:r>
              <a:rPr lang="en-US" sz="2000" dirty="0"/>
              <a:t>(SciComp 101)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F49F3-90CB-4580-B6E1-688074D23599}"/>
              </a:ext>
            </a:extLst>
          </p:cNvPr>
          <p:cNvSpPr txBox="1"/>
          <p:nvPr/>
        </p:nvSpPr>
        <p:spPr>
          <a:xfrm>
            <a:off x="6422434" y="4355451"/>
            <a:ext cx="2141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07 </a:t>
            </a:r>
            <a:r>
              <a:rPr lang="en-US" dirty="0"/>
              <a:t>Probability and Statistics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02A7DBD-F029-4698-9BC7-351B592322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7021" y="1006861"/>
            <a:ext cx="3572378" cy="87188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CCD3142-EDAA-8E9E-DF9C-D35BB409C6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351" y="2681046"/>
            <a:ext cx="5635719" cy="317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01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Mean, Variance, Standard Deviation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000" y="2786143"/>
            <a:ext cx="5000000" cy="12857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485" y="4488862"/>
            <a:ext cx="2487030" cy="667020"/>
          </a:xfrm>
          <a:prstGeom prst="rect">
            <a:avLst/>
          </a:prstGeom>
        </p:spPr>
      </p:pic>
      <p:sp>
        <p:nvSpPr>
          <p:cNvPr id="10" name="Line Callout 2 9"/>
          <p:cNvSpPr/>
          <p:nvPr/>
        </p:nvSpPr>
        <p:spPr>
          <a:xfrm>
            <a:off x="6457950" y="1981200"/>
            <a:ext cx="1727200" cy="486228"/>
          </a:xfrm>
          <a:prstGeom prst="borderCallout2">
            <a:avLst>
              <a:gd name="adj1" fmla="val 45616"/>
              <a:gd name="adj2" fmla="val -5812"/>
              <a:gd name="adj3" fmla="val 54571"/>
              <a:gd name="adj4" fmla="val -16667"/>
              <a:gd name="adj5" fmla="val 248321"/>
              <a:gd name="adj6" fmla="val -5507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Mean</a:t>
            </a:r>
          </a:p>
        </p:txBody>
      </p:sp>
      <p:sp>
        <p:nvSpPr>
          <p:cNvPr id="11" name="Line Callout 2 10"/>
          <p:cNvSpPr/>
          <p:nvPr/>
        </p:nvSpPr>
        <p:spPr>
          <a:xfrm>
            <a:off x="1494064" y="1787296"/>
            <a:ext cx="1727200" cy="486228"/>
          </a:xfrm>
          <a:prstGeom prst="borderCallout2">
            <a:avLst>
              <a:gd name="adj1" fmla="val 115765"/>
              <a:gd name="adj2" fmla="val 38726"/>
              <a:gd name="adj3" fmla="val 194870"/>
              <a:gd name="adj4" fmla="val 29131"/>
              <a:gd name="adj5" fmla="val 275186"/>
              <a:gd name="adj6" fmla="val 4156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Variance</a:t>
            </a:r>
          </a:p>
        </p:txBody>
      </p:sp>
      <p:sp>
        <p:nvSpPr>
          <p:cNvPr id="12" name="Line Callout 2 11"/>
          <p:cNvSpPr/>
          <p:nvPr/>
        </p:nvSpPr>
        <p:spPr>
          <a:xfrm>
            <a:off x="1087663" y="5389419"/>
            <a:ext cx="2729593" cy="486228"/>
          </a:xfrm>
          <a:prstGeom prst="borderCallout2">
            <a:avLst>
              <a:gd name="adj1" fmla="val -17071"/>
              <a:gd name="adj2" fmla="val 51626"/>
              <a:gd name="adj3" fmla="val -72294"/>
              <a:gd name="adj4" fmla="val 63022"/>
              <a:gd name="adj5" fmla="val -100934"/>
              <a:gd name="adj6" fmla="val 7823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Standard Deviation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Arrow: Curved Left 2"/>
          <p:cNvSpPr/>
          <p:nvPr/>
        </p:nvSpPr>
        <p:spPr>
          <a:xfrm rot="5400000">
            <a:off x="4599879" y="3003823"/>
            <a:ext cx="394066" cy="146746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6F9BEF-82D4-4DF3-B240-27094235CE2D}"/>
                  </a:ext>
                </a:extLst>
              </p:cNvPr>
              <p:cNvSpPr txBox="1"/>
              <p:nvPr/>
            </p:nvSpPr>
            <p:spPr>
              <a:xfrm>
                <a:off x="5981627" y="5632533"/>
                <a:ext cx="11588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=9.84</m:t>
                      </m:r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6F9BEF-82D4-4DF3-B240-27094235C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627" y="5632533"/>
                <a:ext cx="1158842" cy="307777"/>
              </a:xfrm>
              <a:prstGeom prst="rect">
                <a:avLst/>
              </a:prstGeom>
              <a:blipFill>
                <a:blip r:embed="rId4"/>
                <a:stretch>
                  <a:fillRect l="-2632" t="-4000" r="-4737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0534FE-8C81-4864-AA46-F2D8834E41A6}"/>
                  </a:ext>
                </a:extLst>
              </p:cNvPr>
              <p:cNvSpPr txBox="1"/>
              <p:nvPr/>
            </p:nvSpPr>
            <p:spPr>
              <a:xfrm>
                <a:off x="6117222" y="5203615"/>
                <a:ext cx="197400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={2, 9, 11, 5, 6}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0534FE-8C81-4864-AA46-F2D8834E4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222" y="5203615"/>
                <a:ext cx="1974002" cy="307777"/>
              </a:xfrm>
              <a:prstGeom prst="rect">
                <a:avLst/>
              </a:prstGeom>
              <a:blipFill>
                <a:blip r:embed="rId5"/>
                <a:stretch>
                  <a:fillRect l="-1235" t="-4000" r="-4012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A626DC-95B6-40AE-B4E0-CF337831C971}"/>
                  </a:ext>
                </a:extLst>
              </p:cNvPr>
              <p:cNvSpPr txBox="1"/>
              <p:nvPr/>
            </p:nvSpPr>
            <p:spPr>
              <a:xfrm>
                <a:off x="6117222" y="6012282"/>
                <a:ext cx="2014590" cy="3440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9.84</m:t>
                          </m:r>
                        </m:e>
                      </m:rad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≅3.13</m:t>
                      </m:r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A626DC-95B6-40AE-B4E0-CF337831C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222" y="6012282"/>
                <a:ext cx="2014590" cy="344069"/>
              </a:xfrm>
              <a:prstGeom prst="rect">
                <a:avLst/>
              </a:prstGeom>
              <a:blipFill>
                <a:blip r:embed="rId6"/>
                <a:stretch>
                  <a:fillRect l="-1208" r="-2417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085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Determine Which Roll Method is Best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8968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Write a program to generate </a:t>
            </a:r>
            <a:r>
              <a:rPr lang="en-US" sz="2400" b="1" dirty="0"/>
              <a:t>1,000,000</a:t>
            </a:r>
            <a:r>
              <a:rPr lang="en-US" sz="2400" dirty="0"/>
              <a:t> hero ability scores, comparing the </a:t>
            </a:r>
            <a:r>
              <a:rPr lang="en-US" sz="2400" i="1" dirty="0"/>
              <a:t>mean</a:t>
            </a:r>
            <a:r>
              <a:rPr lang="en-US" sz="2400" dirty="0"/>
              <a:t> and </a:t>
            </a:r>
            <a:r>
              <a:rPr lang="en-US" sz="2400" i="1" dirty="0"/>
              <a:t>standard deviation </a:t>
            </a:r>
            <a:r>
              <a:rPr lang="en-US" sz="2400" dirty="0"/>
              <a:t>of the 1d20 versus the 3d6 dice roll methods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b="1" dirty="0">
                <a:solidFill>
                  <a:srgbClr val="FF0000"/>
                </a:solidFill>
              </a:rPr>
              <a:t>Which dice roll method would you want to use to generate your hero’s abilities – and why?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96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hero_abilities.py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A040500-4C5D-907A-4AFD-C1399646469C}"/>
              </a:ext>
            </a:extLst>
          </p:cNvPr>
          <p:cNvGrpSpPr/>
          <p:nvPr/>
        </p:nvGrpSpPr>
        <p:grpSpPr>
          <a:xfrm>
            <a:off x="2401738" y="5603248"/>
            <a:ext cx="4340525" cy="756233"/>
            <a:chOff x="2401738" y="5603248"/>
            <a:chExt cx="4340525" cy="7562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5B88EA63-5D1A-FACB-3F14-8D082D0369A8}"/>
                    </a:ext>
                  </a:extLst>
                </p:cNvPr>
                <p:cNvSpPr txBox="1"/>
                <p:nvPr/>
              </p:nvSpPr>
              <p:spPr>
                <a:xfrm>
                  <a:off x="2401738" y="5603248"/>
                  <a:ext cx="1202893" cy="75623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5B88EA63-5D1A-FACB-3F14-8D082D0369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1738" y="5603248"/>
                  <a:ext cx="1202893" cy="75623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AD994D76-3998-B40D-4857-C570AAE5BFB6}"/>
                    </a:ext>
                  </a:extLst>
                </p:cNvPr>
                <p:cNvSpPr txBox="1"/>
                <p:nvPr/>
              </p:nvSpPr>
              <p:spPr>
                <a:xfrm>
                  <a:off x="4689970" y="5603248"/>
                  <a:ext cx="2052293" cy="75623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AD994D76-3998-B40D-4857-C570AAE5BF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9970" y="5603248"/>
                  <a:ext cx="2052293" cy="75623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6130D07-E4B5-75D7-0955-E682D9F7AA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1738" y="1831854"/>
            <a:ext cx="4340525" cy="34521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2DDBCBE-1ECA-209B-29D4-37437A90FD5B}"/>
              </a:ext>
            </a:extLst>
          </p:cNvPr>
          <p:cNvSpPr/>
          <p:nvPr/>
        </p:nvSpPr>
        <p:spPr>
          <a:xfrm>
            <a:off x="2401738" y="3232448"/>
            <a:ext cx="4340525" cy="182294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84BBCE-49AB-9722-5B9F-73221EF566EB}"/>
              </a:ext>
            </a:extLst>
          </p:cNvPr>
          <p:cNvGrpSpPr/>
          <p:nvPr/>
        </p:nvGrpSpPr>
        <p:grpSpPr>
          <a:xfrm>
            <a:off x="6071018" y="3173621"/>
            <a:ext cx="1076632" cy="369332"/>
            <a:chOff x="4968362" y="2079211"/>
            <a:chExt cx="1076632" cy="36933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0A17CBE-191E-240C-D073-B6EA3EBC4A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D746D7-0E04-ADB9-252A-EAA1C2DFB422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83509C8-C1F6-0814-BF74-3A70BFC0A112}"/>
              </a:ext>
            </a:extLst>
          </p:cNvPr>
          <p:cNvGrpSpPr/>
          <p:nvPr/>
        </p:nvGrpSpPr>
        <p:grpSpPr>
          <a:xfrm>
            <a:off x="6486289" y="3400101"/>
            <a:ext cx="1076632" cy="369332"/>
            <a:chOff x="4704120" y="2356972"/>
            <a:chExt cx="1076632" cy="36933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80CC7E2-CECC-3710-D36E-901EF172C9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4FA7DB-77FD-40EB-CB72-CCDC211EF32E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FE52FBB-9ABF-FD21-E143-E5502B367E68}"/>
              </a:ext>
            </a:extLst>
          </p:cNvPr>
          <p:cNvGrpSpPr/>
          <p:nvPr/>
        </p:nvGrpSpPr>
        <p:grpSpPr>
          <a:xfrm>
            <a:off x="6486289" y="3616713"/>
            <a:ext cx="1068643" cy="369332"/>
            <a:chOff x="3647644" y="4910075"/>
            <a:chExt cx="1068643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EE9415C-ED69-6108-AE20-17D02BD708E3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A1122FE-C36F-14B0-DE84-74D65067E4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89BB741-954C-663B-FD86-D1ADB65AAF15}"/>
              </a:ext>
            </a:extLst>
          </p:cNvPr>
          <p:cNvGrpSpPr/>
          <p:nvPr/>
        </p:nvGrpSpPr>
        <p:grpSpPr>
          <a:xfrm>
            <a:off x="6188596" y="4074713"/>
            <a:ext cx="1064340" cy="369332"/>
            <a:chOff x="3647644" y="5421073"/>
            <a:chExt cx="1064340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A5988A6-1748-4AC6-BAEC-2ED31B435D71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D478ABD-9C74-8A56-2BA0-79DC18FBA4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C77FE67-C12B-946A-5981-67BF733BD34D}"/>
              </a:ext>
            </a:extLst>
          </p:cNvPr>
          <p:cNvGrpSpPr/>
          <p:nvPr/>
        </p:nvGrpSpPr>
        <p:grpSpPr>
          <a:xfrm>
            <a:off x="6011646" y="4517041"/>
            <a:ext cx="1068643" cy="369332"/>
            <a:chOff x="3647644" y="5359159"/>
            <a:chExt cx="1068643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2D8999D-77DC-9B62-2DCC-6605C2CCAF51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5260140-51DD-E396-592E-C54274BAD9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B57BEEC-7BE3-0270-C491-FB009D8285AF}"/>
              </a:ext>
            </a:extLst>
          </p:cNvPr>
          <p:cNvGrpSpPr/>
          <p:nvPr/>
        </p:nvGrpSpPr>
        <p:grpSpPr>
          <a:xfrm>
            <a:off x="6011646" y="4745449"/>
            <a:ext cx="1076632" cy="369332"/>
            <a:chOff x="2157212" y="5356391"/>
            <a:chExt cx="1076632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72FEA1E-51AA-99EF-F60A-788210C089C1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0D2981E-4B50-2BA1-F50B-0E2EFB7CFC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468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hero_abilities.py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Speech Bubble: Rectangle 5"/>
          <p:cNvSpPr/>
          <p:nvPr/>
        </p:nvSpPr>
        <p:spPr>
          <a:xfrm>
            <a:off x="4288239" y="3544031"/>
            <a:ext cx="2359741" cy="1308764"/>
          </a:xfrm>
          <a:prstGeom prst="wedgeRectCallout">
            <a:avLst>
              <a:gd name="adj1" fmla="val -35681"/>
              <a:gd name="adj2" fmla="val -7276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Which roll type will most likely give you the highest </a:t>
            </a:r>
            <a:r>
              <a:rPr lang="en-US" b="1" dirty="0">
                <a:solidFill>
                  <a:schemeClr val="tx1"/>
                </a:solidFill>
              </a:rPr>
              <a:t>average</a:t>
            </a:r>
            <a:r>
              <a:rPr lang="en-US" dirty="0">
                <a:solidFill>
                  <a:srgbClr val="FF0000"/>
                </a:solidFill>
              </a:rPr>
              <a:t> score across all abilities?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6E784D-8BE4-BF61-FCA4-67D6987A7A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821"/>
          <a:stretch/>
        </p:blipFill>
        <p:spPr>
          <a:xfrm>
            <a:off x="2437370" y="2352483"/>
            <a:ext cx="4269261" cy="55399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0270617D-8B2D-9868-9083-F6053C7D4553}"/>
              </a:ext>
            </a:extLst>
          </p:cNvPr>
          <p:cNvGrpSpPr/>
          <p:nvPr/>
        </p:nvGrpSpPr>
        <p:grpSpPr>
          <a:xfrm>
            <a:off x="1518167" y="2353129"/>
            <a:ext cx="919203" cy="276999"/>
            <a:chOff x="1518167" y="2353129"/>
            <a:chExt cx="919203" cy="2769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1032DA7-79A6-F9A3-C3D3-122AC75F77D8}"/>
                    </a:ext>
                  </a:extLst>
                </p:cNvPr>
                <p:cNvSpPr txBox="1"/>
                <p:nvPr/>
              </p:nvSpPr>
              <p:spPr>
                <a:xfrm>
                  <a:off x="1518167" y="2353129"/>
                  <a:ext cx="62658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1032DA7-79A6-F9A3-C3D3-122AC75F77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8167" y="2353129"/>
                  <a:ext cx="62658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7767" r="-9709" b="-2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5CEF817-E84A-7804-39D0-9611C24158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3692" y="2487720"/>
              <a:ext cx="253678" cy="32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CED23E6-BDD6-D308-B0B4-59BF5778585A}"/>
              </a:ext>
            </a:extLst>
          </p:cNvPr>
          <p:cNvGrpSpPr/>
          <p:nvPr/>
        </p:nvGrpSpPr>
        <p:grpSpPr>
          <a:xfrm>
            <a:off x="1454047" y="2630128"/>
            <a:ext cx="983323" cy="276999"/>
            <a:chOff x="1454047" y="2630128"/>
            <a:chExt cx="983323" cy="2769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B77FBE0-BD45-301A-1839-F58F2E375609}"/>
                    </a:ext>
                  </a:extLst>
                </p:cNvPr>
                <p:cNvSpPr txBox="1"/>
                <p:nvPr/>
              </p:nvSpPr>
              <p:spPr>
                <a:xfrm>
                  <a:off x="1454047" y="2630128"/>
                  <a:ext cx="6907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a14:m>
                  <a:r>
                    <a:rPr lang="en-US" dirty="0"/>
                    <a:t>0</a:t>
                  </a: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B77FBE0-BD45-301A-1839-F58F2E3756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4047" y="2630128"/>
                  <a:ext cx="690702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2389" t="-28261" r="-19469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83D4BA-B141-5138-7540-D0DDA85603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3692" y="2767981"/>
              <a:ext cx="253678" cy="32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CA491AD-7940-7BDD-A41A-2B39FD03AADA}"/>
              </a:ext>
            </a:extLst>
          </p:cNvPr>
          <p:cNvGrpSpPr/>
          <p:nvPr/>
        </p:nvGrpSpPr>
        <p:grpSpPr>
          <a:xfrm>
            <a:off x="6647980" y="2329998"/>
            <a:ext cx="985290" cy="276999"/>
            <a:chOff x="6647980" y="2329998"/>
            <a:chExt cx="985290" cy="2769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218C6B9-39C3-A936-BA72-77D7BD823C1C}"/>
                    </a:ext>
                  </a:extLst>
                </p:cNvPr>
                <p:cNvSpPr txBox="1"/>
                <p:nvPr/>
              </p:nvSpPr>
              <p:spPr>
                <a:xfrm>
                  <a:off x="6999250" y="2329998"/>
                  <a:ext cx="6340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218C6B9-39C3-A936-BA72-77D7BD823C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9250" y="2329998"/>
                  <a:ext cx="634020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9615" r="-4808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0C0A5CD-112C-FB97-4E87-2522C02F4C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7980" y="2489689"/>
              <a:ext cx="253678" cy="3262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1CFD0FA-5484-E0AE-02C2-AA05DCEA0AC0}"/>
              </a:ext>
            </a:extLst>
          </p:cNvPr>
          <p:cNvGrpSpPr/>
          <p:nvPr/>
        </p:nvGrpSpPr>
        <p:grpSpPr>
          <a:xfrm>
            <a:off x="6647980" y="2606997"/>
            <a:ext cx="1049410" cy="276999"/>
            <a:chOff x="6647980" y="2606997"/>
            <a:chExt cx="1049410" cy="2769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936F85E-9039-FBBB-E1E0-0F2656B6751F}"/>
                    </a:ext>
                  </a:extLst>
                </p:cNvPr>
                <p:cNvSpPr txBox="1"/>
                <p:nvPr/>
              </p:nvSpPr>
              <p:spPr>
                <a:xfrm>
                  <a:off x="6999250" y="2606997"/>
                  <a:ext cx="6981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a14:m>
                  <a:r>
                    <a:rPr lang="en-US" dirty="0"/>
                    <a:t>0</a:t>
                  </a: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936F85E-9039-FBBB-E1E0-0F2656B675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9250" y="2606997"/>
                  <a:ext cx="698140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8696" t="-28889" r="-19130" b="-5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BB130EA-6857-43C4-156F-6277309083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7980" y="2767981"/>
              <a:ext cx="253678" cy="3262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028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common_statistics.py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C3CC01-8A01-392B-EEA3-11117F6A7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524" y="1695666"/>
            <a:ext cx="4980952" cy="3466667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43DAC75-B4A1-F14D-A1CC-582ED8B7EF81}"/>
              </a:ext>
            </a:extLst>
          </p:cNvPr>
          <p:cNvGrpSpPr/>
          <p:nvPr/>
        </p:nvGrpSpPr>
        <p:grpSpPr>
          <a:xfrm>
            <a:off x="3623159" y="1653214"/>
            <a:ext cx="1076632" cy="369332"/>
            <a:chOff x="4968362" y="2079211"/>
            <a:chExt cx="1076632" cy="369332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B2EDBED-2BFF-EF08-099A-F5DFD3AE0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68CBA72-81C1-6B4F-D1F6-C7792FC94C87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2520869-2E27-1D0C-6E05-B97CE467355E}"/>
              </a:ext>
            </a:extLst>
          </p:cNvPr>
          <p:cNvGrpSpPr/>
          <p:nvPr/>
        </p:nvGrpSpPr>
        <p:grpSpPr>
          <a:xfrm>
            <a:off x="5089065" y="1830385"/>
            <a:ext cx="1076632" cy="369332"/>
            <a:chOff x="4704120" y="2356972"/>
            <a:chExt cx="1076632" cy="369332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C85D4AE-8FFF-BDE2-3347-869BD0F34C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7AB7E23-66F9-9E56-B555-846D78135115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2108E1F-B163-2553-BBF5-203E81C929C6}"/>
              </a:ext>
            </a:extLst>
          </p:cNvPr>
          <p:cNvGrpSpPr/>
          <p:nvPr/>
        </p:nvGrpSpPr>
        <p:grpSpPr>
          <a:xfrm>
            <a:off x="3846360" y="2404909"/>
            <a:ext cx="1068643" cy="369332"/>
            <a:chOff x="3647644" y="4910075"/>
            <a:chExt cx="1068643" cy="369332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37AC0F2-4DE7-D723-B13F-BB0D9EF6F7C7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9B92EF3-F3FD-0EF5-CFEB-3A78441A88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019AC56-78ED-B586-7AD8-DEEA2E77E513}"/>
              </a:ext>
            </a:extLst>
          </p:cNvPr>
          <p:cNvGrpSpPr/>
          <p:nvPr/>
        </p:nvGrpSpPr>
        <p:grpSpPr>
          <a:xfrm>
            <a:off x="3669901" y="2615230"/>
            <a:ext cx="1064340" cy="369332"/>
            <a:chOff x="3647644" y="5421073"/>
            <a:chExt cx="1064340" cy="369332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0422FEB-302D-7AC7-E94D-49E173D560D2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F03C950F-FB96-7870-6132-52E1D45282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009E2BC-85FE-0D1B-ED11-021C82DC1883}"/>
              </a:ext>
            </a:extLst>
          </p:cNvPr>
          <p:cNvGrpSpPr/>
          <p:nvPr/>
        </p:nvGrpSpPr>
        <p:grpSpPr>
          <a:xfrm>
            <a:off x="4587742" y="2986929"/>
            <a:ext cx="1068643" cy="369332"/>
            <a:chOff x="3647644" y="5359159"/>
            <a:chExt cx="1068643" cy="369332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0F09AF1-C244-DA25-FC32-240E623E0B80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7C30509-2594-9AEA-6380-4FBA612ADD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C3AE34D-9198-38B2-BE3F-FE72541C01E8}"/>
              </a:ext>
            </a:extLst>
          </p:cNvPr>
          <p:cNvGrpSpPr/>
          <p:nvPr/>
        </p:nvGrpSpPr>
        <p:grpSpPr>
          <a:xfrm>
            <a:off x="4267732" y="3163850"/>
            <a:ext cx="1076632" cy="369332"/>
            <a:chOff x="2157212" y="5356391"/>
            <a:chExt cx="1076632" cy="369332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DCCAEEA-A01B-D356-D236-39A634EDE128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C5CEA57E-C04C-F068-1957-3A7934F556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901AEAE-FE6D-5621-C632-7BFCCA959897}"/>
              </a:ext>
            </a:extLst>
          </p:cNvPr>
          <p:cNvGrpSpPr/>
          <p:nvPr/>
        </p:nvGrpSpPr>
        <p:grpSpPr>
          <a:xfrm>
            <a:off x="5764215" y="3561798"/>
            <a:ext cx="1076632" cy="369332"/>
            <a:chOff x="2157212" y="5356391"/>
            <a:chExt cx="1076632" cy="369332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6F434FD-23B8-398E-8F54-7B6D8EDE2122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F0BF2332-98CD-AE1F-4261-78B6D68A07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6B377F2-EC8C-7483-689E-767D2734474F}"/>
              </a:ext>
            </a:extLst>
          </p:cNvPr>
          <p:cNvGrpSpPr/>
          <p:nvPr/>
        </p:nvGrpSpPr>
        <p:grpSpPr>
          <a:xfrm>
            <a:off x="3631213" y="4126395"/>
            <a:ext cx="1076632" cy="369332"/>
            <a:chOff x="2157212" y="5356391"/>
            <a:chExt cx="1076632" cy="369332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42F8280-9660-0369-A28A-0DE8AB492490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F4D17EFB-6EEE-47DB-9320-0529BBC00D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D64EE6A-D90D-E2DF-6769-DDFF4F6A7F20}"/>
              </a:ext>
            </a:extLst>
          </p:cNvPr>
          <p:cNvGrpSpPr/>
          <p:nvPr/>
        </p:nvGrpSpPr>
        <p:grpSpPr>
          <a:xfrm>
            <a:off x="4896110" y="4503222"/>
            <a:ext cx="1076632" cy="369332"/>
            <a:chOff x="2157212" y="5356391"/>
            <a:chExt cx="1076632" cy="369332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304F3D0-1845-E913-6CF0-ABF80B209660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3B2EFC89-C64F-1EAD-7AD7-DF53E9E1CD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618385E-0CA1-53FB-E02A-BBA8D48AAF36}"/>
              </a:ext>
            </a:extLst>
          </p:cNvPr>
          <p:cNvGrpSpPr/>
          <p:nvPr/>
        </p:nvGrpSpPr>
        <p:grpSpPr>
          <a:xfrm>
            <a:off x="6885936" y="4691128"/>
            <a:ext cx="1076632" cy="369332"/>
            <a:chOff x="2157212" y="5356391"/>
            <a:chExt cx="1076632" cy="369332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38F1F33-F4AC-0A5B-6FF6-322CB19E8313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5D8FFADD-8D1D-431E-D267-291A4690FB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A87A65D2-8E78-71D5-5975-37B57383553B}"/>
              </a:ext>
            </a:extLst>
          </p:cNvPr>
          <p:cNvSpPr/>
          <p:nvPr/>
        </p:nvSpPr>
        <p:spPr>
          <a:xfrm>
            <a:off x="3747542" y="4781735"/>
            <a:ext cx="1819822" cy="1881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63F7308-7FEB-3B48-005A-A22E3677D048}"/>
              </a:ext>
            </a:extLst>
          </p:cNvPr>
          <p:cNvSpPr/>
          <p:nvPr/>
        </p:nvSpPr>
        <p:spPr>
          <a:xfrm>
            <a:off x="5627573" y="4781735"/>
            <a:ext cx="1147981" cy="1881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5F5D7B8-4CF5-B619-7EC3-F7F49E5F6E99}"/>
              </a:ext>
            </a:extLst>
          </p:cNvPr>
          <p:cNvSpPr/>
          <p:nvPr/>
        </p:nvSpPr>
        <p:spPr>
          <a:xfrm>
            <a:off x="3564325" y="4781735"/>
            <a:ext cx="145422" cy="1881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B144EB-8D34-A068-6440-EF3E5537420B}"/>
              </a:ext>
            </a:extLst>
          </p:cNvPr>
          <p:cNvSpPr txBox="1"/>
          <p:nvPr/>
        </p:nvSpPr>
        <p:spPr>
          <a:xfrm>
            <a:off x="7237801" y="1553446"/>
            <a:ext cx="1514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Note: You should not edit this file!</a:t>
            </a:r>
          </a:p>
        </p:txBody>
      </p:sp>
    </p:spTree>
    <p:extLst>
      <p:ext uri="{BB962C8B-B14F-4D97-AF65-F5344CB8AC3E}">
        <p14:creationId xmlns:p14="http://schemas.microsoft.com/office/powerpoint/2010/main" val="179315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  <p:bldP spid="92" grpId="0" animBg="1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common_statistics.py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67FA95-6640-4EED-8138-714338719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42" y="2268524"/>
            <a:ext cx="7665516" cy="1794057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D58A87D-135C-9941-D801-2E5FED1D0ECF}"/>
              </a:ext>
            </a:extLst>
          </p:cNvPr>
          <p:cNvGrpSpPr/>
          <p:nvPr/>
        </p:nvGrpSpPr>
        <p:grpSpPr>
          <a:xfrm>
            <a:off x="4087858" y="3195532"/>
            <a:ext cx="1076632" cy="369332"/>
            <a:chOff x="4968362" y="2079211"/>
            <a:chExt cx="1076632" cy="36933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9D2E680-5B09-3085-4907-0190F8C913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203D683-B686-0E06-1C13-438E32129DFD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537344-E680-CECB-E09C-4980AF347DC1}"/>
              </a:ext>
            </a:extLst>
          </p:cNvPr>
          <p:cNvGrpSpPr/>
          <p:nvPr/>
        </p:nvGrpSpPr>
        <p:grpSpPr>
          <a:xfrm>
            <a:off x="2798702" y="3422877"/>
            <a:ext cx="1076632" cy="369332"/>
            <a:chOff x="4704120" y="2356972"/>
            <a:chExt cx="1076632" cy="369332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0BC2736-5F34-DFAE-E283-86D7A3DDAC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3441DD2-1AE5-B592-E8E1-1D714CA14C10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68FDA6F-A307-87CD-3D62-6466564F5C2A}"/>
              </a:ext>
            </a:extLst>
          </p:cNvPr>
          <p:cNvGrpSpPr/>
          <p:nvPr/>
        </p:nvGrpSpPr>
        <p:grpSpPr>
          <a:xfrm>
            <a:off x="3251560" y="3650182"/>
            <a:ext cx="1068643" cy="369332"/>
            <a:chOff x="3647644" y="4910075"/>
            <a:chExt cx="1068643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229D061-7C86-E09E-5548-1FBAB869501B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346E14F-850A-83D0-7C3F-65FA61A3B3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DB9AE1E-734D-AC73-E415-76D5F409512B}"/>
              </a:ext>
            </a:extLst>
          </p:cNvPr>
          <p:cNvSpPr txBox="1"/>
          <p:nvPr/>
        </p:nvSpPr>
        <p:spPr>
          <a:xfrm>
            <a:off x="2034202" y="4469954"/>
            <a:ext cx="4838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Your numbers will </a:t>
            </a:r>
            <a:r>
              <a:rPr lang="en-US" u="sng" dirty="0">
                <a:solidFill>
                  <a:srgbClr val="7030A0"/>
                </a:solidFill>
              </a:rPr>
              <a:t>not</a:t>
            </a:r>
            <a:r>
              <a:rPr lang="en-US" dirty="0">
                <a:solidFill>
                  <a:srgbClr val="7030A0"/>
                </a:solidFill>
              </a:rPr>
              <a:t> match these and you will get different numbers every time you run the program because we generate a </a:t>
            </a:r>
            <a:r>
              <a:rPr lang="en-US" b="1" dirty="0">
                <a:solidFill>
                  <a:srgbClr val="7030A0"/>
                </a:solidFill>
              </a:rPr>
              <a:t>random</a:t>
            </a:r>
            <a:r>
              <a:rPr lang="en-US" dirty="0">
                <a:solidFill>
                  <a:srgbClr val="7030A0"/>
                </a:solidFill>
              </a:rPr>
              <a:t> array</a:t>
            </a:r>
          </a:p>
        </p:txBody>
      </p:sp>
    </p:spTree>
    <p:extLst>
      <p:ext uri="{BB962C8B-B14F-4D97-AF65-F5344CB8AC3E}">
        <p14:creationId xmlns:p14="http://schemas.microsoft.com/office/powerpoint/2010/main" val="275686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Variance of Uniform Distributions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000093" cy="368496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Your scientist needs a program that can: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Generate 15 sets of </a:t>
            </a:r>
            <a:r>
              <a:rPr lang="en-US" sz="2000" b="1" dirty="0">
                <a:solidFill>
                  <a:srgbClr val="FF0000"/>
                </a:solidFill>
              </a:rPr>
              <a:t>random sizes </a:t>
            </a:r>
            <a:r>
              <a:rPr lang="en-US" sz="2000" dirty="0"/>
              <a:t>between </a:t>
            </a:r>
            <a:r>
              <a:rPr lang="en-US" sz="2000" b="1" dirty="0"/>
              <a:t>10,000</a:t>
            </a:r>
            <a:r>
              <a:rPr lang="en-US" sz="2000" dirty="0"/>
              <a:t> and </a:t>
            </a:r>
            <a:r>
              <a:rPr lang="en-US" sz="2000" b="1" dirty="0"/>
              <a:t>200,000</a:t>
            </a:r>
            <a:r>
              <a:rPr lang="en-US" sz="2000" dirty="0"/>
              <a:t> items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Within each set, every item is a random integer chosen within a range between a random </a:t>
            </a:r>
            <a:r>
              <a:rPr lang="en-US" sz="2000" b="1" dirty="0">
                <a:solidFill>
                  <a:srgbClr val="00B050"/>
                </a:solidFill>
              </a:rPr>
              <a:t>lower limit </a:t>
            </a:r>
            <a:r>
              <a:rPr lang="en-US" sz="2000" dirty="0"/>
              <a:t>and a random </a:t>
            </a:r>
            <a:r>
              <a:rPr lang="en-US" sz="2000" b="1" dirty="0">
                <a:solidFill>
                  <a:srgbClr val="0070C0"/>
                </a:solidFill>
              </a:rPr>
              <a:t>upper limit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00B050"/>
                </a:solidFill>
              </a:rPr>
              <a:t>lower limit </a:t>
            </a:r>
            <a:r>
              <a:rPr lang="en-US" sz="2000" dirty="0"/>
              <a:t>for each set is a random number between </a:t>
            </a:r>
            <a:r>
              <a:rPr lang="en-US" sz="2000" b="1" dirty="0">
                <a:solidFill>
                  <a:srgbClr val="FF0000"/>
                </a:solidFill>
              </a:rPr>
              <a:t>0 and 10,000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0070C0"/>
                </a:solidFill>
              </a:rPr>
              <a:t>upper limit </a:t>
            </a:r>
            <a:r>
              <a:rPr lang="en-US" sz="2000" dirty="0"/>
              <a:t>is that set’s lower limit </a:t>
            </a:r>
            <a:r>
              <a:rPr lang="en-US" sz="2000" b="1" dirty="0"/>
              <a:t>plus</a:t>
            </a:r>
            <a:r>
              <a:rPr lang="en-US" sz="2000" dirty="0"/>
              <a:t> another random number between 0 and 100,000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Calculate the mean (</a:t>
            </a:r>
            <a:r>
              <a:rPr lang="en-US" sz="2000" b="1" dirty="0">
                <a:sym typeface="Symbol" panose="05050102010706020507" pitchFamily="18" charset="2"/>
              </a:rPr>
              <a:t></a:t>
            </a:r>
            <a:r>
              <a:rPr lang="en-US" sz="2000" dirty="0">
                <a:sym typeface="Symbol" panose="05050102010706020507" pitchFamily="18" charset="2"/>
              </a:rPr>
              <a:t>)</a:t>
            </a:r>
            <a:r>
              <a:rPr lang="en-US" sz="2000" dirty="0"/>
              <a:t> and variance (</a:t>
            </a:r>
            <a:r>
              <a:rPr lang="en-US" sz="2000" b="1" dirty="0">
                <a:sym typeface="Symbol" panose="05050102010706020507" pitchFamily="18" charset="2"/>
              </a:rPr>
              <a:t></a:t>
            </a:r>
            <a:r>
              <a:rPr lang="en-US" sz="2000" b="1" baseline="30000" dirty="0">
                <a:sym typeface="Symbol" panose="05050102010706020507" pitchFamily="18" charset="2"/>
              </a:rPr>
              <a:t>2</a:t>
            </a:r>
            <a:r>
              <a:rPr lang="en-US" sz="2000" dirty="0">
                <a:sym typeface="Symbol" panose="05050102010706020507" pitchFamily="18" charset="2"/>
              </a:rPr>
              <a:t>)</a:t>
            </a:r>
            <a:r>
              <a:rPr lang="en-US" sz="2000" dirty="0"/>
              <a:t> for each set's </a:t>
            </a:r>
            <a:r>
              <a:rPr lang="en-US" sz="2000" u="sng" dirty="0"/>
              <a:t>population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DBFDCB0-DE7B-446B-A390-516D10D4538E}"/>
              </a:ext>
            </a:extLst>
          </p:cNvPr>
          <p:cNvGrpSpPr/>
          <p:nvPr/>
        </p:nvGrpSpPr>
        <p:grpSpPr>
          <a:xfrm>
            <a:off x="2518918" y="5626544"/>
            <a:ext cx="4219554" cy="988142"/>
            <a:chOff x="2957469" y="1378974"/>
            <a:chExt cx="4219554" cy="9881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853C80B-2826-46F0-A63D-5BCC5E599418}"/>
                    </a:ext>
                  </a:extLst>
                </p:cNvPr>
                <p:cNvSpPr txBox="1"/>
                <p:nvPr/>
              </p:nvSpPr>
              <p:spPr>
                <a:xfrm>
                  <a:off x="3021141" y="1494929"/>
                  <a:ext cx="4092211" cy="7562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𝑤h𝑒𝑟𝑒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853C80B-2826-46F0-A63D-5BCC5E5994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1141" y="1494929"/>
                  <a:ext cx="4092211" cy="75623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FF74F43-38FB-42EA-9CDA-F9CE1EDB9246}"/>
                </a:ext>
              </a:extLst>
            </p:cNvPr>
            <p:cNvSpPr/>
            <p:nvPr/>
          </p:nvSpPr>
          <p:spPr>
            <a:xfrm>
              <a:off x="2957469" y="1378974"/>
              <a:ext cx="4219554" cy="9881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507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389" y="4423322"/>
            <a:ext cx="1423961" cy="16790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Variance of Uniform Distributions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3"/>
            <a:ext cx="8000093" cy="413974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research goal is to determine if a magic number hides within </a:t>
            </a:r>
            <a:r>
              <a:rPr lang="en-US" sz="2400" b="1" u="sng" dirty="0">
                <a:solidFill>
                  <a:srgbClr val="7030A0"/>
                </a:solidFill>
              </a:rPr>
              <a:t>all</a:t>
            </a:r>
            <a:r>
              <a:rPr lang="en-US" sz="2400" dirty="0"/>
              <a:t> </a:t>
            </a:r>
            <a:r>
              <a:rPr lang="en-US" sz="2400" i="1" dirty="0"/>
              <a:t>uniform</a:t>
            </a:r>
            <a:r>
              <a:rPr lang="en-US" sz="2400" dirty="0"/>
              <a:t> random number distributions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Calculate and display this “constant” for each set: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Is this number the same for ALL uniform distributions?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Can we use this value to test if dice are loaded?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99771" y="3079319"/>
                <a:ext cx="5412932" cy="681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>
                    <a:solidFill>
                      <a:srgbClr val="FF0000"/>
                    </a:solidFill>
                  </a:rPr>
                  <a:t>Magic Number </a:t>
                </a:r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𝒖𝒑𝒑𝒆𝒓𝑳𝒊𝒎𝒊𝒕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𝒍𝒐𝒘𝒆𝒓𝑳𝒊𝒎𝒊𝒕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𝑣𝑎𝑟𝑖𝑎𝑛𝑐𝑒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771" y="3079319"/>
                <a:ext cx="5412932" cy="681405"/>
              </a:xfrm>
              <a:prstGeom prst="rect">
                <a:avLst/>
              </a:prstGeom>
              <a:blipFill>
                <a:blip r:embed="rId3"/>
                <a:stretch>
                  <a:fillRect l="-1126"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917C64-4BAD-3DE9-C58E-A50693699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22" y="440721"/>
            <a:ext cx="4314286" cy="61714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976734" y="335633"/>
            <a:ext cx="3905261" cy="1325563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2800" dirty="0">
                <a:latin typeface="+mn-lt"/>
              </a:rPr>
              <a:t> uniform_variance.py</a:t>
            </a:r>
            <a:endParaRPr lang="en-US" sz="28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87273DE-BFDB-F756-6A88-475468091641}"/>
              </a:ext>
            </a:extLst>
          </p:cNvPr>
          <p:cNvGrpSpPr/>
          <p:nvPr/>
        </p:nvGrpSpPr>
        <p:grpSpPr>
          <a:xfrm>
            <a:off x="3128560" y="5922838"/>
            <a:ext cx="1076632" cy="369332"/>
            <a:chOff x="4968362" y="2079211"/>
            <a:chExt cx="1076632" cy="369332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0623A53-3950-CA7E-902E-902947436D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67C4D99-B4BF-FAF8-E0A9-A328BF58104A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4DAE4FC-A010-8DC6-6D19-BF705EFB93EF}"/>
              </a:ext>
            </a:extLst>
          </p:cNvPr>
          <p:cNvGrpSpPr/>
          <p:nvPr/>
        </p:nvGrpSpPr>
        <p:grpSpPr>
          <a:xfrm>
            <a:off x="1948821" y="6107504"/>
            <a:ext cx="1076632" cy="369332"/>
            <a:chOff x="4704120" y="2356972"/>
            <a:chExt cx="1076632" cy="36933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88A64E2-4A8E-04CE-8552-7379A92D34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71061A6-2073-5219-D62C-44A0DA49855D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C0FC78-445C-791E-58B0-F30D5F7A12DE}"/>
              </a:ext>
            </a:extLst>
          </p:cNvPr>
          <p:cNvGrpSpPr/>
          <p:nvPr/>
        </p:nvGrpSpPr>
        <p:grpSpPr>
          <a:xfrm>
            <a:off x="1989234" y="1356607"/>
            <a:ext cx="1068643" cy="369332"/>
            <a:chOff x="3647644" y="4910075"/>
            <a:chExt cx="1068643" cy="36933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3777B9B-BEA8-C8CD-0F0C-4899135EA835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5055601-D015-396E-83C3-90C9274F0D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B97B6F0-3192-28A2-37EE-DD799666CA67}"/>
              </a:ext>
            </a:extLst>
          </p:cNvPr>
          <p:cNvGrpSpPr/>
          <p:nvPr/>
        </p:nvGrpSpPr>
        <p:grpSpPr>
          <a:xfrm>
            <a:off x="3944286" y="1556263"/>
            <a:ext cx="1064340" cy="369332"/>
            <a:chOff x="3647644" y="5421073"/>
            <a:chExt cx="1064340" cy="36933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E20ABE4-848B-7EDA-54F7-D52FF168D2D1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413B8E3-FBC9-EE6F-046D-79AAF798C5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9D5A5EE-68B1-2740-3A47-19EDAFF06007}"/>
              </a:ext>
            </a:extLst>
          </p:cNvPr>
          <p:cNvGrpSpPr/>
          <p:nvPr/>
        </p:nvGrpSpPr>
        <p:grpSpPr>
          <a:xfrm>
            <a:off x="4312674" y="1733434"/>
            <a:ext cx="1068643" cy="369332"/>
            <a:chOff x="3647644" y="5359159"/>
            <a:chExt cx="1068643" cy="36933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EF4D335-7F30-885A-3580-235FD0F2FFB2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F92FF7A-9D0B-6B93-B190-C56C6D1ED1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D55E10-23D6-DD20-AD79-384B454294FD}"/>
              </a:ext>
            </a:extLst>
          </p:cNvPr>
          <p:cNvGrpSpPr/>
          <p:nvPr/>
        </p:nvGrpSpPr>
        <p:grpSpPr>
          <a:xfrm>
            <a:off x="4516613" y="1923233"/>
            <a:ext cx="1076632" cy="369332"/>
            <a:chOff x="2157212" y="5356391"/>
            <a:chExt cx="1076632" cy="36933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C940D50-A5B7-8AE0-BBA3-965C38E0D14B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5D0B0AD-549F-A604-0E45-B3D371F6B5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FFDE1D4-F7B7-9C79-A0AE-A400ABB6C0A8}"/>
              </a:ext>
            </a:extLst>
          </p:cNvPr>
          <p:cNvGrpSpPr/>
          <p:nvPr/>
        </p:nvGrpSpPr>
        <p:grpSpPr>
          <a:xfrm>
            <a:off x="4027903" y="2111988"/>
            <a:ext cx="1076632" cy="369332"/>
            <a:chOff x="2157212" y="5356391"/>
            <a:chExt cx="1076632" cy="36933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D6185C7-DF1C-7B39-6BF3-422EA15B2916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A21C4C6-7D8F-8C34-DED0-5610EF20DF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7E8DCC6-FD10-7127-6CC3-BA838F590523}"/>
              </a:ext>
            </a:extLst>
          </p:cNvPr>
          <p:cNvGrpSpPr/>
          <p:nvPr/>
        </p:nvGrpSpPr>
        <p:grpSpPr>
          <a:xfrm>
            <a:off x="3639484" y="2308238"/>
            <a:ext cx="1076632" cy="369332"/>
            <a:chOff x="2157212" y="5356391"/>
            <a:chExt cx="1076632" cy="36933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F79424C-C59C-0DA7-D65D-2F71B26D764E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78E0489-B449-FFC5-E8F2-F4F518CD35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CFC69C8-0904-C964-3AFB-FFD0D5EB4479}"/>
              </a:ext>
            </a:extLst>
          </p:cNvPr>
          <p:cNvGrpSpPr/>
          <p:nvPr/>
        </p:nvGrpSpPr>
        <p:grpSpPr>
          <a:xfrm>
            <a:off x="3505974" y="2485409"/>
            <a:ext cx="1076632" cy="369332"/>
            <a:chOff x="2157212" y="5356391"/>
            <a:chExt cx="1076632" cy="36933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BB89583-C6E3-270C-8C1A-0386C2AF057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4508B2ED-0170-DCD4-1957-CBC56ADCD0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A2AD4108-826C-E59D-CBE5-B70DBF5D6DAD}"/>
              </a:ext>
            </a:extLst>
          </p:cNvPr>
          <p:cNvSpPr/>
          <p:nvPr/>
        </p:nvSpPr>
        <p:spPr>
          <a:xfrm>
            <a:off x="815639" y="4468125"/>
            <a:ext cx="2982285" cy="13641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2DF248A6-1EBF-E51D-C36D-1758DE2A1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241" y="3323985"/>
            <a:ext cx="4662940" cy="197594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95F76473-1D74-3296-415E-7E7C8DD554D0}"/>
              </a:ext>
            </a:extLst>
          </p:cNvPr>
          <p:cNvSpPr txBox="1"/>
          <p:nvPr/>
        </p:nvSpPr>
        <p:spPr>
          <a:xfrm>
            <a:off x="5176762" y="3153019"/>
            <a:ext cx="197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1400" b="1" dirty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FAFEA7A-2E96-899C-C989-24A86C311DA0}"/>
              </a:ext>
            </a:extLst>
          </p:cNvPr>
          <p:cNvSpPr txBox="1"/>
          <p:nvPr/>
        </p:nvSpPr>
        <p:spPr>
          <a:xfrm>
            <a:off x="4027433" y="4178177"/>
            <a:ext cx="197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1400" b="1" dirty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3466114-D137-99A7-916F-0BE1FA9FB53E}"/>
              </a:ext>
            </a:extLst>
          </p:cNvPr>
          <p:cNvSpPr txBox="1"/>
          <p:nvPr/>
        </p:nvSpPr>
        <p:spPr>
          <a:xfrm>
            <a:off x="4009088" y="4619472"/>
            <a:ext cx="197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1400" b="1" dirty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B28572E-627B-53DE-6041-BF205EC09FE5}"/>
              </a:ext>
            </a:extLst>
          </p:cNvPr>
          <p:cNvSpPr txBox="1"/>
          <p:nvPr/>
        </p:nvSpPr>
        <p:spPr>
          <a:xfrm>
            <a:off x="4009087" y="3728546"/>
            <a:ext cx="197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1400" b="1" dirty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F6723CC-0CEC-03B4-1CF0-54CE786B4DD7}"/>
              </a:ext>
            </a:extLst>
          </p:cNvPr>
          <p:cNvSpPr txBox="1"/>
          <p:nvPr/>
        </p:nvSpPr>
        <p:spPr>
          <a:xfrm>
            <a:off x="4009087" y="5020627"/>
            <a:ext cx="197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1400" b="1" dirty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D4F4334-1207-B8A6-25F9-93DCD6D01234}"/>
              </a:ext>
            </a:extLst>
          </p:cNvPr>
          <p:cNvSpPr txBox="1"/>
          <p:nvPr/>
        </p:nvSpPr>
        <p:spPr>
          <a:xfrm>
            <a:off x="7757568" y="3153018"/>
            <a:ext cx="197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1400" b="1" dirty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3D3F07F8-714D-70B3-57B3-6A2C580E1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821" y="5657090"/>
            <a:ext cx="3425626" cy="53149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39E924A0-F4A5-85A0-1DDE-030790467BF5}"/>
              </a:ext>
            </a:extLst>
          </p:cNvPr>
          <p:cNvSpPr txBox="1"/>
          <p:nvPr/>
        </p:nvSpPr>
        <p:spPr>
          <a:xfrm>
            <a:off x="5593714" y="5644180"/>
            <a:ext cx="197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1400" b="1" dirty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D82614F-BAFB-0432-D05A-AD887F070F4B}"/>
              </a:ext>
            </a:extLst>
          </p:cNvPr>
          <p:cNvSpPr/>
          <p:nvPr/>
        </p:nvSpPr>
        <p:spPr>
          <a:xfrm>
            <a:off x="1150852" y="2754060"/>
            <a:ext cx="2559083" cy="13641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ADE163-0E99-DD8C-4CCE-7FF2D308D463}"/>
              </a:ext>
            </a:extLst>
          </p:cNvPr>
          <p:cNvSpPr txBox="1"/>
          <p:nvPr/>
        </p:nvSpPr>
        <p:spPr>
          <a:xfrm>
            <a:off x="7237801" y="1553446"/>
            <a:ext cx="1514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Note: You should not edit this file!</a:t>
            </a:r>
          </a:p>
        </p:txBody>
      </p:sp>
    </p:spTree>
    <p:extLst>
      <p:ext uri="{BB962C8B-B14F-4D97-AF65-F5344CB8AC3E}">
        <p14:creationId xmlns:p14="http://schemas.microsoft.com/office/powerpoint/2010/main" val="317921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64" grpId="0"/>
      <p:bldP spid="65" grpId="0"/>
      <p:bldP spid="66" grpId="0"/>
      <p:bldP spid="67" grpId="0"/>
      <p:bldP spid="68" grpId="0"/>
      <p:bldP spid="69" grpId="0"/>
      <p:bldP spid="72" grpId="0"/>
      <p:bldP spid="73" grpId="0" animBg="1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34C346-5251-0403-EC0A-F89AD2EFF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260" y="1330538"/>
            <a:ext cx="7341479" cy="286547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24751" y="365126"/>
            <a:ext cx="8094498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uniform_variance.py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76762" y="4509692"/>
                <a:ext cx="7790476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lnSpc>
                    <a:spcPct val="9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Every set had a different lower and upper limit, size, mean, and variance… yet the magic number was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</m:t>
                    </m:r>
                  </m:oMath>
                </a14:m>
                <a:r>
                  <a:rPr lang="en-US" sz="2000" dirty="0"/>
                  <a:t> for all of them!</a:t>
                </a:r>
              </a:p>
              <a:p>
                <a:pPr marL="228600" indent="-228600">
                  <a:lnSpc>
                    <a:spcPct val="9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Why would Mother Nature pick the value 12 for this magic number?  What is so special about </a:t>
                </a:r>
                <a:r>
                  <a:rPr lang="en-US" sz="2000" b="1" dirty="0"/>
                  <a:t>12</a:t>
                </a:r>
                <a:r>
                  <a:rPr lang="en-US" sz="2000" dirty="0"/>
                  <a:t>?  Why not pick a nice even 10?</a:t>
                </a:r>
              </a:p>
              <a:p>
                <a:pPr marL="228600" indent="-228600">
                  <a:lnSpc>
                    <a:spcPct val="9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Boundless natural curiosity is what makes a good scientist…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762" y="4509692"/>
                <a:ext cx="7790476" cy="1785104"/>
              </a:xfrm>
              <a:prstGeom prst="rect">
                <a:avLst/>
              </a:prstGeom>
              <a:blipFill>
                <a:blip r:embed="rId3"/>
                <a:stretch>
                  <a:fillRect l="-704" t="-3754" b="-5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374030" y="1340388"/>
            <a:ext cx="735649" cy="28556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4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07</a:t>
            </a:r>
            <a:r>
              <a:rPr lang="en-US" sz="3200" dirty="0">
                <a:latin typeface="+mn-lt"/>
              </a:rPr>
              <a:t> –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625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Analyze </a:t>
            </a:r>
            <a:r>
              <a:rPr lang="en-US" sz="2400" b="1" dirty="0">
                <a:solidFill>
                  <a:srgbClr val="00B050"/>
                </a:solidFill>
              </a:rPr>
              <a:t>Hero ability scores </a:t>
            </a:r>
            <a:r>
              <a:rPr lang="en-US" sz="2400" dirty="0"/>
              <a:t>in role-playing games by calculating the </a:t>
            </a:r>
            <a:r>
              <a:rPr lang="en-US" sz="2400" b="1" dirty="0">
                <a:solidFill>
                  <a:srgbClr val="FF0000"/>
                </a:solidFill>
              </a:rPr>
              <a:t>mean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FF0000"/>
                </a:solidFill>
              </a:rPr>
              <a:t>variance</a:t>
            </a:r>
            <a:r>
              <a:rPr lang="en-US" sz="2400" dirty="0"/>
              <a:t>, and </a:t>
            </a:r>
            <a:r>
              <a:rPr lang="en-US" sz="2400" b="1" dirty="0">
                <a:solidFill>
                  <a:srgbClr val="FF0000"/>
                </a:solidFill>
              </a:rPr>
              <a:t>standard deviation</a:t>
            </a:r>
            <a:r>
              <a:rPr lang="en-US" sz="2400" dirty="0"/>
              <a:t> of a sequence of random numbers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Write code to "manually" calculate the </a:t>
            </a:r>
            <a:r>
              <a:rPr lang="en-US" sz="2400" b="1" dirty="0"/>
              <a:t>mean</a:t>
            </a:r>
            <a:r>
              <a:rPr lang="en-US" sz="2400" dirty="0"/>
              <a:t>, </a:t>
            </a:r>
            <a:r>
              <a:rPr lang="en-US" sz="2400" b="1" dirty="0"/>
              <a:t>median</a:t>
            </a:r>
            <a:r>
              <a:rPr lang="en-US" sz="2400" dirty="0"/>
              <a:t>, and </a:t>
            </a:r>
            <a:r>
              <a:rPr lang="en-US" sz="2400" b="1" dirty="0"/>
              <a:t>mode</a:t>
            </a:r>
            <a:r>
              <a:rPr lang="en-US" sz="2400" dirty="0"/>
              <a:t> of an array of random numbers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Develop a </a:t>
            </a:r>
            <a:r>
              <a:rPr lang="en-US" sz="2400" b="1" dirty="0">
                <a:solidFill>
                  <a:srgbClr val="0070C0"/>
                </a:solidFill>
              </a:rPr>
              <a:t>computational mathematics experiment </a:t>
            </a:r>
            <a:r>
              <a:rPr lang="en-US" sz="2400" dirty="0"/>
              <a:t>that uncovers a </a:t>
            </a:r>
            <a:r>
              <a:rPr lang="en-US" sz="2400" b="1" dirty="0">
                <a:solidFill>
                  <a:srgbClr val="7030A0"/>
                </a:solidFill>
              </a:rPr>
              <a:t>magic number </a:t>
            </a:r>
            <a:r>
              <a:rPr lang="en-US" sz="2400" dirty="0"/>
              <a:t>hidden in all </a:t>
            </a:r>
            <a:r>
              <a:rPr lang="en-US" sz="2400" u="sng" dirty="0"/>
              <a:t>uniform</a:t>
            </a:r>
            <a:r>
              <a:rPr lang="en-US" sz="2400" dirty="0"/>
              <a:t> random number distributions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Investigate if a </a:t>
            </a:r>
            <a:r>
              <a:rPr lang="en-US" sz="2400" b="1" dirty="0"/>
              <a:t>Normal</a:t>
            </a:r>
            <a:r>
              <a:rPr lang="en-US" sz="2400" dirty="0"/>
              <a:t> Distribution can be generated from a Uniform Distribution using a </a:t>
            </a:r>
            <a:r>
              <a:rPr lang="en-US" sz="2400" b="1" dirty="0">
                <a:solidFill>
                  <a:srgbClr val="00B050"/>
                </a:solidFill>
              </a:rPr>
              <a:t>Pachinko game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Estimate the number of </a:t>
            </a:r>
            <a:r>
              <a:rPr lang="en-US" sz="2400" b="1" dirty="0"/>
              <a:t>lattice points </a:t>
            </a:r>
            <a:r>
              <a:rPr lang="en-US" sz="2400" dirty="0"/>
              <a:t>in a circle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Variance of Uniform Distributions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95FE20A-3169-4217-9533-DB00D8A26651}"/>
              </a:ext>
            </a:extLst>
          </p:cNvPr>
          <p:cNvGrpSpPr/>
          <p:nvPr/>
        </p:nvGrpSpPr>
        <p:grpSpPr>
          <a:xfrm>
            <a:off x="1385870" y="2687085"/>
            <a:ext cx="2470355" cy="1850689"/>
            <a:chOff x="1635700" y="3027188"/>
            <a:chExt cx="2470355" cy="18506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6FE75DF-E919-4DC6-A41B-27C852131F79}"/>
                    </a:ext>
                  </a:extLst>
                </p:cNvPr>
                <p:cNvSpPr txBox="1"/>
                <p:nvPr/>
              </p:nvSpPr>
              <p:spPr>
                <a:xfrm>
                  <a:off x="1635700" y="3027188"/>
                  <a:ext cx="2470355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The </a:t>
                  </a:r>
                  <a:r>
                    <a:rPr lang="en-US" i="1" dirty="0"/>
                    <a:t>expected</a:t>
                  </a:r>
                  <a:r>
                    <a:rPr lang="en-US" dirty="0"/>
                    <a:t> value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</m:d>
                    </m:oMath>
                  </a14:m>
                  <a:endParaRPr lang="en-US" dirty="0"/>
                </a:p>
                <a:p>
                  <a:pPr algn="ctr"/>
                  <a:r>
                    <a:rPr lang="en-US" dirty="0"/>
                    <a:t> of a random variable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a14:m>
                  <a:r>
                    <a:rPr lang="en-US" dirty="0"/>
                    <a:t> is its </a:t>
                  </a:r>
                  <a:r>
                    <a:rPr lang="en-US" u="sng" dirty="0"/>
                    <a:t>mean</a:t>
                  </a:r>
                  <a:r>
                    <a:rPr lang="en-US" dirty="0"/>
                    <a:t> value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6FE75DF-E919-4DC6-A41B-27C852131F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5700" y="3027188"/>
                  <a:ext cx="2470355" cy="923330"/>
                </a:xfrm>
                <a:prstGeom prst="rect">
                  <a:avLst/>
                </a:prstGeom>
                <a:blipFill>
                  <a:blip r:embed="rId2"/>
                  <a:stretch>
                    <a:fillRect t="-3974" b="-99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2E7793BE-8550-44DC-BF2F-4E27BD6C2217}"/>
                    </a:ext>
                  </a:extLst>
                </p:cNvPr>
                <p:cNvSpPr/>
                <p:nvPr/>
              </p:nvSpPr>
              <p:spPr>
                <a:xfrm>
                  <a:off x="1779521" y="4029311"/>
                  <a:ext cx="2182713" cy="8485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2E7793BE-8550-44DC-BF2F-4E27BD6C22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9521" y="4029311"/>
                  <a:ext cx="2182713" cy="84856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69F51EC-2395-430F-AE55-255E45973465}"/>
              </a:ext>
            </a:extLst>
          </p:cNvPr>
          <p:cNvGrpSpPr/>
          <p:nvPr/>
        </p:nvGrpSpPr>
        <p:grpSpPr>
          <a:xfrm>
            <a:off x="4914800" y="2687085"/>
            <a:ext cx="2843330" cy="1511231"/>
            <a:chOff x="1171180" y="4838197"/>
            <a:chExt cx="2843330" cy="15112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DF92482-7F38-4034-873C-CA23BC97A9AB}"/>
                    </a:ext>
                  </a:extLst>
                </p:cNvPr>
                <p:cNvSpPr txBox="1"/>
                <p:nvPr/>
              </p:nvSpPr>
              <p:spPr>
                <a:xfrm>
                  <a:off x="1171180" y="4838197"/>
                  <a:ext cx="284333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Variance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a14:m>
                  <a:r>
                    <a:rPr lang="en-US" dirty="0"/>
                    <a:t> is the </a:t>
                  </a:r>
                  <a:r>
                    <a:rPr lang="en-US" u="sng" dirty="0"/>
                    <a:t>mean</a:t>
                  </a:r>
                  <a:r>
                    <a:rPr lang="en-US" dirty="0"/>
                    <a:t> difference </a:t>
                  </a:r>
                  <a:r>
                    <a:rPr lang="en-US" i="1" dirty="0"/>
                    <a:t>squared</a:t>
                  </a:r>
                  <a:r>
                    <a:rPr lang="en-US" dirty="0"/>
                    <a:t> between every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a14:m>
                  <a:r>
                    <a:rPr lang="en-US" dirty="0"/>
                    <a:t> and its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DF92482-7F38-4034-873C-CA23BC97A9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1180" y="4838197"/>
                  <a:ext cx="2843330" cy="923330"/>
                </a:xfrm>
                <a:prstGeom prst="rect">
                  <a:avLst/>
                </a:prstGeom>
                <a:blipFill>
                  <a:blip r:embed="rId4"/>
                  <a:stretch>
                    <a:fillRect l="-1285" t="-3974" r="-2355" b="-99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95981D5F-59D3-4E78-9BFB-95821ECA1BB9}"/>
                    </a:ext>
                  </a:extLst>
                </p:cNvPr>
                <p:cNvSpPr/>
                <p:nvPr/>
              </p:nvSpPr>
              <p:spPr>
                <a:xfrm>
                  <a:off x="1502419" y="5839865"/>
                  <a:ext cx="2349489" cy="5095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</m:oMath>
                  </a14:m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𝔼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95981D5F-59D3-4E78-9BFB-95821ECA1B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2419" y="5839865"/>
                  <a:ext cx="2349489" cy="50956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15A3A55-08DC-45D4-9A23-99789D543083}"/>
              </a:ext>
            </a:extLst>
          </p:cNvPr>
          <p:cNvGrpSpPr/>
          <p:nvPr/>
        </p:nvGrpSpPr>
        <p:grpSpPr>
          <a:xfrm>
            <a:off x="2462223" y="1344749"/>
            <a:ext cx="4219554" cy="988142"/>
            <a:chOff x="2957469" y="1378974"/>
            <a:chExt cx="4219554" cy="9881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A679FCE-857F-4861-A9D4-F7AC46AD3DF0}"/>
                    </a:ext>
                  </a:extLst>
                </p:cNvPr>
                <p:cNvSpPr txBox="1"/>
                <p:nvPr/>
              </p:nvSpPr>
              <p:spPr>
                <a:xfrm>
                  <a:off x="3021141" y="1494929"/>
                  <a:ext cx="4092211" cy="7562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𝑤h𝑒𝑟𝑒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A679FCE-857F-4861-A9D4-F7AC46AD3D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1141" y="1494929"/>
                  <a:ext cx="4092211" cy="75623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99F95C6-5099-433F-9C04-729CCA3E079A}"/>
                </a:ext>
              </a:extLst>
            </p:cNvPr>
            <p:cNvSpPr/>
            <p:nvPr/>
          </p:nvSpPr>
          <p:spPr>
            <a:xfrm>
              <a:off x="2957469" y="1378974"/>
              <a:ext cx="4219554" cy="9881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16F0F88-A407-4C60-8B17-588940826976}"/>
                  </a:ext>
                </a:extLst>
              </p:cNvPr>
              <p:cNvSpPr txBox="1"/>
              <p:nvPr/>
            </p:nvSpPr>
            <p:spPr>
              <a:xfrm>
                <a:off x="1005720" y="4921274"/>
                <a:ext cx="26422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The </a:t>
                </a:r>
                <a:r>
                  <a:rPr lang="en-US" i="1" dirty="0"/>
                  <a:t>expected</a:t>
                </a:r>
                <a:r>
                  <a:rPr lang="en-US" dirty="0"/>
                  <a:t> value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</m:d>
                  </m:oMath>
                </a14:m>
                <a:endParaRPr lang="en-US" dirty="0"/>
              </a:p>
              <a:p>
                <a:pPr algn="ctr"/>
                <a:r>
                  <a:rPr lang="en-US" dirty="0"/>
                  <a:t>returns a </a:t>
                </a:r>
                <a:r>
                  <a:rPr lang="en-US" b="1" dirty="0"/>
                  <a:t>constant</a:t>
                </a:r>
                <a:r>
                  <a:rPr lang="en-US" dirty="0"/>
                  <a:t> value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16F0F88-A407-4C60-8B17-588940826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720" y="4921274"/>
                <a:ext cx="2642216" cy="646331"/>
              </a:xfrm>
              <a:prstGeom prst="rect">
                <a:avLst/>
              </a:prstGeom>
              <a:blipFill>
                <a:blip r:embed="rId7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10966F4-7683-4D2F-A850-2F86E76EB7A1}"/>
                  </a:ext>
                </a:extLst>
              </p:cNvPr>
              <p:cNvSpPr/>
              <p:nvPr/>
            </p:nvSpPr>
            <p:spPr>
              <a:xfrm>
                <a:off x="3960465" y="5059773"/>
                <a:ext cx="11655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10966F4-7683-4D2F-A850-2F86E76EB7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465" y="5059773"/>
                <a:ext cx="1165575" cy="369332"/>
              </a:xfrm>
              <a:prstGeom prst="rect">
                <a:avLst/>
              </a:prstGeom>
              <a:blipFill>
                <a:blip r:embed="rId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C2B553F-2F46-4E75-AFE0-67E91D18379C}"/>
                  </a:ext>
                </a:extLst>
              </p:cNvPr>
              <p:cNvSpPr/>
              <p:nvPr/>
            </p:nvSpPr>
            <p:spPr>
              <a:xfrm>
                <a:off x="3973778" y="5932452"/>
                <a:ext cx="11585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C2B553F-2F46-4E75-AFE0-67E91D1837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778" y="5932452"/>
                <a:ext cx="1158522" cy="369332"/>
              </a:xfrm>
              <a:prstGeom prst="rect">
                <a:avLst/>
              </a:prstGeom>
              <a:blipFill>
                <a:blip r:embed="rId9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1542AAE-67AC-4970-B290-E63CD8C7FA09}"/>
                  </a:ext>
                </a:extLst>
              </p:cNvPr>
              <p:cNvSpPr txBox="1"/>
              <p:nvPr/>
            </p:nvSpPr>
            <p:spPr>
              <a:xfrm>
                <a:off x="1005720" y="5657834"/>
                <a:ext cx="264221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The </a:t>
                </a:r>
                <a:r>
                  <a:rPr lang="en-US" i="1" dirty="0"/>
                  <a:t>expected</a:t>
                </a:r>
                <a:r>
                  <a:rPr lang="en-US" dirty="0"/>
                  <a:t> value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dirty="0"/>
                  <a:t>of a </a:t>
                </a:r>
                <a:r>
                  <a:rPr lang="en-US" b="1" dirty="0"/>
                  <a:t>constant</a:t>
                </a:r>
                <a:r>
                  <a:rPr lang="en-US" dirty="0"/>
                  <a:t> value returns that same value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1542AAE-67AC-4970-B290-E63CD8C7F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720" y="5657834"/>
                <a:ext cx="2642216" cy="923330"/>
              </a:xfrm>
              <a:prstGeom prst="rect">
                <a:avLst/>
              </a:prstGeom>
              <a:blipFill>
                <a:blip r:embed="rId10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CE5729D-3C2F-442A-A6D5-0BCDCB3968BC}"/>
              </a:ext>
            </a:extLst>
          </p:cNvPr>
          <p:cNvCxnSpPr>
            <a:stCxn id="27" idx="3"/>
            <a:endCxn id="29" idx="1"/>
          </p:cNvCxnSpPr>
          <p:nvPr/>
        </p:nvCxnSpPr>
        <p:spPr>
          <a:xfrm flipV="1">
            <a:off x="3647936" y="5244439"/>
            <a:ext cx="312529" cy="1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CF2A274-4513-4445-9D60-3845E7CBD54F}"/>
              </a:ext>
            </a:extLst>
          </p:cNvPr>
          <p:cNvCxnSpPr>
            <a:cxnSpLocks/>
            <a:stCxn id="31" idx="3"/>
            <a:endCxn id="28" idx="1"/>
          </p:cNvCxnSpPr>
          <p:nvPr/>
        </p:nvCxnSpPr>
        <p:spPr>
          <a:xfrm flipV="1">
            <a:off x="3647936" y="6117118"/>
            <a:ext cx="325842" cy="238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04DAF4CF-399F-4BD1-8F7D-658FC566562B}"/>
              </a:ext>
            </a:extLst>
          </p:cNvPr>
          <p:cNvCxnSpPr>
            <a:cxnSpLocks/>
            <a:stCxn id="29" idx="3"/>
            <a:endCxn id="60" idx="1"/>
          </p:cNvCxnSpPr>
          <p:nvPr/>
        </p:nvCxnSpPr>
        <p:spPr>
          <a:xfrm>
            <a:off x="5126040" y="5244439"/>
            <a:ext cx="773315" cy="421485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65FEA51E-9BE6-4093-9D58-29BC82A451EC}"/>
              </a:ext>
            </a:extLst>
          </p:cNvPr>
          <p:cNvCxnSpPr>
            <a:cxnSpLocks/>
            <a:stCxn id="28" idx="3"/>
            <a:endCxn id="60" idx="1"/>
          </p:cNvCxnSpPr>
          <p:nvPr/>
        </p:nvCxnSpPr>
        <p:spPr>
          <a:xfrm flipV="1">
            <a:off x="5132300" y="5665924"/>
            <a:ext cx="767055" cy="45119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7082627-FD52-45F2-BDF6-A64F8830760E}"/>
                  </a:ext>
                </a:extLst>
              </p:cNvPr>
              <p:cNvSpPr/>
              <p:nvPr/>
            </p:nvSpPr>
            <p:spPr>
              <a:xfrm>
                <a:off x="6222776" y="5193819"/>
                <a:ext cx="1881349" cy="404983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7082627-FD52-45F2-BDF6-A64F883076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776" y="5193819"/>
                <a:ext cx="1881349" cy="40498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AC5987B-C090-4499-AB71-2329AE8EFA71}"/>
                  </a:ext>
                </a:extLst>
              </p:cNvPr>
              <p:cNvSpPr/>
              <p:nvPr/>
            </p:nvSpPr>
            <p:spPr>
              <a:xfrm>
                <a:off x="5810484" y="5614980"/>
                <a:ext cx="2293641" cy="50687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AC5987B-C090-4499-AB71-2329AE8EFA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484" y="5614980"/>
                <a:ext cx="2293641" cy="50687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>
            <a:extLst>
              <a:ext uri="{FF2B5EF4-FFF2-40B4-BE49-F238E27FC236}">
                <a16:creationId xmlns:a16="http://schemas.microsoft.com/office/drawing/2014/main" id="{0EB6CAC4-B130-48B6-A0CC-674764DBC4E4}"/>
              </a:ext>
            </a:extLst>
          </p:cNvPr>
          <p:cNvSpPr/>
          <p:nvPr/>
        </p:nvSpPr>
        <p:spPr>
          <a:xfrm>
            <a:off x="5899355" y="5193819"/>
            <a:ext cx="2238925" cy="9442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282786C-48D2-4FF1-844A-2CEA31C8BFDE}"/>
              </a:ext>
            </a:extLst>
          </p:cNvPr>
          <p:cNvSpPr/>
          <p:nvPr/>
        </p:nvSpPr>
        <p:spPr>
          <a:xfrm>
            <a:off x="3647936" y="1651819"/>
            <a:ext cx="924064" cy="366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0E9F840-4553-4963-A394-B123230C47F5}"/>
              </a:ext>
            </a:extLst>
          </p:cNvPr>
          <p:cNvSpPr/>
          <p:nvPr/>
        </p:nvSpPr>
        <p:spPr>
          <a:xfrm>
            <a:off x="6094753" y="3691234"/>
            <a:ext cx="1242570" cy="4571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3C72572A-DD32-431D-9589-3C3296E8C5C1}"/>
              </a:ext>
            </a:extLst>
          </p:cNvPr>
          <p:cNvCxnSpPr>
            <a:stCxn id="79" idx="2"/>
            <a:endCxn id="80" idx="2"/>
          </p:cNvCxnSpPr>
          <p:nvPr/>
        </p:nvCxnSpPr>
        <p:spPr>
          <a:xfrm rot="16200000" flipH="1">
            <a:off x="4347835" y="1780227"/>
            <a:ext cx="2130337" cy="2606070"/>
          </a:xfrm>
          <a:prstGeom prst="bentConnector3">
            <a:avLst>
              <a:gd name="adj1" fmla="val 11592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AE495D9-89F7-9ACC-8D58-3F7F600AD991}"/>
                  </a:ext>
                </a:extLst>
              </p:cNvPr>
              <p:cNvSpPr/>
              <p:nvPr/>
            </p:nvSpPr>
            <p:spPr>
              <a:xfrm>
                <a:off x="6251341" y="6153837"/>
                <a:ext cx="1844736" cy="338554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ctrlPr>
                          <a:rPr 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rgbClr val="7030A0"/>
                    </a:solidFill>
                  </a:rPr>
                  <a:t> is </a:t>
                </a:r>
                <a:r>
                  <a:rPr lang="en-US" sz="1600" b="1" dirty="0">
                    <a:solidFill>
                      <a:srgbClr val="7030A0"/>
                    </a:solidFill>
                  </a:rPr>
                  <a:t>idempotent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AE495D9-89F7-9ACC-8D58-3F7F600AD9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341" y="6153837"/>
                <a:ext cx="1844736" cy="338554"/>
              </a:xfrm>
              <a:prstGeom prst="rect">
                <a:avLst/>
              </a:prstGeom>
              <a:blipFill>
                <a:blip r:embed="rId13"/>
                <a:stretch>
                  <a:fillRect t="-5357" r="-990" b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265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28" grpId="0"/>
      <p:bldP spid="31" grpId="0"/>
      <p:bldP spid="30" grpId="0"/>
      <p:bldP spid="32" grpId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Variance of Uniform Distributions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755268" y="3261806"/>
                <a:ext cx="32946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268" y="3261806"/>
                <a:ext cx="329462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725772" y="4795925"/>
                <a:ext cx="36693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772" y="4795925"/>
                <a:ext cx="36693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725772" y="5246640"/>
                <a:ext cx="32828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772" y="5246640"/>
                <a:ext cx="328288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725772" y="5697355"/>
                <a:ext cx="22778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772" y="5697355"/>
                <a:ext cx="227780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725772" y="6148070"/>
                <a:ext cx="19168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772" y="6148070"/>
                <a:ext cx="1916871" cy="369332"/>
              </a:xfrm>
              <a:prstGeom prst="rect">
                <a:avLst/>
              </a:prstGeom>
              <a:blipFill>
                <a:blip r:embed="rId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E7793BE-8550-44DC-BF2F-4E27BD6C2217}"/>
                  </a:ext>
                </a:extLst>
              </p:cNvPr>
              <p:cNvSpPr/>
              <p:nvPr/>
            </p:nvSpPr>
            <p:spPr>
              <a:xfrm>
                <a:off x="1754758" y="2674163"/>
                <a:ext cx="2182713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E7793BE-8550-44DC-BF2F-4E27BD6C22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758" y="2674163"/>
                <a:ext cx="2182713" cy="8485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5FB9E35B-8A41-4EB0-BE38-0F5D9260ADD7}"/>
              </a:ext>
            </a:extLst>
          </p:cNvPr>
          <p:cNvGrpSpPr/>
          <p:nvPr/>
        </p:nvGrpSpPr>
        <p:grpSpPr>
          <a:xfrm>
            <a:off x="2957469" y="1378974"/>
            <a:ext cx="4219554" cy="988142"/>
            <a:chOff x="2957469" y="1378974"/>
            <a:chExt cx="4219554" cy="9881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956EE7E-C054-4611-8581-0926928AAA32}"/>
                    </a:ext>
                  </a:extLst>
                </p:cNvPr>
                <p:cNvSpPr txBox="1"/>
                <p:nvPr/>
              </p:nvSpPr>
              <p:spPr>
                <a:xfrm>
                  <a:off x="3021141" y="1494929"/>
                  <a:ext cx="4092211" cy="7562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𝑤h𝑒𝑟𝑒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956EE7E-C054-4611-8581-0926928AAA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1141" y="1494929"/>
                  <a:ext cx="4092211" cy="75623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F44E2B5-B1E4-42E9-B741-EF059353EA91}"/>
                </a:ext>
              </a:extLst>
            </p:cNvPr>
            <p:cNvSpPr/>
            <p:nvPr/>
          </p:nvSpPr>
          <p:spPr>
            <a:xfrm>
              <a:off x="2957469" y="1378974"/>
              <a:ext cx="4219554" cy="9881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C5E3D21-304B-4673-A794-5ACA0E17E8C9}"/>
                  </a:ext>
                </a:extLst>
              </p:cNvPr>
              <p:cNvSpPr/>
              <p:nvPr/>
            </p:nvSpPr>
            <p:spPr>
              <a:xfrm>
                <a:off x="1754758" y="4603043"/>
                <a:ext cx="1881349" cy="404983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C5E3D21-304B-4673-A794-5ACA0E17E8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758" y="4603043"/>
                <a:ext cx="1881349" cy="40498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DAD1FCB-8509-4321-B2AD-CA0DDC993A17}"/>
                  </a:ext>
                </a:extLst>
              </p:cNvPr>
              <p:cNvSpPr/>
              <p:nvPr/>
            </p:nvSpPr>
            <p:spPr>
              <a:xfrm>
                <a:off x="4725772" y="4309559"/>
                <a:ext cx="4018536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DAD1FCB-8509-4321-B2AD-CA0DDC993A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772" y="4309559"/>
                <a:ext cx="4018536" cy="40498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E5362DD-4059-4508-A481-B7C114B0C132}"/>
                  </a:ext>
                </a:extLst>
              </p:cNvPr>
              <p:cNvSpPr/>
              <p:nvPr/>
            </p:nvSpPr>
            <p:spPr>
              <a:xfrm>
                <a:off x="4725772" y="3889622"/>
                <a:ext cx="37895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Note: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ctrlPr>
                          <a:rPr lang="en-US" sz="16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rgbClr val="0070C0"/>
                    </a:solidFill>
                  </a:rPr>
                  <a:t> is a distributive linear operator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E5362DD-4059-4508-A481-B7C114B0C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772" y="3889622"/>
                <a:ext cx="3789578" cy="338554"/>
              </a:xfrm>
              <a:prstGeom prst="rect">
                <a:avLst/>
              </a:prstGeom>
              <a:blipFill>
                <a:blip r:embed="rId13"/>
                <a:stretch>
                  <a:fillRect l="-804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7C799D80-0DD1-49B9-8917-B8FF2C1773BD}"/>
              </a:ext>
            </a:extLst>
          </p:cNvPr>
          <p:cNvSpPr/>
          <p:nvPr/>
        </p:nvSpPr>
        <p:spPr>
          <a:xfrm>
            <a:off x="5346282" y="3311016"/>
            <a:ext cx="213851" cy="243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F32F55-2C86-48C8-A6AE-F23A6AD41C69}"/>
              </a:ext>
            </a:extLst>
          </p:cNvPr>
          <p:cNvSpPr/>
          <p:nvPr/>
        </p:nvSpPr>
        <p:spPr>
          <a:xfrm>
            <a:off x="5628960" y="3315932"/>
            <a:ext cx="270387" cy="243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997161A-942D-4FA4-A0CC-5266D9A93441}"/>
              </a:ext>
            </a:extLst>
          </p:cNvPr>
          <p:cNvSpPr/>
          <p:nvPr/>
        </p:nvSpPr>
        <p:spPr>
          <a:xfrm>
            <a:off x="6168112" y="3311016"/>
            <a:ext cx="738513" cy="243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4824056-94AE-475D-8234-D9E94DE6320A}"/>
              </a:ext>
            </a:extLst>
          </p:cNvPr>
          <p:cNvSpPr/>
          <p:nvPr/>
        </p:nvSpPr>
        <p:spPr>
          <a:xfrm>
            <a:off x="7175392" y="3311016"/>
            <a:ext cx="655994" cy="272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1AB60B7A-65CC-4280-AF6A-DADBD6032765}"/>
              </a:ext>
            </a:extLst>
          </p:cNvPr>
          <p:cNvCxnSpPr>
            <a:stCxn id="3" idx="2"/>
            <a:endCxn id="27" idx="2"/>
          </p:cNvCxnSpPr>
          <p:nvPr/>
        </p:nvCxnSpPr>
        <p:spPr>
          <a:xfrm rot="16200000" flipH="1">
            <a:off x="5606223" y="3401349"/>
            <a:ext cx="4916" cy="310946"/>
          </a:xfrm>
          <a:prstGeom prst="bentConnector3">
            <a:avLst>
              <a:gd name="adj1" fmla="val 31032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FECB4048-C279-4567-8F4F-30BEC143BC0C}"/>
              </a:ext>
            </a:extLst>
          </p:cNvPr>
          <p:cNvCxnSpPr>
            <a:cxnSpLocks/>
            <a:stCxn id="3" idx="2"/>
            <a:endCxn id="28" idx="2"/>
          </p:cNvCxnSpPr>
          <p:nvPr/>
        </p:nvCxnSpPr>
        <p:spPr>
          <a:xfrm rot="16200000" flipH="1">
            <a:off x="5995288" y="3012283"/>
            <a:ext cx="12700" cy="1084161"/>
          </a:xfrm>
          <a:prstGeom prst="bentConnector3">
            <a:avLst>
              <a:gd name="adj1" fmla="val 16875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14F1C8D2-5B2F-4B7A-9ED3-E4525C19727F}"/>
              </a:ext>
            </a:extLst>
          </p:cNvPr>
          <p:cNvCxnSpPr>
            <a:cxnSpLocks/>
            <a:stCxn id="3" idx="2"/>
            <a:endCxn id="29" idx="2"/>
          </p:cNvCxnSpPr>
          <p:nvPr/>
        </p:nvCxnSpPr>
        <p:spPr>
          <a:xfrm rot="16200000" flipH="1">
            <a:off x="6463642" y="2543929"/>
            <a:ext cx="29312" cy="2050181"/>
          </a:xfrm>
          <a:prstGeom prst="bentConnector3">
            <a:avLst>
              <a:gd name="adj1" fmla="val 8798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E30CB39-AE2F-4171-AE75-ADEAF276F948}"/>
                  </a:ext>
                </a:extLst>
              </p:cNvPr>
              <p:cNvSpPr/>
              <p:nvPr/>
            </p:nvSpPr>
            <p:spPr>
              <a:xfrm>
                <a:off x="1667650" y="5310265"/>
                <a:ext cx="2355067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E30CB39-AE2F-4171-AE75-ADEAF276F9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650" y="5310265"/>
                <a:ext cx="2355067" cy="84856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29DE3344-DA01-4222-A625-EDFA37A0B674}"/>
              </a:ext>
            </a:extLst>
          </p:cNvPr>
          <p:cNvSpPr/>
          <p:nvPr/>
        </p:nvSpPr>
        <p:spPr>
          <a:xfrm>
            <a:off x="5324160" y="5992947"/>
            <a:ext cx="1318483" cy="475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D32D4CB-8365-426B-8E80-C12CB3ACE36F}"/>
              </a:ext>
            </a:extLst>
          </p:cNvPr>
          <p:cNvSpPr/>
          <p:nvPr/>
        </p:nvSpPr>
        <p:spPr>
          <a:xfrm>
            <a:off x="2330237" y="5222482"/>
            <a:ext cx="1605374" cy="934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FD87242A-10D0-4BEC-A579-F51EE1ACF243}"/>
              </a:ext>
            </a:extLst>
          </p:cNvPr>
          <p:cNvCxnSpPr>
            <a:stCxn id="42" idx="2"/>
            <a:endCxn id="43" idx="2"/>
          </p:cNvCxnSpPr>
          <p:nvPr/>
        </p:nvCxnSpPr>
        <p:spPr>
          <a:xfrm rot="5400000" flipH="1">
            <a:off x="4402441" y="4887937"/>
            <a:ext cx="311444" cy="2850478"/>
          </a:xfrm>
          <a:prstGeom prst="bentConnector3">
            <a:avLst>
              <a:gd name="adj1" fmla="val -734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346D344-1CFA-426A-94A8-2305E0FC163B}"/>
              </a:ext>
            </a:extLst>
          </p:cNvPr>
          <p:cNvSpPr txBox="1"/>
          <p:nvPr/>
        </p:nvSpPr>
        <p:spPr>
          <a:xfrm>
            <a:off x="7003575" y="2704781"/>
            <a:ext cx="82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FOIL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1EAF455-4303-478D-A893-04118A6BDDB5}"/>
                  </a:ext>
                </a:extLst>
              </p:cNvPr>
              <p:cNvSpPr/>
              <p:nvPr/>
            </p:nvSpPr>
            <p:spPr>
              <a:xfrm>
                <a:off x="2113829" y="4149943"/>
                <a:ext cx="11437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1EAF455-4303-478D-A893-04118A6BDD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829" y="4149943"/>
                <a:ext cx="1143711" cy="369332"/>
              </a:xfrm>
              <a:prstGeom prst="rect">
                <a:avLst/>
              </a:prstGeom>
              <a:blipFill>
                <a:blip r:embed="rId1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D0E6CBD0-783C-49A4-83FA-1F5C557EF83F}"/>
              </a:ext>
            </a:extLst>
          </p:cNvPr>
          <p:cNvSpPr txBox="1"/>
          <p:nvPr/>
        </p:nvSpPr>
        <p:spPr>
          <a:xfrm>
            <a:off x="127573" y="5257571"/>
            <a:ext cx="1273524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Faster because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only </a:t>
            </a:r>
            <a:r>
              <a:rPr lang="en-US" sz="1400" u="sng" dirty="0">
                <a:solidFill>
                  <a:srgbClr val="0070C0"/>
                </a:solidFill>
              </a:rPr>
              <a:t>one</a:t>
            </a:r>
            <a:r>
              <a:rPr lang="en-US" sz="1400" dirty="0">
                <a:solidFill>
                  <a:srgbClr val="0070C0"/>
                </a:solidFill>
              </a:rPr>
              <a:t> subtraction is required!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2E50ACA1-466E-463C-8570-EE8F40E1D96F}"/>
              </a:ext>
            </a:extLst>
          </p:cNvPr>
          <p:cNvCxnSpPr>
            <a:cxnSpLocks/>
            <a:stCxn id="49" idx="0"/>
            <a:endCxn id="24" idx="1"/>
          </p:cNvCxnSpPr>
          <p:nvPr/>
        </p:nvCxnSpPr>
        <p:spPr>
          <a:xfrm rot="5400000" flipH="1" flipV="1">
            <a:off x="168639" y="2468741"/>
            <a:ext cx="3384526" cy="21931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F60B10B6-C239-447A-88F9-E4CBBEF9F7CB}"/>
              </a:ext>
            </a:extLst>
          </p:cNvPr>
          <p:cNvCxnSpPr>
            <a:cxnSpLocks/>
            <a:stCxn id="41" idx="1"/>
            <a:endCxn id="49" idx="3"/>
          </p:cNvCxnSpPr>
          <p:nvPr/>
        </p:nvCxnSpPr>
        <p:spPr>
          <a:xfrm rot="10800000" flipV="1">
            <a:off x="1401098" y="5734547"/>
            <a:ext cx="266553" cy="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3153E71-9A00-4C04-851E-4B3A3C6C09C2}"/>
                  </a:ext>
                </a:extLst>
              </p:cNvPr>
              <p:cNvSpPr/>
              <p:nvPr/>
            </p:nvSpPr>
            <p:spPr>
              <a:xfrm>
                <a:off x="4724602" y="2664775"/>
                <a:ext cx="2349489" cy="5095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𝔼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3153E71-9A00-4C04-851E-4B3A3C6C09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602" y="2664775"/>
                <a:ext cx="2349489" cy="50956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1EACFB6-364F-4E88-AA9D-54466F5927E8}"/>
                  </a:ext>
                </a:extLst>
              </p:cNvPr>
              <p:cNvSpPr/>
              <p:nvPr/>
            </p:nvSpPr>
            <p:spPr>
              <a:xfrm>
                <a:off x="1687665" y="3540017"/>
                <a:ext cx="2349489" cy="5095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𝔼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1EACFB6-364F-4E88-AA9D-54466F5927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665" y="3540017"/>
                <a:ext cx="2349489" cy="50956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973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2" grpId="0"/>
      <p:bldP spid="3" grpId="0" animBg="1"/>
      <p:bldP spid="3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41" grpId="0"/>
      <p:bldP spid="47" grpId="0"/>
      <p:bldP spid="49" grpId="0"/>
      <p:bldP spid="3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Variance of Uniform Distributions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FCBF3B-CD8D-47B9-A325-DE687E448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908" y="1767683"/>
            <a:ext cx="3371429" cy="23428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4F029C-9A58-4A90-9BC2-6381E08F4AF7}"/>
                  </a:ext>
                </a:extLst>
              </p:cNvPr>
              <p:cNvSpPr txBox="1"/>
              <p:nvPr/>
            </p:nvSpPr>
            <p:spPr>
              <a:xfrm>
                <a:off x="653246" y="1514747"/>
                <a:ext cx="391875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the average value of the function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4F029C-9A58-4A90-9BC2-6381E08F4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46" y="1514747"/>
                <a:ext cx="3918754" cy="276999"/>
              </a:xfrm>
              <a:prstGeom prst="rect">
                <a:avLst/>
              </a:prstGeom>
              <a:blipFill>
                <a:blip r:embed="rId3"/>
                <a:stretch>
                  <a:fillRect l="-2799" t="-28261" r="-933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28EE6C5-A363-4529-9C3F-D2212715F18F}"/>
                  </a:ext>
                </a:extLst>
              </p:cNvPr>
              <p:cNvSpPr txBox="1"/>
              <p:nvPr/>
            </p:nvSpPr>
            <p:spPr>
              <a:xfrm>
                <a:off x="5603170" y="2439654"/>
                <a:ext cx="27771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𝐴𝑟𝑒𝑎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28EE6C5-A363-4529-9C3F-D2212715F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170" y="2439654"/>
                <a:ext cx="2777107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7EAA7B-44A6-455F-AA32-E3F7D25B50DA}"/>
                  </a:ext>
                </a:extLst>
              </p:cNvPr>
              <p:cNvSpPr txBox="1"/>
              <p:nvPr/>
            </p:nvSpPr>
            <p:spPr>
              <a:xfrm>
                <a:off x="5638320" y="4676470"/>
                <a:ext cx="2618409" cy="6283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7EAA7B-44A6-455F-AA32-E3F7D25B5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320" y="4676470"/>
                <a:ext cx="2618409" cy="6283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86C9935-6733-4C64-9C19-A55DBC7BF6F9}"/>
                  </a:ext>
                </a:extLst>
              </p:cNvPr>
              <p:cNvSpPr/>
              <p:nvPr/>
            </p:nvSpPr>
            <p:spPr>
              <a:xfrm>
                <a:off x="5638320" y="1888779"/>
                <a:ext cx="23205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𝐴𝑟𝑒𝑎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𝑟𝑒𝑑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𝐴𝑟𝑒𝑎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𝑐𝑢𝑟𝑣𝑒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86C9935-6733-4C64-9C19-A55DBC7BF6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320" y="1888779"/>
                <a:ext cx="232050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99E63F5-E1C6-4B90-97BC-45986EFE9BE0}"/>
              </a:ext>
            </a:extLst>
          </p:cNvPr>
          <p:cNvSpPr txBox="1"/>
          <p:nvPr/>
        </p:nvSpPr>
        <p:spPr>
          <a:xfrm>
            <a:off x="5174346" y="1468581"/>
            <a:ext cx="324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Mean Value Theorem </a:t>
            </a:r>
            <a:r>
              <a:rPr lang="en-US" dirty="0"/>
              <a:t>(</a:t>
            </a:r>
            <a:r>
              <a:rPr lang="en-US" i="1" dirty="0"/>
              <a:t>Integrals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B277A31-03FC-4DD1-AE47-9098702E8A64}"/>
                  </a:ext>
                </a:extLst>
              </p:cNvPr>
              <p:cNvSpPr txBox="1"/>
              <p:nvPr/>
            </p:nvSpPr>
            <p:spPr>
              <a:xfrm>
                <a:off x="5544279" y="2858784"/>
                <a:ext cx="2373598" cy="6283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𝐴𝑟𝑒𝑎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𝑐𝑢𝑟𝑣𝑒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B277A31-03FC-4DD1-AE47-9098702E8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279" y="2858784"/>
                <a:ext cx="2373598" cy="6283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80168A3-715E-42A9-9EC8-A5B2C2A45B2F}"/>
                  </a:ext>
                </a:extLst>
              </p:cNvPr>
              <p:cNvSpPr/>
              <p:nvPr/>
            </p:nvSpPr>
            <p:spPr>
              <a:xfrm>
                <a:off x="5383221" y="3772674"/>
                <a:ext cx="3032305" cy="7206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80168A3-715E-42A9-9EC8-A5B2C2A45B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221" y="3772674"/>
                <a:ext cx="3032305" cy="7206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777DB533-8BEF-4536-AF19-0DF7992E9F98}"/>
              </a:ext>
            </a:extLst>
          </p:cNvPr>
          <p:cNvGrpSpPr/>
          <p:nvPr/>
        </p:nvGrpSpPr>
        <p:grpSpPr>
          <a:xfrm>
            <a:off x="464647" y="4747453"/>
            <a:ext cx="3093934" cy="848566"/>
            <a:chOff x="628650" y="4363476"/>
            <a:chExt cx="3093934" cy="8485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8C05DBBC-22E8-4982-939F-2043A1843719}"/>
                    </a:ext>
                  </a:extLst>
                </p:cNvPr>
                <p:cNvSpPr/>
                <p:nvPr/>
              </p:nvSpPr>
              <p:spPr>
                <a:xfrm>
                  <a:off x="1974093" y="4363476"/>
                  <a:ext cx="1748491" cy="8485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8C05DBBC-22E8-4982-939F-2043A18437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4093" y="4363476"/>
                  <a:ext cx="1748491" cy="84856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6EB1C4C-2970-4B5C-A264-21CF28F253B3}"/>
                </a:ext>
              </a:extLst>
            </p:cNvPr>
            <p:cNvSpPr txBox="1"/>
            <p:nvPr/>
          </p:nvSpPr>
          <p:spPr>
            <a:xfrm>
              <a:off x="628650" y="4603093"/>
              <a:ext cx="1303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Discrete: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DCC22F4-6E20-4D80-A548-F0346D12014E}"/>
              </a:ext>
            </a:extLst>
          </p:cNvPr>
          <p:cNvGrpSpPr/>
          <p:nvPr/>
        </p:nvGrpSpPr>
        <p:grpSpPr>
          <a:xfrm>
            <a:off x="464647" y="5687322"/>
            <a:ext cx="3854682" cy="720647"/>
            <a:chOff x="653246" y="5451918"/>
            <a:chExt cx="3854682" cy="72064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2433911-E2FF-4DDA-9BE6-65D4CBD799E0}"/>
                </a:ext>
              </a:extLst>
            </p:cNvPr>
            <p:cNvSpPr txBox="1"/>
            <p:nvPr/>
          </p:nvSpPr>
          <p:spPr>
            <a:xfrm>
              <a:off x="653246" y="5627575"/>
              <a:ext cx="1320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Continuous: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600F289D-0775-47D4-A513-A5060ED9B5DA}"/>
                    </a:ext>
                  </a:extLst>
                </p:cNvPr>
                <p:cNvSpPr/>
                <p:nvPr/>
              </p:nvSpPr>
              <p:spPr>
                <a:xfrm>
                  <a:off x="1974093" y="5451918"/>
                  <a:ext cx="2533835" cy="7206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den>
                        </m:f>
                        <m:nary>
                          <m:nary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600F289D-0775-47D4-A513-A5060ED9B5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4093" y="5451918"/>
                  <a:ext cx="2533835" cy="72064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4B72FF4-5732-4C73-8E05-C5AC81094A1F}"/>
              </a:ext>
            </a:extLst>
          </p:cNvPr>
          <p:cNvSpPr txBox="1"/>
          <p:nvPr/>
        </p:nvSpPr>
        <p:spPr>
          <a:xfrm>
            <a:off x="464647" y="4335511"/>
            <a:ext cx="397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Variable (Uniform Distribution)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C284F97-DEAE-46F3-A76F-7F9A4F8404E4}"/>
                  </a:ext>
                </a:extLst>
              </p:cNvPr>
              <p:cNvSpPr/>
              <p:nvPr/>
            </p:nvSpPr>
            <p:spPr>
              <a:xfrm>
                <a:off x="5918431" y="5612298"/>
                <a:ext cx="19618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C284F97-DEAE-46F3-A76F-7F9A4F840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431" y="5612298"/>
                <a:ext cx="1961884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C632D29A-C499-453B-ADB7-C4050AD8E2E7}"/>
              </a:ext>
            </a:extLst>
          </p:cNvPr>
          <p:cNvCxnSpPr>
            <a:stCxn id="23" idx="3"/>
            <a:endCxn id="27" idx="3"/>
          </p:cNvCxnSpPr>
          <p:nvPr/>
        </p:nvCxnSpPr>
        <p:spPr>
          <a:xfrm>
            <a:off x="3558581" y="5171736"/>
            <a:ext cx="760748" cy="875910"/>
          </a:xfrm>
          <a:prstGeom prst="bentConnector3">
            <a:avLst>
              <a:gd name="adj1" fmla="val 13004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DBADB1-8ABF-AC9C-07A0-5691456AD598}"/>
                  </a:ext>
                </a:extLst>
              </p:cNvPr>
              <p:cNvSpPr txBox="1"/>
              <p:nvPr/>
            </p:nvSpPr>
            <p:spPr>
              <a:xfrm>
                <a:off x="3624659" y="2124428"/>
                <a:ext cx="12966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754BB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754BB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754BB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1400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𝑤h𝑒𝑛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rgbClr val="754BB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DBADB1-8ABF-AC9C-07A0-5691456AD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659" y="2124428"/>
                <a:ext cx="1296649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9CD25B82-3B69-334D-A383-B7D99A79DE9A}"/>
              </a:ext>
            </a:extLst>
          </p:cNvPr>
          <p:cNvSpPr/>
          <p:nvPr/>
        </p:nvSpPr>
        <p:spPr>
          <a:xfrm>
            <a:off x="7427626" y="4864308"/>
            <a:ext cx="490251" cy="3074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D73370-CEA7-F5F5-FA0B-EF5AFD35AB44}"/>
              </a:ext>
            </a:extLst>
          </p:cNvPr>
          <p:cNvSpPr/>
          <p:nvPr/>
        </p:nvSpPr>
        <p:spPr>
          <a:xfrm>
            <a:off x="3693829" y="5924883"/>
            <a:ext cx="226099" cy="3074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190B986-0F42-5FF6-E44F-0168C97E94DD}"/>
              </a:ext>
            </a:extLst>
          </p:cNvPr>
          <p:cNvCxnSpPr>
            <a:cxnSpLocks/>
            <a:stCxn id="4" idx="2"/>
            <a:endCxn id="2" idx="0"/>
          </p:cNvCxnSpPr>
          <p:nvPr/>
        </p:nvCxnSpPr>
        <p:spPr>
          <a:xfrm rot="5400000" flipH="1">
            <a:off x="4449214" y="1948198"/>
            <a:ext cx="3047308" cy="3399768"/>
          </a:xfrm>
          <a:prstGeom prst="bentConnector5">
            <a:avLst>
              <a:gd name="adj1" fmla="val -7502"/>
              <a:gd name="adj2" fmla="val -26256"/>
              <a:gd name="adj3" fmla="val 107502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131B7F1-E804-A064-8B67-D1599A447EB4}"/>
              </a:ext>
            </a:extLst>
          </p:cNvPr>
          <p:cNvCxnSpPr>
            <a:cxnSpLocks/>
            <a:stCxn id="6" idx="2"/>
            <a:endCxn id="2" idx="3"/>
          </p:cNvCxnSpPr>
          <p:nvPr/>
        </p:nvCxnSpPr>
        <p:spPr>
          <a:xfrm rot="5400000" flipH="1" flipV="1">
            <a:off x="2440956" y="3751960"/>
            <a:ext cx="3846273" cy="1114429"/>
          </a:xfrm>
          <a:prstGeom prst="bentConnector4">
            <a:avLst>
              <a:gd name="adj1" fmla="val -5943"/>
              <a:gd name="adj2" fmla="val 120513"/>
            </a:avLst>
          </a:prstGeom>
          <a:ln w="127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146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9" grpId="0"/>
      <p:bldP spid="20" grpId="0"/>
      <p:bldP spid="21" grpId="0"/>
      <p:bldP spid="22" grpId="0"/>
      <p:bldP spid="31" grpId="0"/>
      <p:bldP spid="32" grpId="0"/>
      <p:bldP spid="2" grpId="0"/>
      <p:bldP spid="4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Variance of Uniform Distributions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71265" y="1560233"/>
            <a:ext cx="3704714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</a:rPr>
              <a:t>Moment Generating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9F2C91D-9D50-61FA-ECA1-DAFC5D5712BE}"/>
                  </a:ext>
                </a:extLst>
              </p:cNvPr>
              <p:cNvSpPr txBox="1"/>
              <p:nvPr/>
            </p:nvSpPr>
            <p:spPr>
              <a:xfrm>
                <a:off x="713557" y="3211582"/>
                <a:ext cx="4271362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9F2C91D-9D50-61FA-ECA1-DAFC5D571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57" y="3211582"/>
                <a:ext cx="4271362" cy="8917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E3BDE3-53B9-34D7-24BF-961F8B611D6C}"/>
                  </a:ext>
                </a:extLst>
              </p:cNvPr>
              <p:cNvSpPr txBox="1"/>
              <p:nvPr/>
            </p:nvSpPr>
            <p:spPr>
              <a:xfrm>
                <a:off x="151426" y="4371169"/>
                <a:ext cx="5744393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E3BDE3-53B9-34D7-24BF-961F8B611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26" y="4371169"/>
                <a:ext cx="5744393" cy="8917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BC8131-2554-B98B-77C1-70ACECA3BE6D}"/>
                  </a:ext>
                </a:extLst>
              </p:cNvPr>
              <p:cNvSpPr txBox="1"/>
              <p:nvPr/>
            </p:nvSpPr>
            <p:spPr>
              <a:xfrm>
                <a:off x="7192645" y="4251559"/>
                <a:ext cx="1639103" cy="535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18+3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BC8131-2554-B98B-77C1-70ACECA3B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645" y="4251559"/>
                <a:ext cx="1639103" cy="5357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3EA1F51-F4B2-61F6-D63E-A106A1D6576D}"/>
              </a:ext>
            </a:extLst>
          </p:cNvPr>
          <p:cNvSpPr txBox="1"/>
          <p:nvPr/>
        </p:nvSpPr>
        <p:spPr>
          <a:xfrm>
            <a:off x="6074345" y="3132225"/>
            <a:ext cx="209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Hero Ability 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3C7007-19CC-4724-88E7-90CD1D66EE7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650" t="20356" r="34712" b="38583"/>
          <a:stretch/>
        </p:blipFill>
        <p:spPr>
          <a:xfrm>
            <a:off x="5544634" y="3444407"/>
            <a:ext cx="2892057" cy="5392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329622E-4349-86AF-EF30-8CA55E5DFD84}"/>
              </a:ext>
            </a:extLst>
          </p:cNvPr>
          <p:cNvSpPr/>
          <p:nvPr/>
        </p:nvSpPr>
        <p:spPr>
          <a:xfrm>
            <a:off x="7833064" y="3451485"/>
            <a:ext cx="594618" cy="272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0690A15-5E89-CAE6-33DA-32D8EC138281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 flipH="1">
            <a:off x="7192645" y="3587681"/>
            <a:ext cx="1235037" cy="931740"/>
          </a:xfrm>
          <a:prstGeom prst="bentConnector5">
            <a:avLst>
              <a:gd name="adj1" fmla="val -18510"/>
              <a:gd name="adj2" fmla="val 57413"/>
              <a:gd name="adj3" fmla="val 11851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CCF4B03-2977-59E0-762B-2AAAAF685C77}"/>
                  </a:ext>
                </a:extLst>
              </p:cNvPr>
              <p:cNvSpPr/>
              <p:nvPr/>
            </p:nvSpPr>
            <p:spPr>
              <a:xfrm>
                <a:off x="5988128" y="2641255"/>
                <a:ext cx="172393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CCF4B03-2977-59E0-762B-2AAAAF685C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128" y="2641255"/>
                <a:ext cx="17239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D17CB0B-8547-6832-A759-6A1817232C42}"/>
                  </a:ext>
                </a:extLst>
              </p:cNvPr>
              <p:cNvSpPr/>
              <p:nvPr/>
            </p:nvSpPr>
            <p:spPr>
              <a:xfrm>
                <a:off x="5988128" y="1316085"/>
                <a:ext cx="2271391" cy="6508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nary>
                        <m:nary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D17CB0B-8547-6832-A759-6A1817232C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128" y="1316085"/>
                <a:ext cx="2271391" cy="6508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FA41281-6CED-3AAE-8E0E-DC3577A069B3}"/>
                  </a:ext>
                </a:extLst>
              </p:cNvPr>
              <p:cNvSpPr/>
              <p:nvPr/>
            </p:nvSpPr>
            <p:spPr>
              <a:xfrm>
                <a:off x="5988128" y="1978670"/>
                <a:ext cx="2471382" cy="6508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nary>
                        <m:nary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FA41281-6CED-3AAE-8E0E-DC3577A069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128" y="1978670"/>
                <a:ext cx="2471382" cy="65081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29E7397A-58FA-42F1-3992-24F12604E645}"/>
              </a:ext>
            </a:extLst>
          </p:cNvPr>
          <p:cNvSpPr/>
          <p:nvPr/>
        </p:nvSpPr>
        <p:spPr>
          <a:xfrm>
            <a:off x="6304935" y="1533832"/>
            <a:ext cx="153015" cy="272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8E3B83-892C-56E3-5D78-21B850113C25}"/>
              </a:ext>
            </a:extLst>
          </p:cNvPr>
          <p:cNvSpPr/>
          <p:nvPr/>
        </p:nvSpPr>
        <p:spPr>
          <a:xfrm>
            <a:off x="7719435" y="1538748"/>
            <a:ext cx="153015" cy="272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84A2B073-D553-9386-6AC2-56D1C8C654E8}"/>
              </a:ext>
            </a:extLst>
          </p:cNvPr>
          <p:cNvCxnSpPr>
            <a:stCxn id="29" idx="0"/>
            <a:endCxn id="30" idx="0"/>
          </p:cNvCxnSpPr>
          <p:nvPr/>
        </p:nvCxnSpPr>
        <p:spPr>
          <a:xfrm rot="16200000" flipH="1">
            <a:off x="7086235" y="829040"/>
            <a:ext cx="4916" cy="1414500"/>
          </a:xfrm>
          <a:prstGeom prst="bentConnector3">
            <a:avLst>
              <a:gd name="adj1" fmla="val -4650122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A672DD9-0A7F-1665-261B-72D44034DDB0}"/>
              </a:ext>
            </a:extLst>
          </p:cNvPr>
          <p:cNvSpPr/>
          <p:nvPr/>
        </p:nvSpPr>
        <p:spPr>
          <a:xfrm>
            <a:off x="6304935" y="2174240"/>
            <a:ext cx="258097" cy="272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1F38986-1CEF-49AA-92C3-895B69AC45A0}"/>
              </a:ext>
            </a:extLst>
          </p:cNvPr>
          <p:cNvSpPr/>
          <p:nvPr/>
        </p:nvSpPr>
        <p:spPr>
          <a:xfrm>
            <a:off x="7795943" y="2179156"/>
            <a:ext cx="264051" cy="272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5A2F6D8-277A-6FB7-DAC9-C2020AAAD010}"/>
              </a:ext>
            </a:extLst>
          </p:cNvPr>
          <p:cNvCxnSpPr>
            <a:cxnSpLocks/>
            <a:stCxn id="32" idx="0"/>
            <a:endCxn id="33" idx="0"/>
          </p:cNvCxnSpPr>
          <p:nvPr/>
        </p:nvCxnSpPr>
        <p:spPr>
          <a:xfrm rot="16200000" flipH="1">
            <a:off x="7178518" y="1429706"/>
            <a:ext cx="4916" cy="1493985"/>
          </a:xfrm>
          <a:prstGeom prst="bentConnector3">
            <a:avLst>
              <a:gd name="adj1" fmla="val -4650122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A009841-2A26-6D05-885A-30FDC80087E8}"/>
              </a:ext>
            </a:extLst>
          </p:cNvPr>
          <p:cNvCxnSpPr>
            <a:stCxn id="2" idx="3"/>
          </p:cNvCxnSpPr>
          <p:nvPr/>
        </p:nvCxnSpPr>
        <p:spPr>
          <a:xfrm>
            <a:off x="4984919" y="3657442"/>
            <a:ext cx="493986" cy="1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30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" grpId="0"/>
      <p:bldP spid="3" grpId="0"/>
      <p:bldP spid="8" grpId="0"/>
      <p:bldP spid="9" grpId="0"/>
      <p:bldP spid="26" grpId="0"/>
      <p:bldP spid="27" grpId="0"/>
      <p:bldP spid="28" grpId="0"/>
      <p:bldP spid="29" grpId="0" animBg="1"/>
      <p:bldP spid="29" grpId="1" animBg="1"/>
      <p:bldP spid="30" grpId="0" animBg="1"/>
      <p:bldP spid="30" grpId="1" animBg="1"/>
      <p:bldP spid="32" grpId="0" animBg="1"/>
      <p:bldP spid="32" grpId="1" animBg="1"/>
      <p:bldP spid="33" grpId="0" animBg="1"/>
      <p:bldP spid="33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Variance of Uniform Distributions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9F2C91D-9D50-61FA-ECA1-DAFC5D5712BE}"/>
                  </a:ext>
                </a:extLst>
              </p:cNvPr>
              <p:cNvSpPr txBox="1"/>
              <p:nvPr/>
            </p:nvSpPr>
            <p:spPr>
              <a:xfrm>
                <a:off x="713557" y="3211582"/>
                <a:ext cx="4271362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9F2C91D-9D50-61FA-ECA1-DAFC5D571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57" y="3211582"/>
                <a:ext cx="4271362" cy="8917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E3BDE3-53B9-34D7-24BF-961F8B611D6C}"/>
                  </a:ext>
                </a:extLst>
              </p:cNvPr>
              <p:cNvSpPr txBox="1"/>
              <p:nvPr/>
            </p:nvSpPr>
            <p:spPr>
              <a:xfrm>
                <a:off x="151426" y="4371169"/>
                <a:ext cx="5744393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E3BDE3-53B9-34D7-24BF-961F8B611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26" y="4371169"/>
                <a:ext cx="5744393" cy="8917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31C5565-D9E3-A197-AB5B-0ACDF776882C}"/>
                  </a:ext>
                </a:extLst>
              </p:cNvPr>
              <p:cNvSpPr/>
              <p:nvPr/>
            </p:nvSpPr>
            <p:spPr>
              <a:xfrm>
                <a:off x="455727" y="5530142"/>
                <a:ext cx="6009594" cy="769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31C5565-D9E3-A197-AB5B-0ACDF77688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27" y="5530142"/>
                <a:ext cx="6009594" cy="7693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CCF4B03-2977-59E0-762B-2AAAAF685C77}"/>
                  </a:ext>
                </a:extLst>
              </p:cNvPr>
              <p:cNvSpPr/>
              <p:nvPr/>
            </p:nvSpPr>
            <p:spPr>
              <a:xfrm>
                <a:off x="5988128" y="2641255"/>
                <a:ext cx="172393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CCF4B03-2977-59E0-762B-2AAAAF685C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128" y="2641255"/>
                <a:ext cx="172393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D17CB0B-8547-6832-A759-6A1817232C42}"/>
                  </a:ext>
                </a:extLst>
              </p:cNvPr>
              <p:cNvSpPr/>
              <p:nvPr/>
            </p:nvSpPr>
            <p:spPr>
              <a:xfrm>
                <a:off x="5988128" y="1316085"/>
                <a:ext cx="2271391" cy="6508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nary>
                        <m:nary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D17CB0B-8547-6832-A759-6A1817232C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128" y="1316085"/>
                <a:ext cx="2271391" cy="6508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FA41281-6CED-3AAE-8E0E-DC3577A069B3}"/>
                  </a:ext>
                </a:extLst>
              </p:cNvPr>
              <p:cNvSpPr/>
              <p:nvPr/>
            </p:nvSpPr>
            <p:spPr>
              <a:xfrm>
                <a:off x="5988128" y="1978670"/>
                <a:ext cx="2471382" cy="6508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nary>
                        <m:nary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FA41281-6CED-3AAE-8E0E-DC3577A069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128" y="1978670"/>
                <a:ext cx="2471382" cy="6508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1315070-ECFE-897E-3E32-A0A7F6AB5F05}"/>
              </a:ext>
            </a:extLst>
          </p:cNvPr>
          <p:cNvSpPr/>
          <p:nvPr/>
        </p:nvSpPr>
        <p:spPr>
          <a:xfrm>
            <a:off x="6059470" y="2629489"/>
            <a:ext cx="1675459" cy="338554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810A24-15FD-9456-4CB8-C95448AF7C08}"/>
              </a:ext>
            </a:extLst>
          </p:cNvPr>
          <p:cNvSpPr/>
          <p:nvPr/>
        </p:nvSpPr>
        <p:spPr>
          <a:xfrm>
            <a:off x="569626" y="5768039"/>
            <a:ext cx="1806315" cy="338554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7BF87F-7C56-57CA-5776-5FA46E2FFDA2}"/>
              </a:ext>
            </a:extLst>
          </p:cNvPr>
          <p:cNvSpPr/>
          <p:nvPr/>
        </p:nvSpPr>
        <p:spPr>
          <a:xfrm>
            <a:off x="5362576" y="5600506"/>
            <a:ext cx="921544" cy="6286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7527D39-1A67-FF10-44D3-F5BFEA49207C}"/>
                  </a:ext>
                </a:extLst>
              </p:cNvPr>
              <p:cNvSpPr txBox="1"/>
              <p:nvPr/>
            </p:nvSpPr>
            <p:spPr>
              <a:xfrm>
                <a:off x="1072157" y="2190435"/>
                <a:ext cx="3902929" cy="59279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12= 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𝒖𝒑𝒑𝒆𝒓𝑳𝒊𝒎𝒊𝒕</m:t>
                              </m:r>
                              <m:r>
                                <a:rPr lang="en-US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a:rPr lang="en-US" sz="16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𝒍𝒐𝒘𝒆𝒓𝑳𝒊𝒎𝒊𝒕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𝑣𝑎𝑟𝑖𝑎𝑛𝑐𝑒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7527D39-1A67-FF10-44D3-F5BFEA492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157" y="2190435"/>
                <a:ext cx="3902929" cy="5927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C7AF890B-9705-8EFF-D78B-CB0BF41661E2}"/>
              </a:ext>
            </a:extLst>
          </p:cNvPr>
          <p:cNvGrpSpPr/>
          <p:nvPr/>
        </p:nvGrpSpPr>
        <p:grpSpPr>
          <a:xfrm>
            <a:off x="6059470" y="3398852"/>
            <a:ext cx="2807212" cy="1864036"/>
            <a:chOff x="5914103" y="3173802"/>
            <a:chExt cx="2545407" cy="186403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D235819-414C-C85B-CD01-521AF24147ED}"/>
                </a:ext>
              </a:extLst>
            </p:cNvPr>
            <p:cNvGrpSpPr/>
            <p:nvPr/>
          </p:nvGrpSpPr>
          <p:grpSpPr>
            <a:xfrm>
              <a:off x="6063715" y="3283512"/>
              <a:ext cx="2240007" cy="1754326"/>
              <a:chOff x="6063715" y="3283512"/>
              <a:chExt cx="2240007" cy="1754326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A3CDF446-D77F-1E09-75D0-59146CA1DE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63715" y="3524292"/>
                <a:ext cx="788470" cy="929715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026CBF9-E4DA-ED11-38A4-0CCB9026BC90}"/>
                  </a:ext>
                </a:extLst>
              </p:cNvPr>
              <p:cNvSpPr txBox="1"/>
              <p:nvPr/>
            </p:nvSpPr>
            <p:spPr>
              <a:xfrm>
                <a:off x="6879193" y="3283512"/>
                <a:ext cx="1424529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This is the  </a:t>
                </a:r>
                <a:r>
                  <a:rPr lang="en-US" b="1" dirty="0"/>
                  <a:t>second</a:t>
                </a:r>
                <a:r>
                  <a:rPr lang="en-US" dirty="0"/>
                  <a:t> </a:t>
                </a:r>
                <a:r>
                  <a:rPr lang="en-US" dirty="0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</a:rPr>
                  <a:t>central moment </a:t>
                </a:r>
                <a:r>
                  <a:rPr lang="en-US" dirty="0"/>
                  <a:t>of a uniform distribution</a:t>
                </a:r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013A515-4A5B-3074-E714-25B1C2D3A6A7}"/>
                </a:ext>
              </a:extLst>
            </p:cNvPr>
            <p:cNvSpPr/>
            <p:nvPr/>
          </p:nvSpPr>
          <p:spPr>
            <a:xfrm>
              <a:off x="5914103" y="3173802"/>
              <a:ext cx="2545407" cy="17517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505DCD8-5D0D-BA46-FF62-C6D9B636F3E8}"/>
              </a:ext>
            </a:extLst>
          </p:cNvPr>
          <p:cNvSpPr txBox="1"/>
          <p:nvPr/>
        </p:nvSpPr>
        <p:spPr>
          <a:xfrm>
            <a:off x="1171265" y="1560233"/>
            <a:ext cx="3704714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</a:rPr>
              <a:t>Moment Generating Function</a:t>
            </a:r>
          </a:p>
        </p:txBody>
      </p:sp>
    </p:spTree>
    <p:extLst>
      <p:ext uri="{BB962C8B-B14F-4D97-AF65-F5344CB8AC3E}">
        <p14:creationId xmlns:p14="http://schemas.microsoft.com/office/powerpoint/2010/main" val="1861337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animBg="1"/>
      <p:bldP spid="7" grpId="0" animBg="1"/>
      <p:bldP spid="14" grpId="0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Simulating a 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20" y="1825625"/>
            <a:ext cx="4246574" cy="467841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Until recently, most computer languages only provided a </a:t>
            </a:r>
            <a:r>
              <a:rPr lang="en-US" sz="2400" b="1" dirty="0">
                <a:solidFill>
                  <a:srgbClr val="0070C0"/>
                </a:solidFill>
              </a:rPr>
              <a:t>uniform</a:t>
            </a:r>
            <a:r>
              <a:rPr lang="en-US" sz="2400" dirty="0"/>
              <a:t> pseudo-random number generator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Growing up I had heard of a </a:t>
            </a:r>
            <a:r>
              <a:rPr lang="en-US" sz="2400" b="1" dirty="0">
                <a:solidFill>
                  <a:srgbClr val="00B050"/>
                </a:solidFill>
              </a:rPr>
              <a:t>bell curve, </a:t>
            </a:r>
            <a:r>
              <a:rPr lang="en-US" sz="2400" dirty="0"/>
              <a:t>and I understood the rationale for </a:t>
            </a:r>
            <a:r>
              <a:rPr lang="en-US" sz="2400" b="1" dirty="0"/>
              <a:t>curving</a:t>
            </a:r>
            <a:r>
              <a:rPr lang="en-US" sz="2400" dirty="0"/>
              <a:t> test scores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However, I could not create a </a:t>
            </a:r>
            <a:r>
              <a:rPr lang="en-US" sz="2400" b="1" dirty="0">
                <a:solidFill>
                  <a:srgbClr val="FF0000"/>
                </a:solidFill>
              </a:rPr>
              <a:t>Normal distribution </a:t>
            </a:r>
            <a:r>
              <a:rPr lang="en-US" sz="2400" dirty="0"/>
              <a:t>using my 1980 vintage TRS-80 computer using Bill Gate’s first </a:t>
            </a:r>
            <a:r>
              <a:rPr lang="en-US" sz="2400" b="1" dirty="0">
                <a:solidFill>
                  <a:srgbClr val="7030A0"/>
                </a:solidFill>
              </a:rPr>
              <a:t>BASIC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language interpreter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DB3867-1011-461E-BFE6-2D468489FDF4}"/>
              </a:ext>
            </a:extLst>
          </p:cNvPr>
          <p:cNvSpPr txBox="1"/>
          <p:nvPr/>
        </p:nvSpPr>
        <p:spPr>
          <a:xfrm>
            <a:off x="5751871" y="5110316"/>
            <a:ext cx="216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rgbClr val="00B050"/>
                </a:solidFill>
              </a:rPr>
              <a:t>… or could I?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6085C1-9AE3-4D8A-C8FF-93DBAEEB6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337" y="2100965"/>
            <a:ext cx="3497705" cy="265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9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Simulating a 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3824069" cy="484089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There are several ways to turn a uniform distribution into a </a:t>
            </a:r>
            <a:r>
              <a:rPr lang="en-US" sz="2400" b="1" dirty="0"/>
              <a:t>Normal</a:t>
            </a:r>
            <a:r>
              <a:rPr lang="en-US" sz="2400" dirty="0"/>
              <a:t> distribution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However, developing an accurate functional approximation to a Normal curve requires </a:t>
            </a:r>
            <a:r>
              <a:rPr lang="en-US" sz="2400" i="1" dirty="0"/>
              <a:t>advanced</a:t>
            </a:r>
            <a:r>
              <a:rPr lang="en-US" sz="2400" dirty="0"/>
              <a:t> mathematics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Consider the following code by </a:t>
            </a:r>
            <a:r>
              <a:rPr lang="en-US" sz="2400" b="1" dirty="0"/>
              <a:t>Abramowitz &amp; Stegun</a:t>
            </a:r>
            <a:r>
              <a:rPr lang="en-US" sz="2400" dirty="0"/>
              <a:t>…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DB4637-5B5C-4051-B3AA-958F27D44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859" y="2051410"/>
            <a:ext cx="2920181" cy="38245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A19634-A9F9-51FC-D19B-72BBB7CF48F2}"/>
              </a:ext>
            </a:extLst>
          </p:cNvPr>
          <p:cNvSpPr txBox="1"/>
          <p:nvPr/>
        </p:nvSpPr>
        <p:spPr>
          <a:xfrm>
            <a:off x="5700946" y="5949402"/>
            <a:ext cx="1514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1972</a:t>
            </a:r>
          </a:p>
        </p:txBody>
      </p:sp>
    </p:spTree>
    <p:extLst>
      <p:ext uri="{BB962C8B-B14F-4D97-AF65-F5344CB8AC3E}">
        <p14:creationId xmlns:p14="http://schemas.microsoft.com/office/powerpoint/2010/main" val="14538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D84630-76E1-47ED-8E84-5D2040019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196" y="1671375"/>
            <a:ext cx="6551608" cy="19849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Simulating a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91387" y="2621387"/>
            <a:ext cx="5492524" cy="5154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0B1AA64-3A21-43E2-9E4F-BE6C7FEF2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33871"/>
            <a:ext cx="7886700" cy="1943091"/>
          </a:xfrm>
        </p:spPr>
        <p:txBody>
          <a:bodyPr>
            <a:normAutofit/>
          </a:bodyPr>
          <a:lstStyle/>
          <a:p>
            <a:r>
              <a:rPr lang="en-US" sz="2400" dirty="0"/>
              <a:t>This was neat, but I did not understand it at all!</a:t>
            </a:r>
          </a:p>
          <a:p>
            <a:r>
              <a:rPr lang="en-US" sz="2400" dirty="0"/>
              <a:t>Where did all those magic numbers come from?</a:t>
            </a:r>
          </a:p>
          <a:p>
            <a:r>
              <a:rPr lang="en-US" sz="2400" dirty="0"/>
              <a:t>I was a high school senior – I wanted to base my approach on something </a:t>
            </a:r>
            <a:r>
              <a:rPr lang="en-US" sz="2400" b="1" dirty="0"/>
              <a:t>tangible</a:t>
            </a:r>
          </a:p>
        </p:txBody>
      </p:sp>
    </p:spTree>
    <p:extLst>
      <p:ext uri="{BB962C8B-B14F-4D97-AF65-F5344CB8AC3E}">
        <p14:creationId xmlns:p14="http://schemas.microsoft.com/office/powerpoint/2010/main" val="10088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Pachinko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747" y="1379905"/>
            <a:ext cx="5134507" cy="506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8593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Pachinko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052" y="1457777"/>
            <a:ext cx="6107896" cy="50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575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Generating Hero Ability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4364264" cy="458968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In most role-playing games, heroes have abilities such as strength, dexterity, intelligence, charism, etc.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Initial abilities are often measured in ranges like </a:t>
            </a:r>
            <a:r>
              <a:rPr lang="en-US" sz="2400" b="1" dirty="0">
                <a:solidFill>
                  <a:srgbClr val="FF0000"/>
                </a:solidFill>
              </a:rPr>
              <a:t>3 – 18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At the beginning of the game, players </a:t>
            </a:r>
            <a:r>
              <a:rPr lang="en-US" sz="2400" b="1" i="1" dirty="0">
                <a:solidFill>
                  <a:srgbClr val="0070C0"/>
                </a:solidFill>
              </a:rPr>
              <a:t>roll dice </a:t>
            </a:r>
            <a:r>
              <a:rPr lang="en-US" sz="2400" dirty="0"/>
              <a:t>to determine the initial values for each ability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higher the value, the more likely the player will succeed while adventuring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677" y="3940189"/>
            <a:ext cx="3201029" cy="24161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753" y="1399277"/>
            <a:ext cx="3590879" cy="228146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18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Simulating a 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8007349" cy="484089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We can simulate dropping balls down a Pachinko machine where at each </a:t>
            </a:r>
            <a:r>
              <a:rPr lang="en-US" sz="2400" b="1" dirty="0">
                <a:solidFill>
                  <a:srgbClr val="0070C0"/>
                </a:solidFill>
              </a:rPr>
              <a:t>level</a:t>
            </a:r>
            <a:r>
              <a:rPr lang="en-US" sz="2400" dirty="0"/>
              <a:t> a ball can move one step to left or right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If we drop enough balls through enough levels, and we  accumulate the </a:t>
            </a:r>
            <a:r>
              <a:rPr lang="en-US" sz="2400" b="1" dirty="0"/>
              <a:t>count of balls in each slot </a:t>
            </a:r>
            <a:r>
              <a:rPr lang="en-US" sz="2400" dirty="0"/>
              <a:t>at the bottom, then we should be able to simulate a </a:t>
            </a:r>
            <a:r>
              <a:rPr lang="en-US" sz="2400" b="1" dirty="0">
                <a:solidFill>
                  <a:srgbClr val="00B050"/>
                </a:solidFill>
              </a:rPr>
              <a:t>normal</a:t>
            </a:r>
            <a:r>
              <a:rPr lang="en-US" sz="2400" dirty="0"/>
              <a:t> distribution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We will </a:t>
            </a:r>
            <a:r>
              <a:rPr lang="en-US" sz="2400" i="1" dirty="0"/>
              <a:t>visually</a:t>
            </a:r>
            <a:r>
              <a:rPr lang="en-US" sz="2400" dirty="0"/>
              <a:t> (qualitatively) judge how well this method approximates a Normal distribution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However, there are many statistical (</a:t>
            </a:r>
            <a:r>
              <a:rPr lang="en-US" sz="2000" b="1" dirty="0"/>
              <a:t>quantitative</a:t>
            </a:r>
            <a:r>
              <a:rPr lang="en-US" sz="2000" dirty="0"/>
              <a:t>) methods to calculate if an algorithm emits a distribution that has a reasonable deviation from the perfect (pure) </a:t>
            </a:r>
            <a:r>
              <a:rPr lang="en-US" sz="2000" b="1" dirty="0">
                <a:solidFill>
                  <a:srgbClr val="FF0000"/>
                </a:solidFill>
              </a:rPr>
              <a:t>Normal distribution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If the discrepancies are </a:t>
            </a:r>
            <a:r>
              <a:rPr lang="en-US" sz="2000" b="1" i="1" dirty="0">
                <a:solidFill>
                  <a:srgbClr val="7030A0"/>
                </a:solidFill>
              </a:rPr>
              <a:t>statistically significant</a:t>
            </a:r>
            <a:r>
              <a:rPr lang="en-US" sz="2000" dirty="0"/>
              <a:t>, then we cannot trust that our algorithm is producing a “good enough” Normal distribution to use in scientific simulations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05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7CB17B-30C0-4107-BEC0-501081B45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522" y="1317472"/>
            <a:ext cx="5632956" cy="239356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0C0BEF6-9AB1-4762-993C-285424515039}"/>
              </a:ext>
            </a:extLst>
          </p:cNvPr>
          <p:cNvCxnSpPr/>
          <p:nvPr/>
        </p:nvCxnSpPr>
        <p:spPr>
          <a:xfrm flipH="1">
            <a:off x="4262136" y="1511715"/>
            <a:ext cx="206477" cy="1548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EA6DE4-8892-42B9-90E8-6BBB3BB67299}"/>
              </a:ext>
            </a:extLst>
          </p:cNvPr>
          <p:cNvCxnSpPr>
            <a:cxnSpLocks/>
          </p:cNvCxnSpPr>
          <p:nvPr/>
        </p:nvCxnSpPr>
        <p:spPr>
          <a:xfrm>
            <a:off x="4697213" y="1511713"/>
            <a:ext cx="180670" cy="15486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18EB54-6502-4A21-AA23-B20335B0ADAD}"/>
              </a:ext>
            </a:extLst>
          </p:cNvPr>
          <p:cNvCxnSpPr/>
          <p:nvPr/>
        </p:nvCxnSpPr>
        <p:spPr>
          <a:xfrm flipH="1">
            <a:off x="3824600" y="1796851"/>
            <a:ext cx="206477" cy="1548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47F034-9C86-45F6-91A2-6B372E82DD8A}"/>
              </a:ext>
            </a:extLst>
          </p:cNvPr>
          <p:cNvCxnSpPr/>
          <p:nvPr/>
        </p:nvCxnSpPr>
        <p:spPr>
          <a:xfrm flipH="1">
            <a:off x="3396897" y="2077070"/>
            <a:ext cx="206477" cy="1548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37A754E-EDCA-44A8-978B-2DD82EC4E800}"/>
              </a:ext>
            </a:extLst>
          </p:cNvPr>
          <p:cNvCxnSpPr/>
          <p:nvPr/>
        </p:nvCxnSpPr>
        <p:spPr>
          <a:xfrm flipH="1">
            <a:off x="2961820" y="2359397"/>
            <a:ext cx="206477" cy="1548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85A08A-F316-4AA1-BA03-8EA4779A110D}"/>
              </a:ext>
            </a:extLst>
          </p:cNvPr>
          <p:cNvCxnSpPr/>
          <p:nvPr/>
        </p:nvCxnSpPr>
        <p:spPr>
          <a:xfrm flipH="1">
            <a:off x="2568761" y="2607662"/>
            <a:ext cx="206477" cy="1548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507E618-B9FD-44A5-8522-835323CF7300}"/>
              </a:ext>
            </a:extLst>
          </p:cNvPr>
          <p:cNvCxnSpPr/>
          <p:nvPr/>
        </p:nvCxnSpPr>
        <p:spPr>
          <a:xfrm flipH="1">
            <a:off x="2140826" y="2865758"/>
            <a:ext cx="206477" cy="1548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E4CCE42-6D88-4C7B-886E-416BFBE86466}"/>
              </a:ext>
            </a:extLst>
          </p:cNvPr>
          <p:cNvCxnSpPr>
            <a:cxnSpLocks/>
          </p:cNvCxnSpPr>
          <p:nvPr/>
        </p:nvCxnSpPr>
        <p:spPr>
          <a:xfrm>
            <a:off x="5159329" y="1797699"/>
            <a:ext cx="180670" cy="15486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5418CF1-6D50-4E6D-BDF5-8FAB6962070A}"/>
              </a:ext>
            </a:extLst>
          </p:cNvPr>
          <p:cNvCxnSpPr/>
          <p:nvPr/>
        </p:nvCxnSpPr>
        <p:spPr>
          <a:xfrm flipH="1">
            <a:off x="4661571" y="1777051"/>
            <a:ext cx="206477" cy="1548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3A94E3B-8B91-4AFC-8BFA-9F3BDEA9AB9D}"/>
              </a:ext>
            </a:extLst>
          </p:cNvPr>
          <p:cNvCxnSpPr>
            <a:cxnSpLocks/>
          </p:cNvCxnSpPr>
          <p:nvPr/>
        </p:nvCxnSpPr>
        <p:spPr>
          <a:xfrm>
            <a:off x="5584574" y="2077068"/>
            <a:ext cx="180670" cy="15486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36DDC0-E3CF-49ED-9579-C6C71C0D501C}"/>
              </a:ext>
            </a:extLst>
          </p:cNvPr>
          <p:cNvCxnSpPr>
            <a:cxnSpLocks/>
          </p:cNvCxnSpPr>
          <p:nvPr/>
        </p:nvCxnSpPr>
        <p:spPr>
          <a:xfrm>
            <a:off x="5987697" y="2359395"/>
            <a:ext cx="180670" cy="15486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7CE42B3-5578-4779-8FFB-0D2A2F1C5E59}"/>
              </a:ext>
            </a:extLst>
          </p:cNvPr>
          <p:cNvCxnSpPr/>
          <p:nvPr/>
        </p:nvCxnSpPr>
        <p:spPr>
          <a:xfrm flipH="1">
            <a:off x="5987697" y="2607662"/>
            <a:ext cx="206477" cy="1548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0EE4C2F-A086-4A2C-953C-6FD7A39EF64E}"/>
              </a:ext>
            </a:extLst>
          </p:cNvPr>
          <p:cNvCxnSpPr>
            <a:cxnSpLocks/>
          </p:cNvCxnSpPr>
          <p:nvPr/>
        </p:nvCxnSpPr>
        <p:spPr>
          <a:xfrm>
            <a:off x="6054064" y="2806820"/>
            <a:ext cx="180670" cy="15486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105B967-5D0A-4003-B13F-224B0670AFAB}"/>
              </a:ext>
            </a:extLst>
          </p:cNvPr>
          <p:cNvCxnSpPr/>
          <p:nvPr/>
        </p:nvCxnSpPr>
        <p:spPr>
          <a:xfrm flipH="1">
            <a:off x="4262135" y="2081989"/>
            <a:ext cx="206477" cy="1548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CDA3674-83E9-4255-BAE7-95F9FBA93739}"/>
              </a:ext>
            </a:extLst>
          </p:cNvPr>
          <p:cNvCxnSpPr/>
          <p:nvPr/>
        </p:nvCxnSpPr>
        <p:spPr>
          <a:xfrm flipH="1">
            <a:off x="3824600" y="2359397"/>
            <a:ext cx="206477" cy="1548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8D81D47-1AAE-4AC5-A915-8BCC95D5152F}"/>
              </a:ext>
            </a:extLst>
          </p:cNvPr>
          <p:cNvCxnSpPr>
            <a:cxnSpLocks/>
          </p:cNvCxnSpPr>
          <p:nvPr/>
        </p:nvCxnSpPr>
        <p:spPr>
          <a:xfrm>
            <a:off x="3850407" y="2592050"/>
            <a:ext cx="180670" cy="15486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2A409BC-8CF1-4DFD-A556-495C3BB20401}"/>
              </a:ext>
            </a:extLst>
          </p:cNvPr>
          <p:cNvCxnSpPr>
            <a:cxnSpLocks/>
          </p:cNvCxnSpPr>
          <p:nvPr/>
        </p:nvCxnSpPr>
        <p:spPr>
          <a:xfrm>
            <a:off x="4287943" y="2873528"/>
            <a:ext cx="180670" cy="15486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3307199-DC3E-40D9-811A-65ACAEBD93AF}"/>
              </a:ext>
            </a:extLst>
          </p:cNvPr>
          <p:cNvCxnSpPr>
            <a:cxnSpLocks/>
          </p:cNvCxnSpPr>
          <p:nvPr/>
        </p:nvCxnSpPr>
        <p:spPr>
          <a:xfrm flipH="1">
            <a:off x="2005633" y="3173016"/>
            <a:ext cx="1" cy="27811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74D95CB-1830-43C6-A78C-2B2BCB521EF4}"/>
              </a:ext>
            </a:extLst>
          </p:cNvPr>
          <p:cNvCxnSpPr>
            <a:cxnSpLocks/>
          </p:cNvCxnSpPr>
          <p:nvPr/>
        </p:nvCxnSpPr>
        <p:spPr>
          <a:xfrm flipH="1">
            <a:off x="4574458" y="3173015"/>
            <a:ext cx="1" cy="27811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F143C28-2191-41F6-9A0F-4472D568C12D}"/>
              </a:ext>
            </a:extLst>
          </p:cNvPr>
          <p:cNvCxnSpPr>
            <a:cxnSpLocks/>
          </p:cNvCxnSpPr>
          <p:nvPr/>
        </p:nvCxnSpPr>
        <p:spPr>
          <a:xfrm flipH="1">
            <a:off x="6309704" y="3173014"/>
            <a:ext cx="1" cy="27811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AB35AF4-CD1E-4F30-914C-202ED23027C8}"/>
              </a:ext>
            </a:extLst>
          </p:cNvPr>
          <p:cNvGrpSpPr/>
          <p:nvPr/>
        </p:nvGrpSpPr>
        <p:grpSpPr>
          <a:xfrm>
            <a:off x="732809" y="1393729"/>
            <a:ext cx="975703" cy="1710813"/>
            <a:chOff x="732809" y="1666568"/>
            <a:chExt cx="975703" cy="171081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59B383B-243F-4EEE-BE2C-FA38A0B60A77}"/>
                </a:ext>
              </a:extLst>
            </p:cNvPr>
            <p:cNvSpPr txBox="1"/>
            <p:nvPr/>
          </p:nvSpPr>
          <p:spPr>
            <a:xfrm>
              <a:off x="732809" y="2270140"/>
              <a:ext cx="975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6 levels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3F5B8C4-60DE-464B-A9FA-3CBAAA6A1BD7}"/>
                </a:ext>
              </a:extLst>
            </p:cNvPr>
            <p:cNvCxnSpPr>
              <a:cxnSpLocks/>
            </p:cNvCxnSpPr>
            <p:nvPr/>
          </p:nvCxnSpPr>
          <p:spPr>
            <a:xfrm>
              <a:off x="1207141" y="2709664"/>
              <a:ext cx="0" cy="66771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BC95B58-ABD1-4C06-A97A-E72221F567F8}"/>
                </a:ext>
              </a:extLst>
            </p:cNvPr>
            <p:cNvCxnSpPr>
              <a:cxnSpLocks/>
            </p:cNvCxnSpPr>
            <p:nvPr/>
          </p:nvCxnSpPr>
          <p:spPr>
            <a:xfrm>
              <a:off x="1220660" y="1666568"/>
              <a:ext cx="0" cy="6285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6ED7E8C-003E-497B-970E-452F991979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9365" y="1679268"/>
              <a:ext cx="33183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10FB901-A357-4F4C-9EF3-3A57EC7C54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7141" y="3362633"/>
              <a:ext cx="33183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508039B-9791-40B2-A035-EA7873BA4376}"/>
              </a:ext>
            </a:extLst>
          </p:cNvPr>
          <p:cNvGrpSpPr/>
          <p:nvPr/>
        </p:nvGrpSpPr>
        <p:grpSpPr>
          <a:xfrm>
            <a:off x="2224599" y="3435744"/>
            <a:ext cx="4669117" cy="216944"/>
            <a:chOff x="2224599" y="3708583"/>
            <a:chExt cx="4669117" cy="2169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3A1061F-A106-4068-9352-62535ABB7B39}"/>
                </a:ext>
              </a:extLst>
            </p:cNvPr>
            <p:cNvSpPr/>
            <p:nvPr/>
          </p:nvSpPr>
          <p:spPr>
            <a:xfrm>
              <a:off x="6559816" y="3708583"/>
              <a:ext cx="333900" cy="2169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645B11D-02E8-440B-B805-8D8CEBFC6001}"/>
                </a:ext>
              </a:extLst>
            </p:cNvPr>
            <p:cNvSpPr/>
            <p:nvPr/>
          </p:nvSpPr>
          <p:spPr>
            <a:xfrm>
              <a:off x="5708374" y="3708583"/>
              <a:ext cx="333900" cy="2169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E0EA89B-8EAB-47E4-9E99-6343D422FCA1}"/>
                </a:ext>
              </a:extLst>
            </p:cNvPr>
            <p:cNvSpPr/>
            <p:nvPr/>
          </p:nvSpPr>
          <p:spPr>
            <a:xfrm>
              <a:off x="4819190" y="3708583"/>
              <a:ext cx="333900" cy="2169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C4D2121-285A-48EE-ADE0-A4480D48F44B}"/>
                </a:ext>
              </a:extLst>
            </p:cNvPr>
            <p:cNvSpPr/>
            <p:nvPr/>
          </p:nvSpPr>
          <p:spPr>
            <a:xfrm>
              <a:off x="3981787" y="3708583"/>
              <a:ext cx="333900" cy="2169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041BD76-F531-4C0E-905E-26E15ECBFCF2}"/>
                </a:ext>
              </a:extLst>
            </p:cNvPr>
            <p:cNvSpPr/>
            <p:nvPr/>
          </p:nvSpPr>
          <p:spPr>
            <a:xfrm>
              <a:off x="3111474" y="3708583"/>
              <a:ext cx="333900" cy="2169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FE510DF-ED53-4A8B-8DE7-29ADF8F25A39}"/>
                </a:ext>
              </a:extLst>
            </p:cNvPr>
            <p:cNvSpPr/>
            <p:nvPr/>
          </p:nvSpPr>
          <p:spPr>
            <a:xfrm>
              <a:off x="2224599" y="3708583"/>
              <a:ext cx="333900" cy="2169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5852C4C-903C-428A-8EEB-95B0C9AD5279}"/>
              </a:ext>
            </a:extLst>
          </p:cNvPr>
          <p:cNvCxnSpPr/>
          <p:nvPr/>
        </p:nvCxnSpPr>
        <p:spPr>
          <a:xfrm flipH="1">
            <a:off x="2957284" y="2835033"/>
            <a:ext cx="206477" cy="154858"/>
          </a:xfrm>
          <a:prstGeom prst="straightConnector1">
            <a:avLst/>
          </a:prstGeom>
          <a:ln w="127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4B3E979-913D-42E8-8D96-BD8F0375B184}"/>
              </a:ext>
            </a:extLst>
          </p:cNvPr>
          <p:cNvCxnSpPr>
            <a:cxnSpLocks/>
          </p:cNvCxnSpPr>
          <p:nvPr/>
        </p:nvCxnSpPr>
        <p:spPr>
          <a:xfrm>
            <a:off x="3396897" y="2816625"/>
            <a:ext cx="206477" cy="154858"/>
          </a:xfrm>
          <a:prstGeom prst="straightConnector1">
            <a:avLst/>
          </a:prstGeom>
          <a:ln w="127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C7454C5-90C0-4B07-8851-5979E7BEF559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3278424" y="2894901"/>
            <a:ext cx="0" cy="540843"/>
          </a:xfrm>
          <a:prstGeom prst="straightConnector1">
            <a:avLst/>
          </a:prstGeom>
          <a:ln w="127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itle 1">
            <a:extLst>
              <a:ext uri="{FF2B5EF4-FFF2-40B4-BE49-F238E27FC236}">
                <a16:creationId xmlns:a16="http://schemas.microsoft.com/office/drawing/2014/main" id="{62D84847-6E9C-41BC-BDC8-FB3A47626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Simulating a Pachinko Machine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C608B73-DC5E-447C-A727-5C9E75C5C13F}"/>
              </a:ext>
            </a:extLst>
          </p:cNvPr>
          <p:cNvSpPr txBox="1"/>
          <p:nvPr/>
        </p:nvSpPr>
        <p:spPr>
          <a:xfrm>
            <a:off x="593751" y="3372484"/>
            <a:ext cx="1002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Slot #:</a:t>
            </a:r>
          </a:p>
        </p:txBody>
      </p:sp>
      <p:sp>
        <p:nvSpPr>
          <p:cNvPr id="6" name="&quot;Not Allowed&quot; Symbol 5">
            <a:extLst>
              <a:ext uri="{FF2B5EF4-FFF2-40B4-BE49-F238E27FC236}">
                <a16:creationId xmlns:a16="http://schemas.microsoft.com/office/drawing/2014/main" id="{3418EA42-75F3-4B2A-82B4-F01BFE319A80}"/>
              </a:ext>
            </a:extLst>
          </p:cNvPr>
          <p:cNvSpPr/>
          <p:nvPr/>
        </p:nvSpPr>
        <p:spPr>
          <a:xfrm>
            <a:off x="3149050" y="2985584"/>
            <a:ext cx="274320" cy="274320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28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BF5E700D-1FA6-0E2E-2931-07C9E05E5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138" y="4203455"/>
            <a:ext cx="4619724" cy="19390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7CB17B-30C0-4107-BEC0-501081B45D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5522" y="1317472"/>
            <a:ext cx="5632956" cy="239356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0C0BEF6-9AB1-4762-993C-285424515039}"/>
              </a:ext>
            </a:extLst>
          </p:cNvPr>
          <p:cNvCxnSpPr/>
          <p:nvPr/>
        </p:nvCxnSpPr>
        <p:spPr>
          <a:xfrm flipH="1">
            <a:off x="4262136" y="1511715"/>
            <a:ext cx="206477" cy="1548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EA6DE4-8892-42B9-90E8-6BBB3BB67299}"/>
              </a:ext>
            </a:extLst>
          </p:cNvPr>
          <p:cNvCxnSpPr>
            <a:cxnSpLocks/>
          </p:cNvCxnSpPr>
          <p:nvPr/>
        </p:nvCxnSpPr>
        <p:spPr>
          <a:xfrm>
            <a:off x="4697213" y="1511713"/>
            <a:ext cx="180670" cy="15486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18EB54-6502-4A21-AA23-B20335B0ADAD}"/>
              </a:ext>
            </a:extLst>
          </p:cNvPr>
          <p:cNvCxnSpPr/>
          <p:nvPr/>
        </p:nvCxnSpPr>
        <p:spPr>
          <a:xfrm flipH="1">
            <a:off x="3824600" y="1796851"/>
            <a:ext cx="206477" cy="1548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47F034-9C86-45F6-91A2-6B372E82DD8A}"/>
              </a:ext>
            </a:extLst>
          </p:cNvPr>
          <p:cNvCxnSpPr/>
          <p:nvPr/>
        </p:nvCxnSpPr>
        <p:spPr>
          <a:xfrm flipH="1">
            <a:off x="3396897" y="2077070"/>
            <a:ext cx="206477" cy="1548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37A754E-EDCA-44A8-978B-2DD82EC4E800}"/>
              </a:ext>
            </a:extLst>
          </p:cNvPr>
          <p:cNvCxnSpPr/>
          <p:nvPr/>
        </p:nvCxnSpPr>
        <p:spPr>
          <a:xfrm flipH="1">
            <a:off x="2961820" y="2359397"/>
            <a:ext cx="206477" cy="1548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85A08A-F316-4AA1-BA03-8EA4779A110D}"/>
              </a:ext>
            </a:extLst>
          </p:cNvPr>
          <p:cNvCxnSpPr/>
          <p:nvPr/>
        </p:nvCxnSpPr>
        <p:spPr>
          <a:xfrm flipH="1">
            <a:off x="2568761" y="2607662"/>
            <a:ext cx="206477" cy="1548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507E618-B9FD-44A5-8522-835323CF7300}"/>
              </a:ext>
            </a:extLst>
          </p:cNvPr>
          <p:cNvCxnSpPr/>
          <p:nvPr/>
        </p:nvCxnSpPr>
        <p:spPr>
          <a:xfrm flipH="1">
            <a:off x="2140826" y="2865758"/>
            <a:ext cx="206477" cy="1548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E4CCE42-6D88-4C7B-886E-416BFBE86466}"/>
              </a:ext>
            </a:extLst>
          </p:cNvPr>
          <p:cNvCxnSpPr>
            <a:cxnSpLocks/>
          </p:cNvCxnSpPr>
          <p:nvPr/>
        </p:nvCxnSpPr>
        <p:spPr>
          <a:xfrm>
            <a:off x="5159329" y="1797699"/>
            <a:ext cx="180670" cy="15486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5418CF1-6D50-4E6D-BDF5-8FAB6962070A}"/>
              </a:ext>
            </a:extLst>
          </p:cNvPr>
          <p:cNvCxnSpPr/>
          <p:nvPr/>
        </p:nvCxnSpPr>
        <p:spPr>
          <a:xfrm flipH="1">
            <a:off x="4661571" y="1777051"/>
            <a:ext cx="206477" cy="1548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3A94E3B-8B91-4AFC-8BFA-9F3BDEA9AB9D}"/>
              </a:ext>
            </a:extLst>
          </p:cNvPr>
          <p:cNvCxnSpPr>
            <a:cxnSpLocks/>
          </p:cNvCxnSpPr>
          <p:nvPr/>
        </p:nvCxnSpPr>
        <p:spPr>
          <a:xfrm>
            <a:off x="5584574" y="2077068"/>
            <a:ext cx="180670" cy="15486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36DDC0-E3CF-49ED-9579-C6C71C0D501C}"/>
              </a:ext>
            </a:extLst>
          </p:cNvPr>
          <p:cNvCxnSpPr>
            <a:cxnSpLocks/>
          </p:cNvCxnSpPr>
          <p:nvPr/>
        </p:nvCxnSpPr>
        <p:spPr>
          <a:xfrm>
            <a:off x="5987697" y="2359395"/>
            <a:ext cx="180670" cy="15486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7CE42B3-5578-4779-8FFB-0D2A2F1C5E59}"/>
              </a:ext>
            </a:extLst>
          </p:cNvPr>
          <p:cNvCxnSpPr/>
          <p:nvPr/>
        </p:nvCxnSpPr>
        <p:spPr>
          <a:xfrm flipH="1">
            <a:off x="5987697" y="2607662"/>
            <a:ext cx="206477" cy="1548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0EE4C2F-A086-4A2C-953C-6FD7A39EF64E}"/>
              </a:ext>
            </a:extLst>
          </p:cNvPr>
          <p:cNvCxnSpPr>
            <a:cxnSpLocks/>
          </p:cNvCxnSpPr>
          <p:nvPr/>
        </p:nvCxnSpPr>
        <p:spPr>
          <a:xfrm>
            <a:off x="6054064" y="2806820"/>
            <a:ext cx="180670" cy="15486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105B967-5D0A-4003-B13F-224B0670AFAB}"/>
              </a:ext>
            </a:extLst>
          </p:cNvPr>
          <p:cNvCxnSpPr/>
          <p:nvPr/>
        </p:nvCxnSpPr>
        <p:spPr>
          <a:xfrm flipH="1">
            <a:off x="4262135" y="2081989"/>
            <a:ext cx="206477" cy="1548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CDA3674-83E9-4255-BAE7-95F9FBA93739}"/>
              </a:ext>
            </a:extLst>
          </p:cNvPr>
          <p:cNvCxnSpPr/>
          <p:nvPr/>
        </p:nvCxnSpPr>
        <p:spPr>
          <a:xfrm flipH="1">
            <a:off x="3824600" y="2359397"/>
            <a:ext cx="206477" cy="1548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8D81D47-1AAE-4AC5-A915-8BCC95D5152F}"/>
              </a:ext>
            </a:extLst>
          </p:cNvPr>
          <p:cNvCxnSpPr>
            <a:cxnSpLocks/>
          </p:cNvCxnSpPr>
          <p:nvPr/>
        </p:nvCxnSpPr>
        <p:spPr>
          <a:xfrm>
            <a:off x="3850407" y="2592050"/>
            <a:ext cx="180670" cy="15486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2A409BC-8CF1-4DFD-A556-495C3BB20401}"/>
              </a:ext>
            </a:extLst>
          </p:cNvPr>
          <p:cNvCxnSpPr>
            <a:cxnSpLocks/>
          </p:cNvCxnSpPr>
          <p:nvPr/>
        </p:nvCxnSpPr>
        <p:spPr>
          <a:xfrm>
            <a:off x="4287943" y="2873528"/>
            <a:ext cx="180670" cy="15486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3307199-DC3E-40D9-811A-65ACAEBD93AF}"/>
              </a:ext>
            </a:extLst>
          </p:cNvPr>
          <p:cNvCxnSpPr>
            <a:cxnSpLocks/>
          </p:cNvCxnSpPr>
          <p:nvPr/>
        </p:nvCxnSpPr>
        <p:spPr>
          <a:xfrm flipH="1">
            <a:off x="2005633" y="3173016"/>
            <a:ext cx="1" cy="27811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74D95CB-1830-43C6-A78C-2B2BCB521EF4}"/>
              </a:ext>
            </a:extLst>
          </p:cNvPr>
          <p:cNvCxnSpPr>
            <a:cxnSpLocks/>
          </p:cNvCxnSpPr>
          <p:nvPr/>
        </p:nvCxnSpPr>
        <p:spPr>
          <a:xfrm flipH="1">
            <a:off x="4574458" y="3173015"/>
            <a:ext cx="1" cy="27811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F143C28-2191-41F6-9A0F-4472D568C12D}"/>
              </a:ext>
            </a:extLst>
          </p:cNvPr>
          <p:cNvCxnSpPr>
            <a:cxnSpLocks/>
          </p:cNvCxnSpPr>
          <p:nvPr/>
        </p:nvCxnSpPr>
        <p:spPr>
          <a:xfrm flipH="1">
            <a:off x="6309704" y="3173014"/>
            <a:ext cx="1" cy="27811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AB35AF4-CD1E-4F30-914C-202ED23027C8}"/>
              </a:ext>
            </a:extLst>
          </p:cNvPr>
          <p:cNvGrpSpPr/>
          <p:nvPr/>
        </p:nvGrpSpPr>
        <p:grpSpPr>
          <a:xfrm>
            <a:off x="732809" y="1393729"/>
            <a:ext cx="975703" cy="1710813"/>
            <a:chOff x="732809" y="1666568"/>
            <a:chExt cx="975703" cy="171081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59B383B-243F-4EEE-BE2C-FA38A0B60A77}"/>
                </a:ext>
              </a:extLst>
            </p:cNvPr>
            <p:cNvSpPr txBox="1"/>
            <p:nvPr/>
          </p:nvSpPr>
          <p:spPr>
            <a:xfrm>
              <a:off x="732809" y="2270140"/>
              <a:ext cx="975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6 levels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3F5B8C4-60DE-464B-A9FA-3CBAAA6A1BD7}"/>
                </a:ext>
              </a:extLst>
            </p:cNvPr>
            <p:cNvCxnSpPr>
              <a:cxnSpLocks/>
            </p:cNvCxnSpPr>
            <p:nvPr/>
          </p:nvCxnSpPr>
          <p:spPr>
            <a:xfrm>
              <a:off x="1207141" y="2709664"/>
              <a:ext cx="0" cy="66771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BC95B58-ABD1-4C06-A97A-E72221F567F8}"/>
                </a:ext>
              </a:extLst>
            </p:cNvPr>
            <p:cNvCxnSpPr>
              <a:cxnSpLocks/>
            </p:cNvCxnSpPr>
            <p:nvPr/>
          </p:nvCxnSpPr>
          <p:spPr>
            <a:xfrm>
              <a:off x="1220660" y="1666568"/>
              <a:ext cx="0" cy="6285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6ED7E8C-003E-497B-970E-452F991979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9365" y="1679268"/>
              <a:ext cx="33183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10FB901-A357-4F4C-9EF3-3A57EC7C54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7141" y="3362633"/>
              <a:ext cx="33183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508039B-9791-40B2-A035-EA7873BA4376}"/>
              </a:ext>
            </a:extLst>
          </p:cNvPr>
          <p:cNvGrpSpPr/>
          <p:nvPr/>
        </p:nvGrpSpPr>
        <p:grpSpPr>
          <a:xfrm>
            <a:off x="2224599" y="3435744"/>
            <a:ext cx="4669117" cy="216944"/>
            <a:chOff x="2224599" y="3708583"/>
            <a:chExt cx="4669117" cy="2169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3A1061F-A106-4068-9352-62535ABB7B39}"/>
                </a:ext>
              </a:extLst>
            </p:cNvPr>
            <p:cNvSpPr/>
            <p:nvPr/>
          </p:nvSpPr>
          <p:spPr>
            <a:xfrm>
              <a:off x="6559816" y="3708583"/>
              <a:ext cx="333900" cy="2169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645B11D-02E8-440B-B805-8D8CEBFC6001}"/>
                </a:ext>
              </a:extLst>
            </p:cNvPr>
            <p:cNvSpPr/>
            <p:nvPr/>
          </p:nvSpPr>
          <p:spPr>
            <a:xfrm>
              <a:off x="5708374" y="3708583"/>
              <a:ext cx="333900" cy="2169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E0EA89B-8EAB-47E4-9E99-6343D422FCA1}"/>
                </a:ext>
              </a:extLst>
            </p:cNvPr>
            <p:cNvSpPr/>
            <p:nvPr/>
          </p:nvSpPr>
          <p:spPr>
            <a:xfrm>
              <a:off x="4819190" y="3708583"/>
              <a:ext cx="333900" cy="2169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C4D2121-285A-48EE-ADE0-A4480D48F44B}"/>
                </a:ext>
              </a:extLst>
            </p:cNvPr>
            <p:cNvSpPr/>
            <p:nvPr/>
          </p:nvSpPr>
          <p:spPr>
            <a:xfrm>
              <a:off x="3981787" y="3708583"/>
              <a:ext cx="333900" cy="2169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041BD76-F531-4C0E-905E-26E15ECBFCF2}"/>
                </a:ext>
              </a:extLst>
            </p:cNvPr>
            <p:cNvSpPr/>
            <p:nvPr/>
          </p:nvSpPr>
          <p:spPr>
            <a:xfrm>
              <a:off x="3111474" y="3708583"/>
              <a:ext cx="333900" cy="2169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FE510DF-ED53-4A8B-8DE7-29ADF8F25A39}"/>
                </a:ext>
              </a:extLst>
            </p:cNvPr>
            <p:cNvSpPr/>
            <p:nvPr/>
          </p:nvSpPr>
          <p:spPr>
            <a:xfrm>
              <a:off x="2224599" y="3708583"/>
              <a:ext cx="333900" cy="2169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5852C4C-903C-428A-8EEB-95B0C9AD5279}"/>
              </a:ext>
            </a:extLst>
          </p:cNvPr>
          <p:cNvCxnSpPr/>
          <p:nvPr/>
        </p:nvCxnSpPr>
        <p:spPr>
          <a:xfrm flipH="1">
            <a:off x="2957284" y="2835033"/>
            <a:ext cx="206477" cy="154858"/>
          </a:xfrm>
          <a:prstGeom prst="straightConnector1">
            <a:avLst/>
          </a:prstGeom>
          <a:ln w="127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4B3E979-913D-42E8-8D96-BD8F0375B184}"/>
              </a:ext>
            </a:extLst>
          </p:cNvPr>
          <p:cNvCxnSpPr>
            <a:cxnSpLocks/>
          </p:cNvCxnSpPr>
          <p:nvPr/>
        </p:nvCxnSpPr>
        <p:spPr>
          <a:xfrm>
            <a:off x="3396897" y="2816625"/>
            <a:ext cx="206477" cy="154858"/>
          </a:xfrm>
          <a:prstGeom prst="straightConnector1">
            <a:avLst/>
          </a:prstGeom>
          <a:ln w="127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C7454C5-90C0-4B07-8851-5979E7BEF559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3278424" y="2894901"/>
            <a:ext cx="0" cy="540843"/>
          </a:xfrm>
          <a:prstGeom prst="straightConnector1">
            <a:avLst/>
          </a:prstGeom>
          <a:ln w="127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BE96CF6-C59D-40FA-851F-F0A3E926CD79}"/>
              </a:ext>
            </a:extLst>
          </p:cNvPr>
          <p:cNvGrpSpPr/>
          <p:nvPr/>
        </p:nvGrpSpPr>
        <p:grpSpPr>
          <a:xfrm>
            <a:off x="5220254" y="4716270"/>
            <a:ext cx="1076632" cy="369332"/>
            <a:chOff x="4968362" y="2079211"/>
            <a:chExt cx="1076632" cy="369332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811C24AE-88CB-454B-BC70-383200742B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DA4FD04-3F9F-4D26-9BC6-956488407D07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39038F8-57A1-4A07-827F-8363742582E4}"/>
              </a:ext>
            </a:extLst>
          </p:cNvPr>
          <p:cNvGrpSpPr/>
          <p:nvPr/>
        </p:nvGrpSpPr>
        <p:grpSpPr>
          <a:xfrm>
            <a:off x="5131463" y="5260413"/>
            <a:ext cx="1076632" cy="369332"/>
            <a:chOff x="4704120" y="2356972"/>
            <a:chExt cx="1076632" cy="369332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D13EB996-45C5-4020-A624-5C7247A283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C259A5-A708-4DCA-9776-3CCD9F61110B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231CE42-FC44-482E-B511-A57FAA619E8E}"/>
              </a:ext>
            </a:extLst>
          </p:cNvPr>
          <p:cNvGrpSpPr/>
          <p:nvPr/>
        </p:nvGrpSpPr>
        <p:grpSpPr>
          <a:xfrm>
            <a:off x="6809448" y="5428654"/>
            <a:ext cx="1068643" cy="369332"/>
            <a:chOff x="3647644" y="4910075"/>
            <a:chExt cx="1068643" cy="369332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FF0CB45-3710-433D-9F47-B18BCF55472B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306723D9-1DDE-4A12-84B9-C77016B01A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11B62F3-E20A-45EF-89C2-B540E970C826}"/>
              </a:ext>
            </a:extLst>
          </p:cNvPr>
          <p:cNvGrpSpPr/>
          <p:nvPr/>
        </p:nvGrpSpPr>
        <p:grpSpPr>
          <a:xfrm>
            <a:off x="5549287" y="5626978"/>
            <a:ext cx="1064340" cy="369332"/>
            <a:chOff x="3647644" y="5421073"/>
            <a:chExt cx="1064340" cy="369332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7BAE215-E0CC-44D8-9F37-B795F12F3972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52D758F6-6AD0-4205-9AE3-93F538963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3E4804C-E781-4C09-9C88-C245660F7957}"/>
              </a:ext>
            </a:extLst>
          </p:cNvPr>
          <p:cNvGrpSpPr/>
          <p:nvPr/>
        </p:nvGrpSpPr>
        <p:grpSpPr>
          <a:xfrm>
            <a:off x="1784871" y="3754060"/>
            <a:ext cx="5574258" cy="338554"/>
            <a:chOff x="1784871" y="3754060"/>
            <a:chExt cx="5574258" cy="33855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C62B07D-029D-4BA8-A354-5416E39100E9}"/>
                </a:ext>
              </a:extLst>
            </p:cNvPr>
            <p:cNvSpPr txBox="1"/>
            <p:nvPr/>
          </p:nvSpPr>
          <p:spPr>
            <a:xfrm>
              <a:off x="1784871" y="3754060"/>
              <a:ext cx="3908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n>
                    <a:solidFill>
                      <a:srgbClr val="00B050"/>
                    </a:solidFill>
                  </a:ln>
                  <a:solidFill>
                    <a:srgbClr val="00B050"/>
                  </a:solidFill>
                </a:rPr>
                <a:t>-3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CC04BC4-20FC-49CC-8782-52E603B344EB}"/>
                </a:ext>
              </a:extLst>
            </p:cNvPr>
            <p:cNvSpPr txBox="1"/>
            <p:nvPr/>
          </p:nvSpPr>
          <p:spPr>
            <a:xfrm>
              <a:off x="2648775" y="3754060"/>
              <a:ext cx="3908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n>
                    <a:solidFill>
                      <a:srgbClr val="00B050"/>
                    </a:solidFill>
                  </a:ln>
                  <a:solidFill>
                    <a:srgbClr val="00B050"/>
                  </a:solidFill>
                </a:rPr>
                <a:t>-2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78BD7E7-7126-408E-B60A-EF2B24CA8E87}"/>
                </a:ext>
              </a:extLst>
            </p:cNvPr>
            <p:cNvSpPr txBox="1"/>
            <p:nvPr/>
          </p:nvSpPr>
          <p:spPr>
            <a:xfrm>
              <a:off x="3512679" y="3754060"/>
              <a:ext cx="3908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n>
                    <a:solidFill>
                      <a:srgbClr val="00B050"/>
                    </a:solidFill>
                  </a:ln>
                  <a:solidFill>
                    <a:srgbClr val="00B050"/>
                  </a:solidFill>
                </a:rPr>
                <a:t>-1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C61AA27-39CF-4F8E-8622-4CD75823F37F}"/>
                </a:ext>
              </a:extLst>
            </p:cNvPr>
            <p:cNvSpPr txBox="1"/>
            <p:nvPr/>
          </p:nvSpPr>
          <p:spPr>
            <a:xfrm>
              <a:off x="4376583" y="3754060"/>
              <a:ext cx="3908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n>
                    <a:solidFill>
                      <a:srgbClr val="00B050"/>
                    </a:solidFill>
                  </a:ln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F874809-9BB9-4A24-8EC7-F5D57FCC115B}"/>
                </a:ext>
              </a:extLst>
            </p:cNvPr>
            <p:cNvSpPr txBox="1"/>
            <p:nvPr/>
          </p:nvSpPr>
          <p:spPr>
            <a:xfrm>
              <a:off x="5240487" y="3754060"/>
              <a:ext cx="3908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n>
                    <a:solidFill>
                      <a:srgbClr val="00B050"/>
                    </a:solidFill>
                  </a:ln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75215A3-84F1-4A32-B61F-8B02C299E142}"/>
                </a:ext>
              </a:extLst>
            </p:cNvPr>
            <p:cNvSpPr txBox="1"/>
            <p:nvPr/>
          </p:nvSpPr>
          <p:spPr>
            <a:xfrm>
              <a:off x="6104391" y="3754060"/>
              <a:ext cx="3908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n>
                    <a:solidFill>
                      <a:srgbClr val="00B050"/>
                    </a:solidFill>
                  </a:ln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C2A1C7C-394A-403A-A363-8A6E764953AE}"/>
                </a:ext>
              </a:extLst>
            </p:cNvPr>
            <p:cNvSpPr txBox="1"/>
            <p:nvPr/>
          </p:nvSpPr>
          <p:spPr>
            <a:xfrm>
              <a:off x="6968296" y="3754060"/>
              <a:ext cx="3908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n>
                    <a:solidFill>
                      <a:srgbClr val="00B050"/>
                    </a:solidFill>
                  </a:ln>
                  <a:solidFill>
                    <a:srgbClr val="00B050"/>
                  </a:solidFill>
                </a:rPr>
                <a:t>3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10B97B5-77A8-4D26-A388-C8D24B4BCECC}"/>
              </a:ext>
            </a:extLst>
          </p:cNvPr>
          <p:cNvSpPr txBox="1"/>
          <p:nvPr/>
        </p:nvSpPr>
        <p:spPr>
          <a:xfrm>
            <a:off x="719618" y="3739313"/>
            <a:ext cx="1002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Slot #: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AEAE3F-91EF-966D-4AB9-C453330BCD16}"/>
              </a:ext>
            </a:extLst>
          </p:cNvPr>
          <p:cNvSpPr txBox="1"/>
          <p:nvPr/>
        </p:nvSpPr>
        <p:spPr>
          <a:xfrm>
            <a:off x="7732398" y="5197821"/>
            <a:ext cx="1126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Python Ternary Operator</a:t>
            </a:r>
          </a:p>
        </p:txBody>
      </p:sp>
      <p:sp>
        <p:nvSpPr>
          <p:cNvPr id="75" name="Title 1">
            <a:extLst>
              <a:ext uri="{FF2B5EF4-FFF2-40B4-BE49-F238E27FC236}">
                <a16:creationId xmlns:a16="http://schemas.microsoft.com/office/drawing/2014/main" id="{B6E7332A-199E-3B85-5019-0C25B6518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pachinko_normal.py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79E639-66CA-E3CA-E527-AC022BC94365}"/>
              </a:ext>
            </a:extLst>
          </p:cNvPr>
          <p:cNvSpPr/>
          <p:nvPr/>
        </p:nvSpPr>
        <p:spPr>
          <a:xfrm>
            <a:off x="4122547" y="5514681"/>
            <a:ext cx="2068152" cy="1986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2AF2C6-F9AB-21AE-500E-AD44FF47DAD2}"/>
              </a:ext>
            </a:extLst>
          </p:cNvPr>
          <p:cNvSpPr/>
          <p:nvPr/>
        </p:nvSpPr>
        <p:spPr>
          <a:xfrm>
            <a:off x="3916476" y="5513978"/>
            <a:ext cx="173280" cy="1986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F08A09-79CB-93C2-5AF5-6AE69A377190}"/>
              </a:ext>
            </a:extLst>
          </p:cNvPr>
          <p:cNvSpPr/>
          <p:nvPr/>
        </p:nvSpPr>
        <p:spPr>
          <a:xfrm>
            <a:off x="6233093" y="5516359"/>
            <a:ext cx="533961" cy="1986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CDC78A-C9BB-D22F-3DB6-A2FB00305EA8}"/>
              </a:ext>
            </a:extLst>
          </p:cNvPr>
          <p:cNvSpPr/>
          <p:nvPr/>
        </p:nvSpPr>
        <p:spPr>
          <a:xfrm>
            <a:off x="3663640" y="5516359"/>
            <a:ext cx="206103" cy="1986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FC915F-7146-6D95-6A40-D01BE163AB21}"/>
              </a:ext>
            </a:extLst>
          </p:cNvPr>
          <p:cNvSpPr txBox="1"/>
          <p:nvPr/>
        </p:nvSpPr>
        <p:spPr>
          <a:xfrm>
            <a:off x="240276" y="4749089"/>
            <a:ext cx="1868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A "marble" is the slot # (-3 to 3) where it landed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BA9DEED-4C9D-6682-A651-46F3B584E644}"/>
              </a:ext>
            </a:extLst>
          </p:cNvPr>
          <p:cNvGrpSpPr/>
          <p:nvPr/>
        </p:nvGrpSpPr>
        <p:grpSpPr>
          <a:xfrm>
            <a:off x="3822596" y="5790491"/>
            <a:ext cx="1068643" cy="369332"/>
            <a:chOff x="3647644" y="5359159"/>
            <a:chExt cx="1068643" cy="36933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1103BB-C556-0E3F-77B4-0BCF50C9E8CE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D204911-15F9-86C2-1F45-E264715592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799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 animBg="1"/>
      <p:bldP spid="12" grpId="0" animBg="1"/>
      <p:bldP spid="13" grpId="0" animBg="1"/>
      <p:bldP spid="14" grpId="0" animBg="1"/>
      <p:bldP spid="1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F6B6C42F-1C3C-77A6-638B-CA738315D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322" y="1724503"/>
            <a:ext cx="6777132" cy="44166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4" name="Title 1">
            <a:extLst>
              <a:ext uri="{FF2B5EF4-FFF2-40B4-BE49-F238E27FC236}">
                <a16:creationId xmlns:a16="http://schemas.microsoft.com/office/drawing/2014/main" id="{BAF1F64B-9AC0-4503-B659-DDE5C6CBC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pachinko_normal.py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33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E2C0CD5-4E74-4B47-A1A0-D3DDC13FFBE1}"/>
              </a:ext>
            </a:extLst>
          </p:cNvPr>
          <p:cNvGrpSpPr/>
          <p:nvPr/>
        </p:nvGrpSpPr>
        <p:grpSpPr>
          <a:xfrm>
            <a:off x="3593151" y="1990325"/>
            <a:ext cx="1076632" cy="369332"/>
            <a:chOff x="4968362" y="2079211"/>
            <a:chExt cx="1076632" cy="369332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EADA573-AD3A-454C-98E6-3FC6BF473E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C38B023-14B0-40C1-B13C-7EEC1ABDC4CF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2049464-D0B0-4E07-924E-860BD7B4199A}"/>
              </a:ext>
            </a:extLst>
          </p:cNvPr>
          <p:cNvGrpSpPr/>
          <p:nvPr/>
        </p:nvGrpSpPr>
        <p:grpSpPr>
          <a:xfrm>
            <a:off x="6486464" y="2731087"/>
            <a:ext cx="1076632" cy="369332"/>
            <a:chOff x="4704120" y="2356972"/>
            <a:chExt cx="1076632" cy="369332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D189177-7677-4011-977B-9A2CE04B3E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775F935-1723-447D-BE41-0992513DAE84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6D368DE-8AA7-4A66-B830-ABA2BE239C83}"/>
              </a:ext>
            </a:extLst>
          </p:cNvPr>
          <p:cNvGrpSpPr/>
          <p:nvPr/>
        </p:nvGrpSpPr>
        <p:grpSpPr>
          <a:xfrm>
            <a:off x="5449068" y="3776021"/>
            <a:ext cx="1068643" cy="369332"/>
            <a:chOff x="3647644" y="4910075"/>
            <a:chExt cx="1068643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D13758B-524E-467F-82FA-3D607BAB687C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9EA3924-C827-493C-8053-12ECF4A47F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D569DF6-9B8A-47B4-A70F-1DB3460DE773}"/>
              </a:ext>
            </a:extLst>
          </p:cNvPr>
          <p:cNvGrpSpPr/>
          <p:nvPr/>
        </p:nvGrpSpPr>
        <p:grpSpPr>
          <a:xfrm>
            <a:off x="6791588" y="4010235"/>
            <a:ext cx="1064340" cy="369332"/>
            <a:chOff x="3647644" y="5421073"/>
            <a:chExt cx="1064340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CEBB73B-D241-4DB3-8890-7F17DC4F9A03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72B0A44-9D4F-48EC-8E8B-8A05F673DA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2A30410-BB67-4C8A-9AAB-E43034940D19}"/>
              </a:ext>
            </a:extLst>
          </p:cNvPr>
          <p:cNvGrpSpPr/>
          <p:nvPr/>
        </p:nvGrpSpPr>
        <p:grpSpPr>
          <a:xfrm>
            <a:off x="4027618" y="4199926"/>
            <a:ext cx="1068643" cy="369332"/>
            <a:chOff x="3647644" y="5359159"/>
            <a:chExt cx="1068643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AB40974-3D63-4C1E-9616-1EEB0F5733FB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8C7AD14-8617-4AE2-B80B-BC4339C584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0E42D25-508D-4F64-B62B-DA650F4473AA}"/>
              </a:ext>
            </a:extLst>
          </p:cNvPr>
          <p:cNvGrpSpPr/>
          <p:nvPr/>
        </p:nvGrpSpPr>
        <p:grpSpPr>
          <a:xfrm>
            <a:off x="4336979" y="4405815"/>
            <a:ext cx="1076632" cy="369332"/>
            <a:chOff x="2157212" y="5356391"/>
            <a:chExt cx="1076632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69352C-D069-46CC-9095-3D84812885A5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4203AC5-7EAA-4724-8DA7-3E577340E4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5CDF8F1-1464-46F3-9812-BA52CD65CA80}"/>
              </a:ext>
            </a:extLst>
          </p:cNvPr>
          <p:cNvGrpSpPr/>
          <p:nvPr/>
        </p:nvGrpSpPr>
        <p:grpSpPr>
          <a:xfrm>
            <a:off x="3701535" y="5061055"/>
            <a:ext cx="1084769" cy="369332"/>
            <a:chOff x="3912011" y="6259384"/>
            <a:chExt cx="1084769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C7D117-7549-46C6-BE46-C1CC37D3C9AB}"/>
                </a:ext>
              </a:extLst>
            </p:cNvPr>
            <p:cNvSpPr txBox="1"/>
            <p:nvPr/>
          </p:nvSpPr>
          <p:spPr>
            <a:xfrm>
              <a:off x="4613322" y="6259384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87A5EB3-F04E-4344-A4B2-3C1D8EAB89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2011" y="6444050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2CB49EC-8F6C-CD81-09D4-D9773387E60A}"/>
              </a:ext>
            </a:extLst>
          </p:cNvPr>
          <p:cNvGrpSpPr/>
          <p:nvPr/>
        </p:nvGrpSpPr>
        <p:grpSpPr>
          <a:xfrm>
            <a:off x="7809857" y="5447477"/>
            <a:ext cx="1076632" cy="369332"/>
            <a:chOff x="2157212" y="5356391"/>
            <a:chExt cx="1076632" cy="36933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D5022C9-D1B0-9EB0-A3FC-A4062A2A9F8D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29F3E53-2AE9-D56C-F6A2-097EAA3D43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8EECB1D-387B-20CA-282E-8EA1EEB384A6}"/>
              </a:ext>
            </a:extLst>
          </p:cNvPr>
          <p:cNvGrpSpPr/>
          <p:nvPr/>
        </p:nvGrpSpPr>
        <p:grpSpPr>
          <a:xfrm>
            <a:off x="6270376" y="5654628"/>
            <a:ext cx="1076632" cy="369332"/>
            <a:chOff x="2157212" y="5356391"/>
            <a:chExt cx="1076632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6E71A37-6E63-7C5C-19F2-423FEF549903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5BB535C-2D71-358E-E444-806359B830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815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934F6C6-1C63-E8A1-34A0-996EFED00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857" y="1424315"/>
            <a:ext cx="6114286" cy="52285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pachinko_normal.py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34</a:t>
            </a:fld>
            <a:endParaRPr lang="en-US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558252F9-DB19-4F26-8F29-457165C4B65A}"/>
              </a:ext>
            </a:extLst>
          </p:cNvPr>
          <p:cNvSpPr/>
          <p:nvPr/>
        </p:nvSpPr>
        <p:spPr>
          <a:xfrm>
            <a:off x="5612342" y="3429000"/>
            <a:ext cx="2323016" cy="1771730"/>
          </a:xfrm>
          <a:prstGeom prst="wedgeRectCallout">
            <a:avLst>
              <a:gd name="adj1" fmla="val -67760"/>
              <a:gd name="adj2" fmla="val -81997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Using these two parameter values does </a:t>
            </a:r>
            <a:r>
              <a:rPr lang="en-US" b="1" u="sng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not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 generate a "good" Normal distribution</a:t>
            </a:r>
            <a:endParaRPr lang="en-US" b="1" dirty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7EDE7D-06DD-21B8-60B0-62A6EFF885B9}"/>
              </a:ext>
            </a:extLst>
          </p:cNvPr>
          <p:cNvSpPr/>
          <p:nvPr/>
        </p:nvSpPr>
        <p:spPr>
          <a:xfrm>
            <a:off x="4698806" y="1943515"/>
            <a:ext cx="1904361" cy="25072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86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77F53D-9C5E-18BA-1D33-ECDEC0858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517" y="1615414"/>
            <a:ext cx="5430966" cy="14125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pachinko_normal.py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35</a:t>
            </a:fld>
            <a:endParaRPr lang="en-US" dirty="0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6FADC0F9-5480-4DAB-9E93-7CD7C87DF253}"/>
              </a:ext>
            </a:extLst>
          </p:cNvPr>
          <p:cNvSpPr/>
          <p:nvPr/>
        </p:nvSpPr>
        <p:spPr>
          <a:xfrm>
            <a:off x="5296442" y="3451998"/>
            <a:ext cx="2323016" cy="1771730"/>
          </a:xfrm>
          <a:prstGeom prst="wedgeRectCallout">
            <a:avLst>
              <a:gd name="adj1" fmla="val -67496"/>
              <a:gd name="adj2" fmla="val -105824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What if we increase </a:t>
            </a:r>
            <a:r>
              <a:rPr lang="en-US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10x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 the number of pachinko balls dropped through the machine?</a:t>
            </a:r>
            <a:endParaRPr lang="en-US" b="1" dirty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3C04EB8-3964-B76D-0A41-0A414E2C108E}"/>
              </a:ext>
            </a:extLst>
          </p:cNvPr>
          <p:cNvSpPr/>
          <p:nvPr/>
        </p:nvSpPr>
        <p:spPr>
          <a:xfrm>
            <a:off x="891916" y="2246762"/>
            <a:ext cx="1049311" cy="14990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8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485D2A6-8E48-FBA2-4933-5E77B8ED3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857" y="1375352"/>
            <a:ext cx="6114286" cy="52285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pachinko_normal.py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36</a:t>
            </a:fld>
            <a:endParaRPr lang="en-US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558252F9-DB19-4F26-8F29-457165C4B65A}"/>
              </a:ext>
            </a:extLst>
          </p:cNvPr>
          <p:cNvSpPr/>
          <p:nvPr/>
        </p:nvSpPr>
        <p:spPr>
          <a:xfrm>
            <a:off x="5994591" y="3274236"/>
            <a:ext cx="2323016" cy="1261470"/>
          </a:xfrm>
          <a:prstGeom prst="wedgeRectCallout">
            <a:avLst>
              <a:gd name="adj1" fmla="val -41471"/>
              <a:gd name="adj2" fmla="val 100928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Better, but there are still significant gaps between </a:t>
            </a:r>
            <a:r>
              <a:rPr lang="en-US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observed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 vs. </a:t>
            </a:r>
            <a:r>
              <a:rPr lang="en-US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expected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 values</a:t>
            </a:r>
            <a:endParaRPr lang="en-US" b="1" dirty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878C25-769E-BE17-E04C-38002921EEE0}"/>
              </a:ext>
            </a:extLst>
          </p:cNvPr>
          <p:cNvSpPr/>
          <p:nvPr/>
        </p:nvSpPr>
        <p:spPr>
          <a:xfrm>
            <a:off x="4657726" y="1905043"/>
            <a:ext cx="2025650" cy="25072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04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A3918F-5B7F-2451-5DA5-252196BE9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857" y="1386572"/>
            <a:ext cx="6114286" cy="52285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&amp; </a:t>
            </a:r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pachinko_normal.py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37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63EB98-7E5D-4CCB-B3FF-6174BF0133C8}"/>
              </a:ext>
            </a:extLst>
          </p:cNvPr>
          <p:cNvSpPr/>
          <p:nvPr/>
        </p:nvSpPr>
        <p:spPr>
          <a:xfrm>
            <a:off x="4594485" y="1912538"/>
            <a:ext cx="2128603" cy="25072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A701752C-87BA-447F-9B18-5CA245D918A2}"/>
              </a:ext>
            </a:extLst>
          </p:cNvPr>
          <p:cNvSpPr/>
          <p:nvPr/>
        </p:nvSpPr>
        <p:spPr>
          <a:xfrm>
            <a:off x="1155208" y="3146541"/>
            <a:ext cx="2418880" cy="1103455"/>
          </a:xfrm>
          <a:prstGeom prst="wedgeRectCallout">
            <a:avLst>
              <a:gd name="adj1" fmla="val 93690"/>
              <a:gd name="adj2" fmla="val -142547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Increase the number of balls by another </a:t>
            </a:r>
            <a:r>
              <a:rPr lang="en-US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10x</a:t>
            </a:r>
          </a:p>
          <a:p>
            <a:pPr algn="ctr"/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 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(edit line </a:t>
            </a: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23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and set num_balls = 100_000)  </a:t>
            </a:r>
            <a:endParaRPr lang="en-US" b="1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5AF444C9-66D7-4FD6-B54D-5B318C705B89}"/>
              </a:ext>
            </a:extLst>
          </p:cNvPr>
          <p:cNvSpPr/>
          <p:nvPr/>
        </p:nvSpPr>
        <p:spPr>
          <a:xfrm>
            <a:off x="6096470" y="3146542"/>
            <a:ext cx="2418880" cy="1103455"/>
          </a:xfrm>
          <a:prstGeom prst="wedgeRectCallout">
            <a:avLst>
              <a:gd name="adj1" fmla="val -53212"/>
              <a:gd name="adj2" fmla="val -141112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Increase the number of levels </a:t>
            </a:r>
            <a:r>
              <a:rPr lang="en-US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2x</a:t>
            </a:r>
          </a:p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(edit line </a:t>
            </a: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24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and set num_levels = 20)  </a:t>
            </a:r>
            <a:endParaRPr lang="en-US" b="1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86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3A84660-6517-6F9C-2B05-65F050AE6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857" y="1386571"/>
            <a:ext cx="6114286" cy="52285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&amp; </a:t>
            </a:r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pachinko_normal.py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38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63EB98-7E5D-4CCB-B3FF-6174BF0133C8}"/>
              </a:ext>
            </a:extLst>
          </p:cNvPr>
          <p:cNvSpPr/>
          <p:nvPr/>
        </p:nvSpPr>
        <p:spPr>
          <a:xfrm>
            <a:off x="4564505" y="1912538"/>
            <a:ext cx="2188564" cy="25072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A701752C-87BA-447F-9B18-5CA245D918A2}"/>
              </a:ext>
            </a:extLst>
          </p:cNvPr>
          <p:cNvSpPr/>
          <p:nvPr/>
        </p:nvSpPr>
        <p:spPr>
          <a:xfrm>
            <a:off x="1155207" y="3146541"/>
            <a:ext cx="2539867" cy="1103455"/>
          </a:xfrm>
          <a:prstGeom prst="wedgeRectCallout">
            <a:avLst>
              <a:gd name="adj1" fmla="val 93690"/>
              <a:gd name="adj2" fmla="val -142547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Increase the number of balls by another </a:t>
            </a:r>
            <a:r>
              <a:rPr lang="en-US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10x</a:t>
            </a:r>
          </a:p>
          <a:p>
            <a:pPr algn="ctr"/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 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(edit line </a:t>
            </a: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23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and set num_balls = 1_000_000)  </a:t>
            </a:r>
            <a:endParaRPr lang="en-US" b="1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5AF444C9-66D7-4FD6-B54D-5B318C705B89}"/>
              </a:ext>
            </a:extLst>
          </p:cNvPr>
          <p:cNvSpPr/>
          <p:nvPr/>
        </p:nvSpPr>
        <p:spPr>
          <a:xfrm>
            <a:off x="6096470" y="3146542"/>
            <a:ext cx="2418880" cy="1103455"/>
          </a:xfrm>
          <a:prstGeom prst="wedgeRectCallout">
            <a:avLst>
              <a:gd name="adj1" fmla="val -53212"/>
              <a:gd name="adj2" fmla="val -141112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Increase the number of levels </a:t>
            </a:r>
            <a:r>
              <a:rPr lang="en-US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2x</a:t>
            </a:r>
          </a:p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(edit line </a:t>
            </a: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24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and set num_levels = 40)  </a:t>
            </a:r>
            <a:endParaRPr lang="en-US" b="1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131A486A-F808-B7D9-EB80-71909C3B0001}"/>
              </a:ext>
            </a:extLst>
          </p:cNvPr>
          <p:cNvSpPr/>
          <p:nvPr/>
        </p:nvSpPr>
        <p:spPr>
          <a:xfrm>
            <a:off x="3156770" y="4340116"/>
            <a:ext cx="2323016" cy="1039761"/>
          </a:xfrm>
          <a:prstGeom prst="wedgeRectCallout">
            <a:avLst>
              <a:gd name="adj1" fmla="val 12567"/>
              <a:gd name="adj2" fmla="val -226073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Still getting some gaps in the slots with the highest probability</a:t>
            </a:r>
            <a:endParaRPr lang="en-US" b="1" dirty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10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7" grpId="0" animBg="1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7B59E6-2E39-B641-A475-9C40C140D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857" y="1386570"/>
            <a:ext cx="6114286" cy="52285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&amp; </a:t>
            </a:r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pachinko_normal.py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39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63EB98-7E5D-4CCB-B3FF-6174BF0133C8}"/>
              </a:ext>
            </a:extLst>
          </p:cNvPr>
          <p:cNvSpPr/>
          <p:nvPr/>
        </p:nvSpPr>
        <p:spPr>
          <a:xfrm>
            <a:off x="4564505" y="1912538"/>
            <a:ext cx="2188564" cy="25072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5AF444C9-66D7-4FD6-B54D-5B318C705B89}"/>
              </a:ext>
            </a:extLst>
          </p:cNvPr>
          <p:cNvSpPr/>
          <p:nvPr/>
        </p:nvSpPr>
        <p:spPr>
          <a:xfrm>
            <a:off x="6096470" y="3146542"/>
            <a:ext cx="2418880" cy="1103455"/>
          </a:xfrm>
          <a:prstGeom prst="wedgeRectCallout">
            <a:avLst>
              <a:gd name="adj1" fmla="val -53212"/>
              <a:gd name="adj2" fmla="val -141112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Increase the number of levels </a:t>
            </a:r>
            <a:r>
              <a:rPr lang="en-US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2x</a:t>
            </a:r>
          </a:p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(edit line </a:t>
            </a: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24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and set num_levels = 80)  </a:t>
            </a:r>
            <a:endParaRPr lang="en-US" b="1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26ABF06A-7AC4-76FF-EA05-D345C063E06B}"/>
              </a:ext>
            </a:extLst>
          </p:cNvPr>
          <p:cNvSpPr/>
          <p:nvPr/>
        </p:nvSpPr>
        <p:spPr>
          <a:xfrm>
            <a:off x="882068" y="2754175"/>
            <a:ext cx="2551616" cy="1349650"/>
          </a:xfrm>
          <a:prstGeom prst="wedgeRectCallout">
            <a:avLst>
              <a:gd name="adj1" fmla="val 93477"/>
              <a:gd name="adj2" fmla="val -74839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Finally, around </a:t>
            </a: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80 million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bounces, we start to faithfully </a:t>
            </a:r>
            <a:r>
              <a:rPr lang="en-US" i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approximate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 a </a:t>
            </a:r>
            <a:r>
              <a:rPr lang="en-US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Normal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 distribution</a:t>
            </a:r>
            <a:endParaRPr lang="en-US" b="1" dirty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43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4364264" cy="458968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Two ways of rolling for initial abilities between </a:t>
            </a:r>
            <a:r>
              <a:rPr lang="en-US" sz="2400" b="1" dirty="0">
                <a:solidFill>
                  <a:srgbClr val="00B0F0"/>
                </a:solidFill>
              </a:rPr>
              <a:t>3 and 18</a:t>
            </a:r>
            <a:endParaRPr lang="en-US" sz="2400" dirty="0"/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dirty="0"/>
              <a:t>Roll a </a:t>
            </a:r>
            <a:r>
              <a:rPr lang="en-US" sz="2400" b="1" dirty="0"/>
              <a:t>20</a:t>
            </a:r>
            <a:r>
              <a:rPr lang="en-US" sz="2400" dirty="0"/>
              <a:t>-sided die just </a:t>
            </a:r>
            <a:r>
              <a:rPr lang="en-US" sz="2400" u="sng" dirty="0"/>
              <a:t>once</a:t>
            </a:r>
            <a:r>
              <a:rPr lang="en-US" sz="2400" dirty="0"/>
              <a:t> (</a:t>
            </a:r>
            <a:r>
              <a:rPr lang="en-US" sz="2400" b="1" dirty="0">
                <a:solidFill>
                  <a:srgbClr val="FF0000"/>
                </a:solidFill>
              </a:rPr>
              <a:t>1d20</a:t>
            </a:r>
            <a:r>
              <a:rPr lang="en-US" sz="2400" dirty="0"/>
              <a:t>), but </a:t>
            </a:r>
            <a:r>
              <a:rPr lang="en-US" sz="2400" i="1" dirty="0"/>
              <a:t>reroll</a:t>
            </a:r>
            <a:r>
              <a:rPr lang="en-US" sz="2400" dirty="0"/>
              <a:t> if face value is 1, 2, 19, or 20</a:t>
            </a:r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dirty="0"/>
              <a:t>Roll a </a:t>
            </a:r>
            <a:r>
              <a:rPr lang="en-US" sz="2400" b="1" dirty="0"/>
              <a:t>6</a:t>
            </a:r>
            <a:r>
              <a:rPr lang="en-US" sz="2400" dirty="0"/>
              <a:t>-sided die </a:t>
            </a:r>
            <a:r>
              <a:rPr lang="en-US" sz="2400" u="sng" dirty="0"/>
              <a:t>three times 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FF0000"/>
                </a:solidFill>
              </a:rPr>
              <a:t>3d6</a:t>
            </a:r>
            <a:r>
              <a:rPr lang="en-US" sz="2400" dirty="0"/>
              <a:t>), summing the value of each roll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Using the </a:t>
            </a:r>
            <a:r>
              <a:rPr lang="en-US" sz="2400" b="1" dirty="0"/>
              <a:t>1d20</a:t>
            </a:r>
            <a:r>
              <a:rPr lang="en-US" sz="2400" dirty="0"/>
              <a:t> method is faster than </a:t>
            </a:r>
            <a:r>
              <a:rPr lang="en-US" sz="2400" b="1" dirty="0"/>
              <a:t>3d6</a:t>
            </a:r>
            <a:r>
              <a:rPr lang="en-US" sz="2400" dirty="0"/>
              <a:t>, especially when having to roll for six separate abilities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523" y="1669609"/>
            <a:ext cx="3201029" cy="24161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018" y="4421065"/>
            <a:ext cx="2704038" cy="21178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75828" y="2096040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5828" y="2432964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75828" y="2737441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75828" y="3078549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75828" y="3398977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75828" y="3703454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Generating Hero Ability Values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Simulating a 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8007349" cy="484089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Pachinko model can accurately mimic a </a:t>
            </a:r>
            <a:r>
              <a:rPr lang="en-US" sz="2400" b="1" dirty="0"/>
              <a:t>Normal</a:t>
            </a:r>
            <a:r>
              <a:rPr lang="en-US" sz="2400" dirty="0"/>
              <a:t> distribution - but </a:t>
            </a:r>
            <a:r>
              <a:rPr lang="en-US" sz="2400" u="sng" dirty="0"/>
              <a:t>only</a:t>
            </a:r>
            <a:r>
              <a:rPr lang="en-US" sz="2400" dirty="0"/>
              <a:t> under the </a:t>
            </a:r>
            <a:r>
              <a:rPr lang="en-US" sz="2400" i="1" dirty="0"/>
              <a:t>right</a:t>
            </a:r>
            <a:r>
              <a:rPr lang="en-US" sz="2400" dirty="0"/>
              <a:t> circumstances!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We found that </a:t>
            </a:r>
            <a:r>
              <a:rPr lang="en-US" sz="2400" b="1" dirty="0">
                <a:solidFill>
                  <a:srgbClr val="FF0000"/>
                </a:solidFill>
              </a:rPr>
              <a:t>it is not just </a:t>
            </a:r>
            <a:r>
              <a:rPr lang="en-US" sz="2400" dirty="0"/>
              <a:t>the </a:t>
            </a:r>
            <a:r>
              <a:rPr lang="en-US" sz="2400" b="1" dirty="0"/>
              <a:t>number of balls </a:t>
            </a:r>
            <a:r>
              <a:rPr lang="en-US" sz="2400" dirty="0"/>
              <a:t>that are used in the experiment that matters, but also the </a:t>
            </a:r>
            <a:r>
              <a:rPr lang="en-US" sz="2400" b="1" dirty="0"/>
              <a:t>number of levels</a:t>
            </a:r>
            <a:r>
              <a:rPr lang="en-US" sz="2400" dirty="0"/>
              <a:t> in the simulated Pachinko board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00B050"/>
                </a:solidFill>
              </a:rPr>
              <a:t>levels</a:t>
            </a:r>
            <a:r>
              <a:rPr lang="en-US" sz="2400" dirty="0"/>
              <a:t> affect how wide (displacement from the center slot) a ball can fall left or right from the topmost (first) pin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We must use enough </a:t>
            </a:r>
            <a:r>
              <a:rPr lang="en-US" sz="2400" b="1" dirty="0">
                <a:solidFill>
                  <a:srgbClr val="00B050"/>
                </a:solidFill>
              </a:rPr>
              <a:t>levels</a:t>
            </a:r>
            <a:r>
              <a:rPr lang="en-US" sz="2400" dirty="0"/>
              <a:t> (therefore creating sufficient </a:t>
            </a:r>
            <a:r>
              <a:rPr lang="en-US" sz="2400" b="1" dirty="0">
                <a:solidFill>
                  <a:srgbClr val="0070C0"/>
                </a:solidFill>
              </a:rPr>
              <a:t>width</a:t>
            </a:r>
            <a:r>
              <a:rPr lang="en-US" sz="2400" dirty="0"/>
              <a:t> at the </a:t>
            </a:r>
            <a:r>
              <a:rPr lang="en-US" sz="2400" u="sng" dirty="0"/>
              <a:t>last</a:t>
            </a:r>
            <a:r>
              <a:rPr lang="en-US" sz="2400" dirty="0"/>
              <a:t> level) to ensure the balls </a:t>
            </a:r>
            <a:r>
              <a:rPr lang="en-US" sz="2400" b="1" dirty="0">
                <a:solidFill>
                  <a:srgbClr val="FF0000"/>
                </a:solidFill>
              </a:rPr>
              <a:t>spread out</a:t>
            </a:r>
            <a:r>
              <a:rPr lang="en-US" sz="2400" b="1" dirty="0"/>
              <a:t> </a:t>
            </a:r>
            <a:r>
              <a:rPr lang="en-US" sz="2400" dirty="0"/>
              <a:t>during their fall to occupy those bottom slots that represent the </a:t>
            </a:r>
            <a:r>
              <a:rPr lang="en-US" sz="2400" b="1" dirty="0"/>
              <a:t>higher sigma values of a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82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Simulating a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0554F0-61E9-4600-A07A-3551014F3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00" y="2102942"/>
            <a:ext cx="8000000" cy="36190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18814A-B1C5-4985-9347-781E94996E14}"/>
              </a:ext>
            </a:extLst>
          </p:cNvPr>
          <p:cNvSpPr txBox="1"/>
          <p:nvPr/>
        </p:nvSpPr>
        <p:spPr>
          <a:xfrm>
            <a:off x="2286000" y="141642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4"/>
              </a:rPr>
              <a:t>https://en.wikipedia.org/wiki/Bean_machine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2474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Central Limit Theorem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2A7F7E-2D0B-41F9-AC10-843EBA41D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312" y="1675962"/>
            <a:ext cx="3180200" cy="38162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623FC4-788C-41D2-93AD-2E69AB88E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489" y="1675961"/>
            <a:ext cx="5050538" cy="38162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4D126CC-B7F5-4C49-B011-66EF5CC0FA4C}"/>
              </a:ext>
            </a:extLst>
          </p:cNvPr>
          <p:cNvSpPr/>
          <p:nvPr/>
        </p:nvSpPr>
        <p:spPr>
          <a:xfrm>
            <a:off x="449827" y="4748981"/>
            <a:ext cx="4793226" cy="68344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EDCFAB-28B1-4A8B-AF9B-D002D0815876}"/>
              </a:ext>
            </a:extLst>
          </p:cNvPr>
          <p:cNvCxnSpPr/>
          <p:nvPr/>
        </p:nvCxnSpPr>
        <p:spPr>
          <a:xfrm>
            <a:off x="3392129" y="2728452"/>
            <a:ext cx="177718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15E16F7-4E47-47FC-BA7F-73EDCDC9AAB1}"/>
              </a:ext>
            </a:extLst>
          </p:cNvPr>
          <p:cNvCxnSpPr>
            <a:cxnSpLocks/>
          </p:cNvCxnSpPr>
          <p:nvPr/>
        </p:nvCxnSpPr>
        <p:spPr>
          <a:xfrm>
            <a:off x="516194" y="2961968"/>
            <a:ext cx="440976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7043A0C-40AD-471F-A056-08C7ED17BD29}"/>
              </a:ext>
            </a:extLst>
          </p:cNvPr>
          <p:cNvSpPr txBox="1"/>
          <p:nvPr/>
        </p:nvSpPr>
        <p:spPr>
          <a:xfrm>
            <a:off x="1612228" y="5708959"/>
            <a:ext cx="5919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</a:t>
            </a:r>
            <a:r>
              <a:rPr lang="en-US" b="1" dirty="0"/>
              <a:t>Normal</a:t>
            </a:r>
            <a:r>
              <a:rPr lang="en-US" dirty="0"/>
              <a:t> distribution (discovered by Gauss) is the most important probability distribution in Science and Engineering!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C61E02-372F-5C02-4EB1-F1938026C13A}"/>
              </a:ext>
            </a:extLst>
          </p:cNvPr>
          <p:cNvSpPr/>
          <p:nvPr/>
        </p:nvSpPr>
        <p:spPr>
          <a:xfrm>
            <a:off x="1367821" y="2728452"/>
            <a:ext cx="491207" cy="29435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1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2328940-4AF1-E05A-666B-EF3A20422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336" y="4236182"/>
            <a:ext cx="7085328" cy="23027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Simulating a 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508" y="1574684"/>
            <a:ext cx="5044189" cy="2094268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/>
              <a:t>Python's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>
                <a:solidFill>
                  <a:srgbClr val="00B0F0"/>
                </a:solidFill>
              </a:rPr>
              <a:t>SciPy.stats </a:t>
            </a:r>
            <a:r>
              <a:rPr lang="en-US" sz="2400" dirty="0"/>
              <a:t>uses the code from Abramowitz &amp; Stegun and therefore needs only </a:t>
            </a:r>
            <a:r>
              <a:rPr lang="en-US" sz="2400" b="1" dirty="0"/>
              <a:t>1</a:t>
            </a:r>
            <a:r>
              <a:rPr lang="en-US" sz="2400" dirty="0"/>
              <a:t> iteration to generate a </a:t>
            </a:r>
            <a:r>
              <a:rPr lang="en-US" sz="2400" i="1" dirty="0"/>
              <a:t>normally distributed </a:t>
            </a:r>
            <a:r>
              <a:rPr lang="en-US" sz="2400" dirty="0"/>
              <a:t> random variable vs. my Pachinko method which required </a:t>
            </a:r>
            <a:r>
              <a:rPr lang="en-US" sz="2400" b="1" dirty="0"/>
              <a:t>80M</a:t>
            </a:r>
            <a:r>
              <a:rPr lang="en-US" sz="2400" dirty="0"/>
              <a:t> iterations</a:t>
            </a:r>
            <a:endParaRPr lang="en-US" sz="2400" dirty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DB4637-5B5C-4051-B3AA-958F27D44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8444" y="1301869"/>
            <a:ext cx="2101036" cy="275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2934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F78828-FA64-474B-91DF-D25D18C2296E}"/>
                  </a:ext>
                </a:extLst>
              </p:cNvPr>
              <p:cNvSpPr txBox="1"/>
              <p:nvPr/>
            </p:nvSpPr>
            <p:spPr>
              <a:xfrm>
                <a:off x="486244" y="1694985"/>
                <a:ext cx="4348084" cy="4556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Count all the lattice points (integer coordinates) within a circle of a given radius</a:t>
                </a:r>
              </a:p>
              <a:p>
                <a:endParaRPr lang="en-US" dirty="0"/>
              </a:p>
              <a:p>
                <a:r>
                  <a:rPr lang="en-US" dirty="0"/>
                  <a:t>Gauss suggested the number of lattice points is bounded by this expression,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is radius of the circle: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ra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Compare the </a:t>
                </a:r>
                <a:r>
                  <a:rPr lang="en-US" b="1" dirty="0"/>
                  <a:t>actual</a:t>
                </a:r>
                <a:r>
                  <a:rPr lang="en-US" dirty="0"/>
                  <a:t> number of lattice points </a:t>
                </a:r>
                <a:r>
                  <a:rPr lang="en-US" i="1" dirty="0"/>
                  <a:t>versus</a:t>
                </a:r>
                <a:r>
                  <a:rPr lang="en-US" dirty="0"/>
                  <a:t> Gauss' estimate, for circles having radius 1,000 to 10,000 (inclusive) in steps of 1000, and calculate the % relative error in the estimate for each circle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F78828-FA64-474B-91DF-D25D18C22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44" y="1694985"/>
                <a:ext cx="4348084" cy="4556953"/>
              </a:xfrm>
              <a:prstGeom prst="rect">
                <a:avLst/>
              </a:prstGeom>
              <a:blipFill>
                <a:blip r:embed="rId2"/>
                <a:stretch>
                  <a:fillRect l="-1262" t="-668" r="-1543" b="-1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>
            <a:extLst>
              <a:ext uri="{FF2B5EF4-FFF2-40B4-BE49-F238E27FC236}">
                <a16:creationId xmlns:a16="http://schemas.microsoft.com/office/drawing/2014/main" id="{2F922A66-652D-DB20-5A1E-FBEFC57B2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Gauss' Circle Problem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CBC10B-4040-422A-80B2-27F8C23C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44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D3D063-693D-4D1E-A3FB-549F9BA3E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504" y="1690689"/>
            <a:ext cx="2443834" cy="24595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54CFED-0FE6-4AE5-AE30-D8D64AB6F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6350" y="4641852"/>
            <a:ext cx="2743199" cy="171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92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E18C62-B3D8-7093-34D7-9661EE07D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159" y="1490409"/>
            <a:ext cx="5855982" cy="51261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4" name="Title 1">
            <a:extLst>
              <a:ext uri="{FF2B5EF4-FFF2-40B4-BE49-F238E27FC236}">
                <a16:creationId xmlns:a16="http://schemas.microsoft.com/office/drawing/2014/main" id="{BAF1F64B-9AC0-4503-B659-DDE5C6CBC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lattice_circle.py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45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86277F0-4C32-BE49-010A-8DD285CEE151}"/>
              </a:ext>
            </a:extLst>
          </p:cNvPr>
          <p:cNvGrpSpPr/>
          <p:nvPr/>
        </p:nvGrpSpPr>
        <p:grpSpPr>
          <a:xfrm>
            <a:off x="5362019" y="4626189"/>
            <a:ext cx="1076632" cy="369332"/>
            <a:chOff x="4968362" y="2079211"/>
            <a:chExt cx="1076632" cy="36933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13014F1-4943-E4CF-25C9-037738A8D6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0470262-5A4E-B6D1-E64D-27203B1C89F5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807EB0-A5AC-8D72-ED12-99F40D3672C9}"/>
              </a:ext>
            </a:extLst>
          </p:cNvPr>
          <p:cNvGrpSpPr/>
          <p:nvPr/>
        </p:nvGrpSpPr>
        <p:grpSpPr>
          <a:xfrm>
            <a:off x="4455116" y="4803360"/>
            <a:ext cx="1076632" cy="369332"/>
            <a:chOff x="4704120" y="2356972"/>
            <a:chExt cx="1076632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D3E25F9-E6ED-7F1C-D292-E911BD3858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0B0BA53-28F0-9AB8-80E4-8E1D29A5A1EA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7FA76BC-5D25-73B9-B04D-18807F680C30}"/>
              </a:ext>
            </a:extLst>
          </p:cNvPr>
          <p:cNvGrpSpPr/>
          <p:nvPr/>
        </p:nvGrpSpPr>
        <p:grpSpPr>
          <a:xfrm>
            <a:off x="7118728" y="4967766"/>
            <a:ext cx="1068643" cy="369332"/>
            <a:chOff x="3647644" y="4910075"/>
            <a:chExt cx="1068643" cy="36933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770071-195A-B967-4BDF-F71DF1C76CBE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92AB303-2A92-2FA2-8F45-634602B77B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3CF7B0CF-9FB5-7968-2F94-1F9182F3C5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9243" y="3875913"/>
            <a:ext cx="1895492" cy="1002274"/>
          </a:xfrm>
          <a:prstGeom prst="rect">
            <a:avLst/>
          </a:prstGeom>
          <a:ln w="28575">
            <a:solidFill>
              <a:srgbClr val="7030A0"/>
            </a:solidFill>
          </a:ln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DC66B38F-34D9-799C-568A-04E6E1498586}"/>
              </a:ext>
            </a:extLst>
          </p:cNvPr>
          <p:cNvGrpSpPr/>
          <p:nvPr/>
        </p:nvGrpSpPr>
        <p:grpSpPr>
          <a:xfrm>
            <a:off x="4106521" y="5165197"/>
            <a:ext cx="1064340" cy="369332"/>
            <a:chOff x="3647644" y="5421073"/>
            <a:chExt cx="1064340" cy="36933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C26242A-D7EE-FB9D-FC62-7E3EAAD4D659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0997007D-2A83-318E-0B48-84679EAA7F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B3D81BB-96A7-4DD8-6339-321D055E3439}"/>
              </a:ext>
            </a:extLst>
          </p:cNvPr>
          <p:cNvGrpSpPr/>
          <p:nvPr/>
        </p:nvGrpSpPr>
        <p:grpSpPr>
          <a:xfrm>
            <a:off x="4926963" y="5759206"/>
            <a:ext cx="1068643" cy="369332"/>
            <a:chOff x="3647644" y="5359159"/>
            <a:chExt cx="1068643" cy="369332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B525686-4B46-642E-F5F2-92B33091593F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95EC1112-3DF2-6774-64CA-84D2D2C097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BCBECA5F-DB9D-AFBC-CB92-E86189937E30}"/>
              </a:ext>
            </a:extLst>
          </p:cNvPr>
          <p:cNvSpPr/>
          <p:nvPr/>
        </p:nvSpPr>
        <p:spPr>
          <a:xfrm>
            <a:off x="2121108" y="3286126"/>
            <a:ext cx="2870617" cy="70802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D5EA0D4-7C4F-B77E-0F83-D611D69BA7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0953" y="1644945"/>
            <a:ext cx="4056580" cy="1339539"/>
          </a:xfrm>
          <a:prstGeom prst="rect">
            <a:avLst/>
          </a:prstGeom>
          <a:ln w="1905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808F978E-C9E5-6AF4-2FAD-317AECC6DC13}"/>
              </a:ext>
            </a:extLst>
          </p:cNvPr>
          <p:cNvGrpSpPr/>
          <p:nvPr/>
        </p:nvGrpSpPr>
        <p:grpSpPr>
          <a:xfrm>
            <a:off x="3634665" y="2665768"/>
            <a:ext cx="1076632" cy="369332"/>
            <a:chOff x="2157212" y="5356391"/>
            <a:chExt cx="1076632" cy="369332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D702EB8-7342-8158-298F-FFBC9A5791A0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8510A05C-9673-9599-30EE-8BD5A5B863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C730D31-ECDB-70D6-A0BF-362549CFF1AA}"/>
              </a:ext>
            </a:extLst>
          </p:cNvPr>
          <p:cNvGrpSpPr/>
          <p:nvPr/>
        </p:nvGrpSpPr>
        <p:grpSpPr>
          <a:xfrm>
            <a:off x="2678284" y="2842939"/>
            <a:ext cx="1076632" cy="369332"/>
            <a:chOff x="2157212" y="5356391"/>
            <a:chExt cx="1076632" cy="369332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3A1783D-F218-57D8-3D75-9E8529CA44B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F82FECA-2FD7-6DA1-ED7D-757F847DD9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09B5367-7D02-E3BD-7C5B-FE5CEB2B0414}"/>
              </a:ext>
            </a:extLst>
          </p:cNvPr>
          <p:cNvGrpSpPr/>
          <p:nvPr/>
        </p:nvGrpSpPr>
        <p:grpSpPr>
          <a:xfrm>
            <a:off x="2921265" y="4092214"/>
            <a:ext cx="1076632" cy="369332"/>
            <a:chOff x="2157212" y="5356391"/>
            <a:chExt cx="1076632" cy="36933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305AB9C-F8BD-F644-64EF-5B5B073857AB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1950DBE-0278-6A4F-1B22-7853EBC98A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C2BA740-A05E-92A7-BDCD-7EB147762774}"/>
              </a:ext>
            </a:extLst>
          </p:cNvPr>
          <p:cNvSpPr/>
          <p:nvPr/>
        </p:nvSpPr>
        <p:spPr>
          <a:xfrm>
            <a:off x="2959364" y="5042381"/>
            <a:ext cx="1397234" cy="19844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49E1EA-F01E-4680-C585-C50B4E282BF9}"/>
              </a:ext>
            </a:extLst>
          </p:cNvPr>
          <p:cNvSpPr/>
          <p:nvPr/>
        </p:nvSpPr>
        <p:spPr>
          <a:xfrm>
            <a:off x="4519567" y="5042381"/>
            <a:ext cx="2488451" cy="19844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90A118-155C-0F82-9013-33D0D1A26268}"/>
              </a:ext>
            </a:extLst>
          </p:cNvPr>
          <p:cNvSpPr/>
          <p:nvPr/>
        </p:nvSpPr>
        <p:spPr>
          <a:xfrm>
            <a:off x="7486185" y="3985991"/>
            <a:ext cx="401444" cy="27831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353526-C07D-1756-2D12-62F8324D186F}"/>
              </a:ext>
            </a:extLst>
          </p:cNvPr>
          <p:cNvSpPr/>
          <p:nvPr/>
        </p:nvSpPr>
        <p:spPr>
          <a:xfrm>
            <a:off x="8076371" y="3985990"/>
            <a:ext cx="495200" cy="27831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C4AE7F-B251-C16C-1476-B825D94DCD05}"/>
              </a:ext>
            </a:extLst>
          </p:cNvPr>
          <p:cNvSpPr/>
          <p:nvPr/>
        </p:nvSpPr>
        <p:spPr>
          <a:xfrm>
            <a:off x="7773736" y="4480748"/>
            <a:ext cx="671453" cy="27831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97323F02-B2D6-BABB-00DD-9B245D585B44}"/>
              </a:ext>
            </a:extLst>
          </p:cNvPr>
          <p:cNvCxnSpPr>
            <a:cxnSpLocks/>
            <a:stCxn id="7" idx="2"/>
            <a:endCxn id="2" idx="0"/>
          </p:cNvCxnSpPr>
          <p:nvPr/>
        </p:nvCxnSpPr>
        <p:spPr>
          <a:xfrm rot="5400000">
            <a:off x="5283405" y="2638878"/>
            <a:ext cx="778079" cy="4028926"/>
          </a:xfrm>
          <a:prstGeom prst="bentConnector3">
            <a:avLst>
              <a:gd name="adj1" fmla="val 15604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768001C-0D49-ABD5-950F-0C28DD4C0D21}"/>
              </a:ext>
            </a:extLst>
          </p:cNvPr>
          <p:cNvCxnSpPr>
            <a:cxnSpLocks/>
            <a:stCxn id="13" idx="3"/>
            <a:endCxn id="14" idx="0"/>
          </p:cNvCxnSpPr>
          <p:nvPr/>
        </p:nvCxnSpPr>
        <p:spPr>
          <a:xfrm flipH="1">
            <a:off x="8109463" y="4125146"/>
            <a:ext cx="462108" cy="355602"/>
          </a:xfrm>
          <a:prstGeom prst="bentConnector4">
            <a:avLst>
              <a:gd name="adj1" fmla="val -49469"/>
              <a:gd name="adj2" fmla="val 69566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062008E-B4C6-B73E-B2D5-F6B514A8213C}"/>
              </a:ext>
            </a:extLst>
          </p:cNvPr>
          <p:cNvCxnSpPr>
            <a:cxnSpLocks/>
            <a:stCxn id="14" idx="3"/>
            <a:endCxn id="3" idx="2"/>
          </p:cNvCxnSpPr>
          <p:nvPr/>
        </p:nvCxnSpPr>
        <p:spPr>
          <a:xfrm flipH="1">
            <a:off x="5763793" y="4619904"/>
            <a:ext cx="2681396" cy="620917"/>
          </a:xfrm>
          <a:prstGeom prst="bentConnector4">
            <a:avLst>
              <a:gd name="adj1" fmla="val -12961"/>
              <a:gd name="adj2" fmla="val 136817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04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2" grpId="0" animBg="1"/>
      <p:bldP spid="3" grpId="0" animBg="1"/>
      <p:bldP spid="7" grpId="0" animBg="1"/>
      <p:bldP spid="13" grpId="0" animBg="1"/>
      <p:bldP spid="1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>
            <a:extLst>
              <a:ext uri="{FF2B5EF4-FFF2-40B4-BE49-F238E27FC236}">
                <a16:creationId xmlns:a16="http://schemas.microsoft.com/office/drawing/2014/main" id="{BAF1F64B-9AC0-4503-B659-DDE5C6CBC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lattice_circle.py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53A7E6-1206-971A-A8ED-15DE26121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31" y="2217475"/>
            <a:ext cx="8489937" cy="17324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5E4F6F-E478-8C80-5359-8D7E7ED13E05}"/>
              </a:ext>
            </a:extLst>
          </p:cNvPr>
          <p:cNvSpPr/>
          <p:nvPr/>
        </p:nvSpPr>
        <p:spPr>
          <a:xfrm>
            <a:off x="6826889" y="2217475"/>
            <a:ext cx="1990079" cy="17324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0F5236-BE9E-FD02-289B-3FA1D8EA59FF}"/>
              </a:ext>
            </a:extLst>
          </p:cNvPr>
          <p:cNvCxnSpPr/>
          <p:nvPr/>
        </p:nvCxnSpPr>
        <p:spPr>
          <a:xfrm flipV="1">
            <a:off x="5261548" y="3912433"/>
            <a:ext cx="464695" cy="8469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E6B994B-D64C-04E3-550F-4623A3121A9B}"/>
              </a:ext>
            </a:extLst>
          </p:cNvPr>
          <p:cNvGrpSpPr/>
          <p:nvPr/>
        </p:nvGrpSpPr>
        <p:grpSpPr>
          <a:xfrm>
            <a:off x="1417552" y="4335905"/>
            <a:ext cx="6308896" cy="2002898"/>
            <a:chOff x="1456202" y="4335905"/>
            <a:chExt cx="6308896" cy="2002898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590D729-79B3-3AF7-87F6-2207F1CFB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75019" y="4335905"/>
              <a:ext cx="1990079" cy="2002898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548D167-2528-C1D3-E24D-E82042A02122}"/>
                </a:ext>
              </a:extLst>
            </p:cNvPr>
            <p:cNvGrpSpPr/>
            <p:nvPr/>
          </p:nvGrpSpPr>
          <p:grpSpPr>
            <a:xfrm>
              <a:off x="1456202" y="4392118"/>
              <a:ext cx="3115797" cy="1934754"/>
              <a:chOff x="766656" y="4380187"/>
              <a:chExt cx="3115797" cy="1934754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FF9D2483-4D92-6E8D-97BC-720FEA74ABE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t="3225"/>
              <a:stretch/>
            </p:blipFill>
            <p:spPr>
              <a:xfrm>
                <a:off x="766656" y="4380187"/>
                <a:ext cx="3115797" cy="1329188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C7A229A-537E-8FD6-3C13-13C36E52AEFF}"/>
                  </a:ext>
                </a:extLst>
              </p:cNvPr>
              <p:cNvSpPr txBox="1"/>
              <p:nvPr/>
            </p:nvSpPr>
            <p:spPr>
              <a:xfrm>
                <a:off x="1284257" y="5699388"/>
                <a:ext cx="2080594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Carl Friedrich Gauss</a:t>
                </a:r>
              </a:p>
              <a:p>
                <a:pPr algn="ctr"/>
                <a:r>
                  <a:rPr lang="en-US" sz="1600" dirty="0"/>
                  <a:t>(1777 – 1855)</a:t>
                </a: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19EDA2F-A366-4041-FB40-904331CEE282}"/>
              </a:ext>
            </a:extLst>
          </p:cNvPr>
          <p:cNvSpPr txBox="1"/>
          <p:nvPr/>
        </p:nvSpPr>
        <p:spPr>
          <a:xfrm>
            <a:off x="6826889" y="1590907"/>
            <a:ext cx="1990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The </a:t>
            </a:r>
            <a:r>
              <a:rPr lang="en-US" sz="1600" b="1" dirty="0">
                <a:solidFill>
                  <a:srgbClr val="FF0000"/>
                </a:solidFill>
              </a:rPr>
              <a:t>% relative error </a:t>
            </a:r>
            <a:r>
              <a:rPr lang="en-US" sz="1600" dirty="0">
                <a:solidFill>
                  <a:srgbClr val="FF0000"/>
                </a:solidFill>
              </a:rPr>
              <a:t>is </a:t>
            </a:r>
            <a:r>
              <a:rPr lang="en-US" sz="1600" i="1" dirty="0">
                <a:solidFill>
                  <a:srgbClr val="FF0000"/>
                </a:solidFill>
              </a:rPr>
              <a:t>diminishing</a:t>
            </a:r>
          </a:p>
        </p:txBody>
      </p:sp>
    </p:spTree>
    <p:extLst>
      <p:ext uri="{BB962C8B-B14F-4D97-AF65-F5344CB8AC3E}">
        <p14:creationId xmlns:p14="http://schemas.microsoft.com/office/powerpoint/2010/main" val="182185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07</a:t>
            </a:r>
            <a:r>
              <a:rPr lang="en-US" sz="3200" dirty="0">
                <a:latin typeface="+mn-lt"/>
              </a:rPr>
              <a:t> – Know You Know…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6C6E84E-D4DF-5540-A578-DA912C6B6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625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/>
              <a:t>mean</a:t>
            </a:r>
            <a:r>
              <a:rPr lang="en-US" sz="2400" dirty="0"/>
              <a:t> of a set is often </a:t>
            </a:r>
            <a:r>
              <a:rPr lang="en-US" sz="2400" u="sng" dirty="0"/>
              <a:t>not</a:t>
            </a:r>
            <a:r>
              <a:rPr lang="en-US" sz="2400" dirty="0"/>
              <a:t> enough of a </a:t>
            </a:r>
            <a:r>
              <a:rPr lang="en-US" sz="2400" i="1" dirty="0"/>
              <a:t>meaningful</a:t>
            </a:r>
            <a:r>
              <a:rPr lang="en-US" sz="2400" dirty="0"/>
              <a:t> statistic to describe the </a:t>
            </a:r>
            <a:r>
              <a:rPr lang="en-US" sz="2400" b="1" dirty="0">
                <a:solidFill>
                  <a:srgbClr val="7030A0"/>
                </a:solidFill>
              </a:rPr>
              <a:t>shape</a:t>
            </a:r>
            <a:r>
              <a:rPr lang="en-US" sz="2400" dirty="0"/>
              <a:t> of the distribution – </a:t>
            </a:r>
            <a:r>
              <a:rPr lang="en-US" sz="2400" b="1" dirty="0">
                <a:solidFill>
                  <a:srgbClr val="FF0000"/>
                </a:solidFill>
              </a:rPr>
              <a:t>variance</a:t>
            </a:r>
            <a:r>
              <a:rPr lang="en-US" sz="2400" dirty="0"/>
              <a:t> is a measure of </a:t>
            </a:r>
            <a:r>
              <a:rPr lang="en-US" sz="2400" b="1" dirty="0"/>
              <a:t>central tendency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All random variable distributions have a 1</a:t>
            </a:r>
            <a:r>
              <a:rPr lang="en-US" sz="2400" baseline="30000" dirty="0"/>
              <a:t>st</a:t>
            </a:r>
            <a:r>
              <a:rPr lang="en-US" sz="2400" dirty="0"/>
              <a:t> and 2</a:t>
            </a:r>
            <a:r>
              <a:rPr lang="en-US" sz="2400" baseline="30000" dirty="0"/>
              <a:t>nd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moment</a:t>
            </a:r>
            <a:r>
              <a:rPr lang="en-US" sz="2400" dirty="0"/>
              <a:t> which describes the long-term </a:t>
            </a:r>
            <a:r>
              <a:rPr lang="en-US" sz="2400" i="1" dirty="0"/>
              <a:t>behavior</a:t>
            </a:r>
            <a:r>
              <a:rPr lang="en-US" sz="2400" dirty="0"/>
              <a:t> of those random numbers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perfect </a:t>
            </a:r>
            <a:r>
              <a:rPr lang="en-US" sz="2400" b="1" dirty="0">
                <a:solidFill>
                  <a:srgbClr val="7030A0"/>
                </a:solidFill>
              </a:rPr>
              <a:t>Normal distribution </a:t>
            </a:r>
            <a:r>
              <a:rPr lang="en-US" sz="2400" dirty="0"/>
              <a:t>ensures that </a:t>
            </a:r>
            <a:r>
              <a:rPr lang="en-US" sz="2400" b="1" dirty="0"/>
              <a:t>68.26%</a:t>
            </a:r>
            <a:r>
              <a:rPr lang="en-US" sz="2400" dirty="0"/>
              <a:t> of all values fall within </a:t>
            </a:r>
            <a:r>
              <a:rPr lang="en-US" sz="2400" b="1" dirty="0"/>
              <a:t>one</a:t>
            </a:r>
            <a:r>
              <a:rPr lang="en-US" sz="2400" dirty="0"/>
              <a:t> (1) standard deviation from the </a:t>
            </a:r>
            <a:r>
              <a:rPr lang="en-US" sz="2400" b="1" dirty="0">
                <a:solidFill>
                  <a:srgbClr val="00B050"/>
                </a:solidFill>
              </a:rPr>
              <a:t>mean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99.73% of all values in a perfect normal distribution are within </a:t>
            </a:r>
            <a:r>
              <a:rPr lang="en-US" sz="2000" b="1" dirty="0"/>
              <a:t>three (3)</a:t>
            </a:r>
            <a:r>
              <a:rPr lang="en-US" sz="2000" dirty="0"/>
              <a:t> standard deviations from the mean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normal distribution is known as the “</a:t>
            </a:r>
            <a:r>
              <a:rPr lang="en-US" sz="2000" b="1" dirty="0"/>
              <a:t>bell curve</a:t>
            </a:r>
            <a:r>
              <a:rPr lang="en-US" sz="20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288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07</a:t>
            </a:r>
            <a:r>
              <a:rPr lang="en-US" sz="3200" dirty="0">
                <a:latin typeface="+mn-lt"/>
              </a:rPr>
              <a:t> – Know You Know…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6C6E84E-D4DF-5540-A578-DA912C6B61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762552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There are several ways to convert a uniform distribution created by a PRNG into a normal distribution – but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don’t use Biersach's Pachinko method </a:t>
                </a:r>
                <a:r>
                  <a:rPr lang="en-US" sz="2400" b="1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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number of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lattice points </a:t>
                </a:r>
                <a:r>
                  <a:rPr lang="en-US" sz="2400" dirty="0"/>
                  <a:t>within a circle leads to another way of calculating </a:t>
                </a:r>
                <a14:m>
                  <m:oMath xmlns:m="http://schemas.openxmlformats.org/officeDocument/2006/math">
                    <m:r>
                      <a:rPr lang="en-US" sz="2400" i="1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dirty="0"/>
                  <a:t> – how is internal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area</a:t>
                </a:r>
                <a:r>
                  <a:rPr lang="en-US" sz="2400" dirty="0"/>
                  <a:t> related to the number of "dots" within a figure?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Some statistics are only meaningful after generating an extensive sample set – therefore everything in </a:t>
                </a:r>
                <a:r>
                  <a:rPr lang="en-US" sz="2400" u="sng" dirty="0"/>
                  <a:t>scientific computing</a:t>
                </a:r>
                <a:r>
                  <a:rPr lang="en-US" sz="2400" dirty="0"/>
                  <a:t> requires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big data</a:t>
                </a:r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6C6E84E-D4DF-5540-A578-DA912C6B61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762552"/>
              </a:xfrm>
              <a:blipFill>
                <a:blip r:embed="rId2"/>
                <a:stretch>
                  <a:fillRect l="-1005" t="-1790" r="-1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82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Task 07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80654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Update the Python program called </a:t>
                </a:r>
                <a:r>
                  <a:rPr lang="en-US" sz="2400" b="1" dirty="0"/>
                  <a:t>maxwell_boltzmann.py </a:t>
                </a:r>
                <a:r>
                  <a:rPr lang="en-US" sz="2400" dirty="0"/>
                  <a:t>to calculate and plot the probability density function (PDF) of the Maxwell-Boltzmann distribution</a:t>
                </a:r>
              </a:p>
              <a:p>
                <a:r>
                  <a:rPr lang="en-US" sz="2400" dirty="0"/>
                  <a:t>Using pyplot, all on one graph, display three PDFs using these different parameters: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Limit the plot domain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≤20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Display a legend to identify each of the three PDF curves</a:t>
                </a:r>
              </a:p>
              <a:p>
                <a:r>
                  <a:rPr lang="en-US" sz="2400" dirty="0"/>
                  <a:t>Decorate the graph with an appropriate title and axis labels</a:t>
                </a:r>
              </a:p>
              <a:p>
                <a:r>
                  <a:rPr lang="en-US" sz="2400" dirty="0"/>
                  <a:t>Display a grid to identify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sz="2400" dirty="0"/>
                  <a:t> origin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80654"/>
                <a:ext cx="7886700" cy="4351338"/>
              </a:xfrm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0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4364264" cy="458968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Two ways of rolling for initial abilities between </a:t>
            </a:r>
            <a:r>
              <a:rPr lang="en-US" sz="2400" b="1" dirty="0">
                <a:solidFill>
                  <a:srgbClr val="00B0F0"/>
                </a:solidFill>
              </a:rPr>
              <a:t>3 and 18</a:t>
            </a:r>
            <a:endParaRPr lang="en-US" sz="2400" dirty="0"/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dirty="0"/>
              <a:t>Roll a </a:t>
            </a:r>
            <a:r>
              <a:rPr lang="en-US" sz="2400" b="1" dirty="0"/>
              <a:t>20</a:t>
            </a:r>
            <a:r>
              <a:rPr lang="en-US" sz="2400" dirty="0"/>
              <a:t>-sided die just </a:t>
            </a:r>
            <a:r>
              <a:rPr lang="en-US" sz="2400" u="sng" dirty="0"/>
              <a:t>once</a:t>
            </a:r>
            <a:r>
              <a:rPr lang="en-US" sz="2400" dirty="0"/>
              <a:t> (</a:t>
            </a:r>
            <a:r>
              <a:rPr lang="en-US" sz="2400" b="1" dirty="0">
                <a:solidFill>
                  <a:srgbClr val="FF0000"/>
                </a:solidFill>
              </a:rPr>
              <a:t>1d20</a:t>
            </a:r>
            <a:r>
              <a:rPr lang="en-US" sz="2400" dirty="0"/>
              <a:t>), but </a:t>
            </a:r>
            <a:r>
              <a:rPr lang="en-US" sz="2400" i="1" dirty="0"/>
              <a:t>reroll</a:t>
            </a:r>
            <a:r>
              <a:rPr lang="en-US" sz="2400" dirty="0"/>
              <a:t> if face value  is 1, 2, 19, or 20</a:t>
            </a:r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dirty="0"/>
              <a:t>Roll a </a:t>
            </a:r>
            <a:r>
              <a:rPr lang="en-US" sz="2400" b="1" dirty="0"/>
              <a:t>6</a:t>
            </a:r>
            <a:r>
              <a:rPr lang="en-US" sz="2400" dirty="0"/>
              <a:t>-sided die </a:t>
            </a:r>
            <a:r>
              <a:rPr lang="en-US" sz="2400" u="sng" dirty="0"/>
              <a:t>three times 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FF0000"/>
                </a:solidFill>
              </a:rPr>
              <a:t>3d6</a:t>
            </a:r>
            <a:r>
              <a:rPr lang="en-US" sz="2400" dirty="0"/>
              <a:t>), summing the value of each roll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b="1" dirty="0">
                <a:solidFill>
                  <a:srgbClr val="00B050"/>
                </a:solidFill>
              </a:rPr>
              <a:t>Which method would you want to use?  Why?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523" y="1669609"/>
            <a:ext cx="3201029" cy="24161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018" y="4421065"/>
            <a:ext cx="2704038" cy="21178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75828" y="2096040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5828" y="2432964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75828" y="2737441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75828" y="3078549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75828" y="3398977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75828" y="3703454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3" name="Down Arrow 12"/>
          <p:cNvSpPr/>
          <p:nvPr/>
        </p:nvSpPr>
        <p:spPr>
          <a:xfrm rot="5400000">
            <a:off x="4112238" y="4799373"/>
            <a:ext cx="292336" cy="1361233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Generating Hero Ability Values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905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3"/>
                <a:ext cx="7886700" cy="4530727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Imagine two different classes take the same test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1</a:t>
                </a:r>
                <a:r>
                  <a:rPr lang="en-US" sz="2000" baseline="30000" dirty="0"/>
                  <a:t>st</a:t>
                </a:r>
                <a:r>
                  <a:rPr lang="en-US" sz="2000" dirty="0"/>
                  <a:t> period students score between 50 and 100 </a:t>
                </a:r>
                <a:r>
                  <a:rPr lang="en-US" sz="2000" dirty="0">
                    <a:sym typeface="Symbol" panose="05050102010706020507" pitchFamily="18" charset="2"/>
                  </a:rPr>
                  <a:t>with </a:t>
                </a:r>
                <a:r>
                  <a:rPr lang="en-US" sz="2000" b="1" dirty="0">
                    <a:sym typeface="Symbol" panose="05050102010706020507" pitchFamily="18" charset="2"/>
                  </a:rPr>
                  <a:t></a:t>
                </a:r>
                <a:r>
                  <a:rPr lang="en-US" sz="2000" dirty="0"/>
                  <a:t> = 75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2</a:t>
                </a:r>
                <a:r>
                  <a:rPr lang="en-US" sz="2000" baseline="30000" dirty="0"/>
                  <a:t>nd</a:t>
                </a:r>
                <a:r>
                  <a:rPr lang="en-US" sz="2000" dirty="0"/>
                  <a:t> period students score between 70 and 80 </a:t>
                </a:r>
                <a:r>
                  <a:rPr lang="en-US" sz="2000" dirty="0">
                    <a:sym typeface="Symbol" panose="05050102010706020507" pitchFamily="18" charset="2"/>
                  </a:rPr>
                  <a:t>with </a:t>
                </a:r>
                <a:r>
                  <a:rPr lang="en-US" sz="2000" b="1" dirty="0">
                    <a:sym typeface="Symbol" panose="05050102010706020507" pitchFamily="18" charset="2"/>
                  </a:rPr>
                  <a:t></a:t>
                </a:r>
                <a:r>
                  <a:rPr lang="en-US" sz="2000" dirty="0"/>
                  <a:t> = 75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Variance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the average “distance” between each number in a set and the mean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</m:d>
                  </m:oMath>
                </a14:m>
                <a:r>
                  <a:rPr lang="en-US" sz="2400" dirty="0"/>
                  <a:t> of that set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1</a:t>
                </a:r>
                <a:r>
                  <a:rPr lang="en-US" sz="2000" baseline="30000" dirty="0"/>
                  <a:t>st</a:t>
                </a:r>
                <a:r>
                  <a:rPr lang="en-US" sz="2000" dirty="0"/>
                  <a:t> period students have a greater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variance</a:t>
                </a:r>
                <a:r>
                  <a:rPr lang="en-US" sz="2000" dirty="0">
                    <a:solidFill>
                      <a:srgbClr val="00B050"/>
                    </a:solidFill>
                  </a:rPr>
                  <a:t> </a:t>
                </a:r>
                <a:r>
                  <a:rPr lang="en-US" sz="2000" dirty="0"/>
                  <a:t>in scores than 2</a:t>
                </a:r>
                <a:r>
                  <a:rPr lang="en-US" sz="2000" baseline="30000" dirty="0"/>
                  <a:t>nd</a:t>
                </a:r>
                <a:r>
                  <a:rPr lang="en-US" sz="2000" dirty="0"/>
                  <a:t> period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Variance is a measure of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central tendency </a:t>
                </a:r>
                <a:r>
                  <a:rPr lang="en-US" sz="2000" dirty="0"/>
                  <a:t>– on average how close around the mean do all the numbers fall?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For </a:t>
                </a:r>
                <a:r>
                  <a:rPr lang="en-US" sz="2000" u="sng" dirty="0"/>
                  <a:t>every</a:t>
                </a:r>
                <a:r>
                  <a:rPr lang="en-US" sz="2000" dirty="0"/>
                  <a:t> data point, we sum the </a:t>
                </a:r>
                <a:r>
                  <a:rPr lang="en-US" sz="2000" b="1" i="1" dirty="0"/>
                  <a:t>square</a:t>
                </a:r>
                <a:r>
                  <a:rPr lang="en-US" sz="2000" dirty="0"/>
                  <a:t> of the difference between the number and the mean.  Then we divide that sum by the total number of data points</a:t>
                </a:r>
                <a:endParaRPr lang="en-US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3"/>
                <a:ext cx="7886700" cy="4530727"/>
              </a:xfrm>
              <a:blipFill>
                <a:blip r:embed="rId2"/>
                <a:stretch>
                  <a:fillRect l="-1005" t="-1882" r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Mean vs. Variance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92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Mean vs. Standard Deviation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552" y="1680295"/>
            <a:ext cx="6198895" cy="44643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55657" y="2184399"/>
            <a:ext cx="2068285" cy="132343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Note: Standard Deviation (</a:t>
            </a:r>
            <a:r>
              <a:rPr lang="en-US" sz="2000" b="1" dirty="0">
                <a:sym typeface="Symbol" panose="05050102010706020507" pitchFamily="18" charset="2"/>
              </a:rPr>
              <a:t></a:t>
            </a:r>
            <a:r>
              <a:rPr lang="en-US" sz="2000" dirty="0"/>
              <a:t>) is the square root of the Variance (</a:t>
            </a:r>
            <a:r>
              <a:rPr lang="en-US" sz="2000" b="1" dirty="0">
                <a:sym typeface="Symbol" panose="05050102010706020507" pitchFamily="18" charset="2"/>
              </a:rPr>
              <a:t></a:t>
            </a:r>
            <a:r>
              <a:rPr lang="en-US" sz="2000" b="1" baseline="30000" dirty="0">
                <a:sym typeface="Symbol" panose="05050102010706020507" pitchFamily="18" charset="2"/>
              </a:rPr>
              <a:t>2</a:t>
            </a:r>
            <a:r>
              <a:rPr lang="en-US" sz="2000" dirty="0">
                <a:sym typeface="Symbol" panose="05050102010706020507" pitchFamily="18" charset="2"/>
              </a:rPr>
              <a:t>)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47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Mean, Variance, Standard Deviation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64"/>
          <a:stretch/>
        </p:blipFill>
        <p:spPr>
          <a:xfrm>
            <a:off x="5265174" y="2786143"/>
            <a:ext cx="1806825" cy="1285714"/>
          </a:xfrm>
          <a:prstGeom prst="rect">
            <a:avLst/>
          </a:prstGeom>
        </p:spPr>
      </p:pic>
      <p:sp>
        <p:nvSpPr>
          <p:cNvPr id="10" name="Line Callout 2 9"/>
          <p:cNvSpPr/>
          <p:nvPr/>
        </p:nvSpPr>
        <p:spPr>
          <a:xfrm>
            <a:off x="6457950" y="1981200"/>
            <a:ext cx="1727200" cy="486228"/>
          </a:xfrm>
          <a:prstGeom prst="borderCallout2">
            <a:avLst>
              <a:gd name="adj1" fmla="val 45616"/>
              <a:gd name="adj2" fmla="val -5812"/>
              <a:gd name="adj3" fmla="val 54571"/>
              <a:gd name="adj4" fmla="val -16667"/>
              <a:gd name="adj5" fmla="val 248321"/>
              <a:gd name="adj6" fmla="val -5507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Mean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42EE2DA-5F01-4D21-9085-A73071617C65}"/>
                  </a:ext>
                </a:extLst>
              </p:cNvPr>
              <p:cNvSpPr txBox="1"/>
              <p:nvPr/>
            </p:nvSpPr>
            <p:spPr>
              <a:xfrm>
                <a:off x="1571860" y="3653745"/>
                <a:ext cx="34540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2, 9, 11, 5, 6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42EE2DA-5F01-4D21-9085-A73071617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860" y="3653745"/>
                <a:ext cx="3454022" cy="369332"/>
              </a:xfrm>
              <a:prstGeom prst="rect">
                <a:avLst/>
              </a:prstGeom>
              <a:blipFill>
                <a:blip r:embed="rId3"/>
                <a:stretch>
                  <a:fillRect l="-883" r="-1943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ADB3B9-D153-4E67-B897-FE0C5FE26794}"/>
                  </a:ext>
                </a:extLst>
              </p:cNvPr>
              <p:cNvSpPr txBox="1"/>
              <p:nvPr/>
            </p:nvSpPr>
            <p:spPr>
              <a:xfrm>
                <a:off x="988142" y="4264281"/>
                <a:ext cx="4667111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2+9+11+5+6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=33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ADB3B9-D153-4E67-B897-FE0C5FE26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142" y="4264281"/>
                <a:ext cx="4667111" cy="10082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01A019-E802-490F-BDEB-AD44330CC904}"/>
                  </a:ext>
                </a:extLst>
              </p:cNvPr>
              <p:cNvSpPr txBox="1"/>
              <p:nvPr/>
            </p:nvSpPr>
            <p:spPr>
              <a:xfrm>
                <a:off x="1549737" y="5403786"/>
                <a:ext cx="1788054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33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=6.6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01A019-E802-490F-BDEB-AD44330CC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737" y="5403786"/>
                <a:ext cx="1788054" cy="6938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929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Mean, Variance, Standard Deviation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000" y="2786143"/>
            <a:ext cx="5000000" cy="1285714"/>
          </a:xfrm>
          <a:prstGeom prst="rect">
            <a:avLst/>
          </a:prstGeom>
        </p:spPr>
      </p:pic>
      <p:sp>
        <p:nvSpPr>
          <p:cNvPr id="10" name="Line Callout 2 9"/>
          <p:cNvSpPr/>
          <p:nvPr/>
        </p:nvSpPr>
        <p:spPr>
          <a:xfrm>
            <a:off x="6457950" y="1981200"/>
            <a:ext cx="1727200" cy="486228"/>
          </a:xfrm>
          <a:prstGeom prst="borderCallout2">
            <a:avLst>
              <a:gd name="adj1" fmla="val 45616"/>
              <a:gd name="adj2" fmla="val -5812"/>
              <a:gd name="adj3" fmla="val 54571"/>
              <a:gd name="adj4" fmla="val -16667"/>
              <a:gd name="adj5" fmla="val 248321"/>
              <a:gd name="adj6" fmla="val -5507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Mean</a:t>
            </a:r>
          </a:p>
        </p:txBody>
      </p:sp>
      <p:sp>
        <p:nvSpPr>
          <p:cNvPr id="11" name="Line Callout 2 10"/>
          <p:cNvSpPr/>
          <p:nvPr/>
        </p:nvSpPr>
        <p:spPr>
          <a:xfrm>
            <a:off x="1494064" y="1787296"/>
            <a:ext cx="1727200" cy="486228"/>
          </a:xfrm>
          <a:prstGeom prst="borderCallout2">
            <a:avLst>
              <a:gd name="adj1" fmla="val 115765"/>
              <a:gd name="adj2" fmla="val 38726"/>
              <a:gd name="adj3" fmla="val 194870"/>
              <a:gd name="adj4" fmla="val 29131"/>
              <a:gd name="adj5" fmla="val 275186"/>
              <a:gd name="adj6" fmla="val 4156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Variance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Arrow: Curved Left 2"/>
          <p:cNvSpPr/>
          <p:nvPr/>
        </p:nvSpPr>
        <p:spPr>
          <a:xfrm rot="5400000">
            <a:off x="4599879" y="3003823"/>
            <a:ext cx="394066" cy="146746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4A674C-B959-42CE-9848-3450E74BCAA9}"/>
                  </a:ext>
                </a:extLst>
              </p:cNvPr>
              <p:cNvSpPr txBox="1"/>
              <p:nvPr/>
            </p:nvSpPr>
            <p:spPr>
              <a:xfrm>
                <a:off x="2198487" y="4518459"/>
                <a:ext cx="380982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2, 9, 11, 5, 6</m:t>
                          </m:r>
                        </m:e>
                      </m:d>
                      <m:r>
                        <a:rPr lang="en-US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=5, </m:t>
                      </m:r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=6.6</m:t>
                      </m:r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4A674C-B959-42CE-9848-3450E74BC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487" y="4518459"/>
                <a:ext cx="3809826" cy="307777"/>
              </a:xfrm>
              <a:prstGeom prst="rect">
                <a:avLst/>
              </a:prstGeom>
              <a:blipFill>
                <a:blip r:embed="rId3"/>
                <a:stretch>
                  <a:fillRect l="-480" r="-960" b="-2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CC335FE-BF4F-4786-985B-797C0552CD5F}"/>
                  </a:ext>
                </a:extLst>
              </p:cNvPr>
              <p:cNvSpPr txBox="1"/>
              <p:nvPr/>
            </p:nvSpPr>
            <p:spPr>
              <a:xfrm>
                <a:off x="1083813" y="4885306"/>
                <a:ext cx="6774034" cy="840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(2−6.6)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−6.6)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−6.6)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+…=49.2</m:t>
                      </m:r>
                    </m:oMath>
                  </m:oMathPara>
                </a14:m>
                <a:endParaRPr lang="en-US" sz="2000" b="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CC335FE-BF4F-4786-985B-797C0552C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813" y="4885306"/>
                <a:ext cx="6774034" cy="8402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980BE92-5B58-48A8-B0D9-E47869D2594E}"/>
                  </a:ext>
                </a:extLst>
              </p:cNvPr>
              <p:cNvSpPr txBox="1"/>
              <p:nvPr/>
            </p:nvSpPr>
            <p:spPr>
              <a:xfrm>
                <a:off x="2072000" y="5732994"/>
                <a:ext cx="1974580" cy="578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49.2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=9.84</m:t>
                      </m:r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980BE92-5B58-48A8-B0D9-E47869D25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000" y="5732994"/>
                <a:ext cx="1974580" cy="5781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31F7EA-5788-16A4-6580-63AFCAF4190A}"/>
              </a:ext>
            </a:extLst>
          </p:cNvPr>
          <p:cNvCxnSpPr>
            <a:cxnSpLocks/>
          </p:cNvCxnSpPr>
          <p:nvPr/>
        </p:nvCxnSpPr>
        <p:spPr>
          <a:xfrm>
            <a:off x="2886783" y="4826236"/>
            <a:ext cx="0" cy="3503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A224EA6-C192-C514-BE1C-2489C77D4DF9}"/>
              </a:ext>
            </a:extLst>
          </p:cNvPr>
          <p:cNvCxnSpPr>
            <a:cxnSpLocks/>
          </p:cNvCxnSpPr>
          <p:nvPr/>
        </p:nvCxnSpPr>
        <p:spPr>
          <a:xfrm>
            <a:off x="3144981" y="4826236"/>
            <a:ext cx="918199" cy="3503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7A70AF-9BBC-70D3-D7BC-8E32B430219C}"/>
              </a:ext>
            </a:extLst>
          </p:cNvPr>
          <p:cNvCxnSpPr>
            <a:cxnSpLocks/>
          </p:cNvCxnSpPr>
          <p:nvPr/>
        </p:nvCxnSpPr>
        <p:spPr>
          <a:xfrm>
            <a:off x="3463635" y="4826236"/>
            <a:ext cx="2037779" cy="3503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55ECBEA-8E78-B9FF-A4CF-97D1EA2395B7}"/>
              </a:ext>
            </a:extLst>
          </p:cNvPr>
          <p:cNvCxnSpPr>
            <a:cxnSpLocks/>
          </p:cNvCxnSpPr>
          <p:nvPr/>
        </p:nvCxnSpPr>
        <p:spPr>
          <a:xfrm flipH="1">
            <a:off x="3463635" y="4795916"/>
            <a:ext cx="2327565" cy="38064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61D582A-98E9-DD66-3968-24CD4237E20E}"/>
              </a:ext>
            </a:extLst>
          </p:cNvPr>
          <p:cNvCxnSpPr>
            <a:cxnSpLocks/>
          </p:cNvCxnSpPr>
          <p:nvPr/>
        </p:nvCxnSpPr>
        <p:spPr>
          <a:xfrm flipH="1">
            <a:off x="4796912" y="4795916"/>
            <a:ext cx="994288" cy="38064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0BDFB46-D4DE-2846-8E96-731E6ACD5825}"/>
              </a:ext>
            </a:extLst>
          </p:cNvPr>
          <p:cNvCxnSpPr>
            <a:cxnSpLocks/>
          </p:cNvCxnSpPr>
          <p:nvPr/>
        </p:nvCxnSpPr>
        <p:spPr>
          <a:xfrm>
            <a:off x="5791200" y="4795916"/>
            <a:ext cx="358039" cy="39580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2C9C46E-8E40-6AB6-17EB-ADAF80C62523}"/>
              </a:ext>
            </a:extLst>
          </p:cNvPr>
          <p:cNvSpPr/>
          <p:nvPr/>
        </p:nvSpPr>
        <p:spPr>
          <a:xfrm>
            <a:off x="3650043" y="5126055"/>
            <a:ext cx="166255" cy="21915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2E31F0-A822-15A6-7AB9-839878671799}"/>
              </a:ext>
            </a:extLst>
          </p:cNvPr>
          <p:cNvSpPr/>
          <p:nvPr/>
        </p:nvSpPr>
        <p:spPr>
          <a:xfrm>
            <a:off x="4956279" y="5122352"/>
            <a:ext cx="166255" cy="21915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0BE6D6-9AE0-A958-B7CF-8A67F79F5891}"/>
              </a:ext>
            </a:extLst>
          </p:cNvPr>
          <p:cNvSpPr/>
          <p:nvPr/>
        </p:nvSpPr>
        <p:spPr>
          <a:xfrm>
            <a:off x="6391108" y="5118649"/>
            <a:ext cx="166255" cy="21915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1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/>
      <p:bldP spid="14" grpId="0"/>
      <p:bldP spid="15" grpId="0"/>
      <p:bldP spid="5" grpId="0" animBg="1"/>
      <p:bldP spid="5" grpId="1" animBg="1"/>
      <p:bldP spid="16" grpId="0" animBg="1"/>
      <p:bldP spid="16" grpId="1" animBg="1"/>
      <p:bldP spid="18" grpId="0" animBg="1"/>
      <p:bldP spid="18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7693</TotalTime>
  <Words>2606</Words>
  <Application>Microsoft Office PowerPoint</Application>
  <PresentationFormat>On-screen Show (4:3)</PresentationFormat>
  <Paragraphs>410</Paragraphs>
  <Slides>49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Office Theme</vt:lpstr>
      <vt:lpstr>PowerPoint Presentation</vt:lpstr>
      <vt:lpstr>Session 07 – Goals</vt:lpstr>
      <vt:lpstr>Generating Hero Ability Values</vt:lpstr>
      <vt:lpstr>PowerPoint Presentation</vt:lpstr>
      <vt:lpstr>Generating Hero Ability Values</vt:lpstr>
      <vt:lpstr>Mean vs. Variance</vt:lpstr>
      <vt:lpstr>Mean vs. Standard Deviation</vt:lpstr>
      <vt:lpstr>Mean, Variance, Standard Deviation</vt:lpstr>
      <vt:lpstr>Mean, Variance, Standard Deviation</vt:lpstr>
      <vt:lpstr>Mean, Variance, Standard Deviation</vt:lpstr>
      <vt:lpstr>Determine Which Roll Method is Best</vt:lpstr>
      <vt:lpstr>Edit hero_abilities.py</vt:lpstr>
      <vt:lpstr>Run hero_abilities.py</vt:lpstr>
      <vt:lpstr>Open common_statistics.py</vt:lpstr>
      <vt:lpstr>Run common_statistics.py</vt:lpstr>
      <vt:lpstr>Variance of Uniform Distributions</vt:lpstr>
      <vt:lpstr>Variance of Uniform Distributions</vt:lpstr>
      <vt:lpstr>Open uniform_variance.py</vt:lpstr>
      <vt:lpstr>Run uniform_variance.py</vt:lpstr>
      <vt:lpstr>Variance of Uniform Distributions</vt:lpstr>
      <vt:lpstr>Variance of Uniform Distributions</vt:lpstr>
      <vt:lpstr>Variance of Uniform Distributions</vt:lpstr>
      <vt:lpstr>Variance of Uniform Distributions</vt:lpstr>
      <vt:lpstr>Variance of Uniform Distributions</vt:lpstr>
      <vt:lpstr>Simulating a Normal Distribution</vt:lpstr>
      <vt:lpstr>Simulating a Normal Distribution</vt:lpstr>
      <vt:lpstr>Simulating a Normal Distribution</vt:lpstr>
      <vt:lpstr>The Pachinko Distribution</vt:lpstr>
      <vt:lpstr>The Pachinko Distribution</vt:lpstr>
      <vt:lpstr>Simulating a Normal Distribution</vt:lpstr>
      <vt:lpstr>Simulating a Pachinko Machine</vt:lpstr>
      <vt:lpstr>Open pachinko_normal.py</vt:lpstr>
      <vt:lpstr>View pachinko_normal.py</vt:lpstr>
      <vt:lpstr>Run pachinko_normal.py</vt:lpstr>
      <vt:lpstr>Edit pachinko_normal.py</vt:lpstr>
      <vt:lpstr>Run pachinko_normal.py</vt:lpstr>
      <vt:lpstr>Edit &amp; Run pachinko_normal.py</vt:lpstr>
      <vt:lpstr>Edit &amp; Run pachinko_normal.py</vt:lpstr>
      <vt:lpstr>Edit &amp; Run pachinko_normal.py</vt:lpstr>
      <vt:lpstr>Simulating a Normal Distribution</vt:lpstr>
      <vt:lpstr>Simulating a Normal Distribution</vt:lpstr>
      <vt:lpstr>Central Limit Theorem</vt:lpstr>
      <vt:lpstr>Simulating a Normal Distribution</vt:lpstr>
      <vt:lpstr>Gauss' Circle Problem</vt:lpstr>
      <vt:lpstr>Edit lattice_circle.py</vt:lpstr>
      <vt:lpstr>Run lattice_circle.py</vt:lpstr>
      <vt:lpstr>Session 07 – Know You Know…</vt:lpstr>
      <vt:lpstr>Session 07 – Know You Know…</vt:lpstr>
      <vt:lpstr>Task 07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Biersach, David</cp:lastModifiedBy>
  <cp:revision>883</cp:revision>
  <cp:lastPrinted>2015-06-01T00:45:11Z</cp:lastPrinted>
  <dcterms:created xsi:type="dcterms:W3CDTF">2014-09-21T17:58:26Z</dcterms:created>
  <dcterms:modified xsi:type="dcterms:W3CDTF">2023-12-03T21:59:02Z</dcterms:modified>
</cp:coreProperties>
</file>