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handoutMasterIdLst>
    <p:handoutMasterId r:id="rId50"/>
  </p:handoutMasterIdLst>
  <p:sldIdLst>
    <p:sldId id="1019" r:id="rId2"/>
    <p:sldId id="972" r:id="rId3"/>
    <p:sldId id="1266" r:id="rId4"/>
    <p:sldId id="991" r:id="rId5"/>
    <p:sldId id="946" r:id="rId6"/>
    <p:sldId id="1011" r:id="rId7"/>
    <p:sldId id="1012" r:id="rId8"/>
    <p:sldId id="258" r:id="rId9"/>
    <p:sldId id="1267" r:id="rId10"/>
    <p:sldId id="1278" r:id="rId11"/>
    <p:sldId id="1268" r:id="rId12"/>
    <p:sldId id="1279" r:id="rId13"/>
    <p:sldId id="1264" r:id="rId14"/>
    <p:sldId id="1271" r:id="rId15"/>
    <p:sldId id="1004" r:id="rId16"/>
    <p:sldId id="1259" r:id="rId17"/>
    <p:sldId id="1260" r:id="rId18"/>
    <p:sldId id="1261" r:id="rId19"/>
    <p:sldId id="1013" r:id="rId20"/>
    <p:sldId id="1014" r:id="rId21"/>
    <p:sldId id="1017" r:id="rId22"/>
    <p:sldId id="1262" r:id="rId23"/>
    <p:sldId id="1265" r:id="rId24"/>
    <p:sldId id="1280" r:id="rId25"/>
    <p:sldId id="1281" r:id="rId26"/>
    <p:sldId id="1282" r:id="rId27"/>
    <p:sldId id="1269" r:id="rId28"/>
    <p:sldId id="1270" r:id="rId29"/>
    <p:sldId id="1272" r:id="rId30"/>
    <p:sldId id="415" r:id="rId31"/>
    <p:sldId id="987" r:id="rId32"/>
    <p:sldId id="1001" r:id="rId33"/>
    <p:sldId id="1029" r:id="rId34"/>
    <p:sldId id="1031" r:id="rId35"/>
    <p:sldId id="1030" r:id="rId36"/>
    <p:sldId id="1032" r:id="rId37"/>
    <p:sldId id="375" r:id="rId38"/>
    <p:sldId id="1274" r:id="rId39"/>
    <p:sldId id="1273" r:id="rId40"/>
    <p:sldId id="1275" r:id="rId41"/>
    <p:sldId id="377" r:id="rId42"/>
    <p:sldId id="1276" r:id="rId43"/>
    <p:sldId id="970" r:id="rId44"/>
    <p:sldId id="1277" r:id="rId45"/>
    <p:sldId id="383" r:id="rId46"/>
    <p:sldId id="416" r:id="rId47"/>
    <p:sldId id="1008" r:id="rId48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5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794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184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29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400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212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9/24/2023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eps.python.org/pep-000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sf/black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3.jpe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03</a:t>
            </a:r>
          </a:p>
          <a:p>
            <a:pPr algn="ctr"/>
            <a:r>
              <a:rPr lang="en-US" dirty="0"/>
              <a:t>Making Line Graphs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E993A7-5568-631B-3940-FD187641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59" y="1690689"/>
            <a:ext cx="4700283" cy="437889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5AFBB28-2E8D-F3ED-B248-756DD1ACB2F0}"/>
              </a:ext>
            </a:extLst>
          </p:cNvPr>
          <p:cNvGrpSpPr/>
          <p:nvPr/>
        </p:nvGrpSpPr>
        <p:grpSpPr>
          <a:xfrm>
            <a:off x="5148180" y="225691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422595A-2EEC-9265-0C8A-28902F882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749644F-0AD3-FC88-2EF7-F7F4789173A1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24ADDD-732A-AD5B-9D43-39A4591E5DDB}"/>
              </a:ext>
            </a:extLst>
          </p:cNvPr>
          <p:cNvGrpSpPr/>
          <p:nvPr/>
        </p:nvGrpSpPr>
        <p:grpSpPr>
          <a:xfrm>
            <a:off x="6693150" y="2513606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646E30-BD0A-2F62-2E56-CD999DA3E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E0D585-A3C9-1107-0F4E-8B0A22CEFC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C86E34-C444-0E3E-5A4D-BA7E9CC8A875}"/>
              </a:ext>
            </a:extLst>
          </p:cNvPr>
          <p:cNvGrpSpPr/>
          <p:nvPr/>
        </p:nvGrpSpPr>
        <p:grpSpPr>
          <a:xfrm>
            <a:off x="5624507" y="3020865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FEFC542-016A-DABC-3781-5DAFB10E320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13A8D0-FD44-C0DA-F50F-3CBE07FAE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FB3F3D-D85C-9F46-FE76-5971DD39F49E}"/>
              </a:ext>
            </a:extLst>
          </p:cNvPr>
          <p:cNvGrpSpPr/>
          <p:nvPr/>
        </p:nvGrpSpPr>
        <p:grpSpPr>
          <a:xfrm>
            <a:off x="3982922" y="3590691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A49A53-E8C8-6D5C-36E4-E9CB85D449E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13BA620-FAF8-F9DD-04F5-696E1FF2E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06890E-5C7D-D941-9022-2F901076E5A5}"/>
              </a:ext>
            </a:extLst>
          </p:cNvPr>
          <p:cNvGrpSpPr/>
          <p:nvPr/>
        </p:nvGrpSpPr>
        <p:grpSpPr>
          <a:xfrm>
            <a:off x="4821543" y="3848820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E050985-50D8-C341-6AAC-44DBA3FB7E3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6120CC8-E8D6-012D-27E8-39234A702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E5ACA05-2700-263B-219F-97951CD899F1}"/>
              </a:ext>
            </a:extLst>
          </p:cNvPr>
          <p:cNvGrpSpPr/>
          <p:nvPr/>
        </p:nvGrpSpPr>
        <p:grpSpPr>
          <a:xfrm>
            <a:off x="4646015" y="4650449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31EFF3-C825-348A-430D-E466E2F6FF2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C989731-A617-0238-5761-D0284826B8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42FF154-686E-36BD-E461-844BF2883750}"/>
              </a:ext>
            </a:extLst>
          </p:cNvPr>
          <p:cNvGrpSpPr/>
          <p:nvPr/>
        </p:nvGrpSpPr>
        <p:grpSpPr>
          <a:xfrm>
            <a:off x="4647551" y="4920497"/>
            <a:ext cx="1076632" cy="369332"/>
            <a:chOff x="2157212" y="5356391"/>
            <a:chExt cx="1076632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A607470-1D39-915D-BADE-E51B50FFF9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6537CD-CAE8-D68D-08F3-63C8BB4B59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CFA1802-6F2E-8BA1-4BA2-0BE7F3838285}"/>
              </a:ext>
            </a:extLst>
          </p:cNvPr>
          <p:cNvGrpSpPr/>
          <p:nvPr/>
        </p:nvGrpSpPr>
        <p:grpSpPr>
          <a:xfrm>
            <a:off x="4181159" y="5190545"/>
            <a:ext cx="1076632" cy="369332"/>
            <a:chOff x="2157212" y="5356391"/>
            <a:chExt cx="1076632" cy="36933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2D4AB87-F2A9-A10A-8672-02FEBCCFCEF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0ED5729-05F8-1BCB-06B3-D033E0A6E3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F23C721-02A5-0752-5737-0FDA6277E298}"/>
              </a:ext>
            </a:extLst>
          </p:cNvPr>
          <p:cNvGrpSpPr/>
          <p:nvPr/>
        </p:nvGrpSpPr>
        <p:grpSpPr>
          <a:xfrm>
            <a:off x="4419465" y="4380401"/>
            <a:ext cx="1076632" cy="369332"/>
            <a:chOff x="2157212" y="5356391"/>
            <a:chExt cx="1076632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5B1E93-A8AB-30C7-3680-7C7D092E53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87CC6AC-2DFC-6843-A88B-D8282EAF0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F58D5B-6F3A-4B2F-D3CE-D44474214A2B}"/>
              </a:ext>
            </a:extLst>
          </p:cNvPr>
          <p:cNvGrpSpPr/>
          <p:nvPr/>
        </p:nvGrpSpPr>
        <p:grpSpPr>
          <a:xfrm>
            <a:off x="4182227" y="5460595"/>
            <a:ext cx="1076632" cy="369332"/>
            <a:chOff x="2157212" y="5356391"/>
            <a:chExt cx="1076632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A967F3C-5135-B1C9-95C9-00CF7633043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6373DA2-07E2-3AD2-C628-FE7D4DCFB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/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−10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4A567F-D707-BDC6-774C-F3EB78B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4233" y="3019722"/>
                <a:ext cx="17695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/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0686D6-5DC1-3D47-D2DE-1E0E5158B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41" y="3579389"/>
                <a:ext cx="2089322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/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785E054-9F93-47F1-28D4-144C17CD2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43" y="3848820"/>
                <a:ext cx="2286000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140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line_graphs.py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B1287-21FF-DF5B-8DCD-B1820BAFC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09235"/>
            <a:ext cx="6114286" cy="5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6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Properly Format Your Source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3B60B1-9D59-2CD4-BAE0-E117D9522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2" y="1532894"/>
            <a:ext cx="5414037" cy="4981253"/>
          </a:xfrm>
          <a:prstGeom prst="rect">
            <a:avLst/>
          </a:prstGeom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41F8074-6FEB-5FFA-3295-9730667352DD}"/>
              </a:ext>
            </a:extLst>
          </p:cNvPr>
          <p:cNvSpPr/>
          <p:nvPr/>
        </p:nvSpPr>
        <p:spPr>
          <a:xfrm>
            <a:off x="4377128" y="3657600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Adding </a:t>
            </a:r>
            <a:r>
              <a:rPr lang="en-US" dirty="0">
                <a:ln>
                  <a:solidFill>
                    <a:srgbClr val="FFFF00"/>
                  </a:solidFill>
                </a:ln>
                <a:solidFill>
                  <a:srgbClr val="FFFF00"/>
                </a:solidFill>
              </a:rPr>
              <a:t>spaces</a:t>
            </a:r>
            <a:r>
              <a:rPr lang="en-US" dirty="0"/>
              <a:t> will make it easier for another programmer to read your code</a:t>
            </a:r>
          </a:p>
        </p:txBody>
      </p:sp>
    </p:spTree>
    <p:extLst>
      <p:ext uri="{BB962C8B-B14F-4D97-AF65-F5344CB8AC3E}">
        <p14:creationId xmlns:p14="http://schemas.microsoft.com/office/powerpoint/2010/main" val="151151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latin typeface="+mn-lt"/>
              </a:rPr>
              <a:t>PEP 8 </a:t>
            </a:r>
            <a:r>
              <a:rPr lang="en-US" sz="3200" dirty="0">
                <a:latin typeface="+mn-lt"/>
              </a:rPr>
              <a:t>– Style Guide for Python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682303" y="1402598"/>
            <a:ext cx="377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https://peps.python.org/pep-0008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5092EA-7931-F912-95BF-9BDA3BCE7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509" y="2062324"/>
            <a:ext cx="7004982" cy="42127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2D1C34-BA5C-8DF0-EA18-91727EDF738C}"/>
              </a:ext>
            </a:extLst>
          </p:cNvPr>
          <p:cNvSpPr/>
          <p:nvPr/>
        </p:nvSpPr>
        <p:spPr>
          <a:xfrm>
            <a:off x="3200401" y="5021705"/>
            <a:ext cx="4083844" cy="164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77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5ABEB-DF72-A729-25B7-225C2254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70" y="1897287"/>
            <a:ext cx="7225259" cy="4681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2973674" y="1402598"/>
            <a:ext cx="31966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https://github.com/psf/black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2870617" y="3918588"/>
            <a:ext cx="3507698" cy="323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3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838076-950B-D7D8-FA2F-2BC28BB24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7" y="1543694"/>
            <a:ext cx="7139067" cy="483227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into Thonny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1940720" y="1726406"/>
            <a:ext cx="1237196" cy="3548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2919529" y="198998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53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3AE188-5895-1B18-841E-9B2751A6C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69068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for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43262" y="2852629"/>
            <a:ext cx="3679827" cy="396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/>
          <p:nvPr/>
        </p:nvCxnSpPr>
        <p:spPr>
          <a:xfrm flipH="1" flipV="1">
            <a:off x="3459175" y="3011684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E38295A-ED50-AF74-5E2C-8AAEEA596A88}"/>
              </a:ext>
            </a:extLst>
          </p:cNvPr>
          <p:cNvSpPr/>
          <p:nvPr/>
        </p:nvSpPr>
        <p:spPr>
          <a:xfrm>
            <a:off x="1602177" y="2026225"/>
            <a:ext cx="497295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129DA-FE69-FB67-4E9F-544CD6D9EED3}"/>
              </a:ext>
            </a:extLst>
          </p:cNvPr>
          <p:cNvSpPr/>
          <p:nvPr/>
        </p:nvSpPr>
        <p:spPr>
          <a:xfrm>
            <a:off x="6484092" y="2026224"/>
            <a:ext cx="1064302" cy="2672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869340F2-428A-3348-5279-52DFA5C2D337}"/>
              </a:ext>
            </a:extLst>
          </p:cNvPr>
          <p:cNvCxnSpPr>
            <a:stCxn id="8" idx="2"/>
            <a:endCxn id="10" idx="2"/>
          </p:cNvCxnSpPr>
          <p:nvPr/>
        </p:nvCxnSpPr>
        <p:spPr>
          <a:xfrm rot="5400000" flipH="1" flipV="1">
            <a:off x="4433533" y="-289199"/>
            <a:ext cx="1" cy="5165418"/>
          </a:xfrm>
          <a:prstGeom prst="bentConnector3">
            <a:avLst>
              <a:gd name="adj1" fmla="val -228600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666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54E88A8-2DDA-3919-9163-E6E63BF1A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1" y="1735659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103223" y="5724525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 flipH="1">
            <a:off x="3762375" y="4232227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54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533DB0F-A9A4-8CC2-EF81-9DFFA658F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738308"/>
            <a:ext cx="6133333" cy="43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black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1993692" y="2226039"/>
            <a:ext cx="1072056" cy="800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76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968DCBE-2F2C-3858-9A27-CB262AB05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466" y="1543694"/>
            <a:ext cx="7139067" cy="48322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Installing Thonny </a:t>
            </a:r>
            <a:r>
              <a:rPr lang="en-US" sz="3200" b="1" dirty="0">
                <a:latin typeface="+mn-lt"/>
              </a:rPr>
              <a:t>plug-ins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2015142" y="2579428"/>
            <a:ext cx="1035356" cy="1862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241030" y="1888761"/>
            <a:ext cx="112426" cy="7794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950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Install the </a:t>
            </a:r>
            <a:r>
              <a:rPr lang="en-US" sz="2400" b="1" dirty="0">
                <a:solidFill>
                  <a:srgbClr val="0070C0"/>
                </a:solidFill>
              </a:rPr>
              <a:t>matplotlib</a:t>
            </a:r>
            <a:r>
              <a:rPr lang="en-US" sz="2400" dirty="0"/>
              <a:t> package to create 2D and 3D plots in Python using its </a:t>
            </a:r>
            <a:r>
              <a:rPr lang="en-US" sz="2400" b="1" dirty="0">
                <a:solidFill>
                  <a:srgbClr val="00B050"/>
                </a:solidFill>
              </a:rPr>
              <a:t>pyplot</a:t>
            </a:r>
            <a:r>
              <a:rPr lang="en-US" sz="2400" dirty="0"/>
              <a:t> module</a:t>
            </a:r>
          </a:p>
          <a:p>
            <a:r>
              <a:rPr lang="en-US" sz="2400" dirty="0"/>
              <a:t>Create </a:t>
            </a:r>
            <a:r>
              <a:rPr lang="en-US" sz="2400" b="1" dirty="0">
                <a:solidFill>
                  <a:srgbClr val="7030A0"/>
                </a:solidFill>
              </a:rPr>
              <a:t>2D line graphs </a:t>
            </a:r>
            <a:r>
              <a:rPr lang="en-US" sz="2400" dirty="0"/>
              <a:t>by providing arrays containing the domain values and their corresponding range values</a:t>
            </a:r>
          </a:p>
          <a:p>
            <a:r>
              <a:rPr lang="en-US" sz="2400" dirty="0"/>
              <a:t>Understand the common standards for how Python source code should be </a:t>
            </a:r>
            <a:r>
              <a:rPr lang="en-US" sz="2400" b="1" dirty="0">
                <a:solidFill>
                  <a:srgbClr val="FF0000"/>
                </a:solidFill>
              </a:rPr>
              <a:t>formatted</a:t>
            </a:r>
            <a:r>
              <a:rPr lang="en-US" sz="2400" dirty="0"/>
              <a:t> according to </a:t>
            </a:r>
            <a:r>
              <a:rPr lang="en-US" sz="2400" b="1" dirty="0"/>
              <a:t>PEP 8</a:t>
            </a:r>
          </a:p>
          <a:p>
            <a:r>
              <a:rPr lang="en-US" sz="2400" dirty="0"/>
              <a:t>Install the Black </a:t>
            </a:r>
            <a:r>
              <a:rPr lang="en-US" sz="2400" b="1" dirty="0"/>
              <a:t>package</a:t>
            </a:r>
            <a:r>
              <a:rPr lang="en-US" sz="2400" dirty="0"/>
              <a:t> and </a:t>
            </a:r>
            <a:r>
              <a:rPr lang="en-US" sz="2400" b="1" dirty="0"/>
              <a:t>plug-in</a:t>
            </a:r>
            <a:r>
              <a:rPr lang="en-US" sz="2400" dirty="0"/>
              <a:t> for automated source code formatting in Thonny</a:t>
            </a:r>
          </a:p>
          <a:p>
            <a:r>
              <a:rPr lang="en-US" sz="2400" dirty="0"/>
              <a:t>Graph the divergence or convergence of infinite series</a:t>
            </a:r>
          </a:p>
          <a:p>
            <a:r>
              <a:rPr lang="en-US" sz="2400" dirty="0"/>
              <a:t>Generate two arrays of random integers and use vectorized operations to calculate Euclid's GCD between their values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882057-07C8-7EC6-F05F-2B29D4499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44" y="1521664"/>
            <a:ext cx="5712912" cy="48346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Search on </a:t>
            </a:r>
            <a:r>
              <a:rPr lang="en-US" sz="3200" b="1" dirty="0">
                <a:latin typeface="+mn-lt"/>
              </a:rPr>
              <a:t>PyPI</a:t>
            </a:r>
            <a:r>
              <a:rPr lang="en-US" sz="3200" dirty="0">
                <a:latin typeface="+mn-lt"/>
              </a:rPr>
              <a:t> and Select the </a:t>
            </a:r>
            <a:r>
              <a:rPr lang="en-US" sz="3200" b="1" dirty="0">
                <a:latin typeface="+mn-lt"/>
              </a:rPr>
              <a:t>plug-in</a:t>
            </a:r>
            <a:r>
              <a:rPr lang="en-US" sz="3200" dirty="0">
                <a:latin typeface="+mn-lt"/>
              </a:rPr>
              <a:t> name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CF4695-5684-C09B-9851-4975DA7A5955}"/>
              </a:ext>
            </a:extLst>
          </p:cNvPr>
          <p:cNvSpPr/>
          <p:nvPr/>
        </p:nvSpPr>
        <p:spPr>
          <a:xfrm>
            <a:off x="1817518" y="2598660"/>
            <a:ext cx="1225485" cy="236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E71AC2-B7F9-AACB-91E4-AF3E67D652BD}"/>
              </a:ext>
            </a:extLst>
          </p:cNvPr>
          <p:cNvSpPr/>
          <p:nvPr/>
        </p:nvSpPr>
        <p:spPr>
          <a:xfrm>
            <a:off x="6383000" y="2616186"/>
            <a:ext cx="943481" cy="219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0354B6E-D9C0-CEE8-BF9B-435F88181A4C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 rot="16200000" flipH="1">
            <a:off x="4642501" y="623249"/>
            <a:ext cx="12700" cy="4424480"/>
          </a:xfrm>
          <a:prstGeom prst="bentConnector3">
            <a:avLst>
              <a:gd name="adj1" fmla="val 180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DB28F74-63D9-5805-4386-851F45E2073E}"/>
              </a:ext>
            </a:extLst>
          </p:cNvPr>
          <p:cNvSpPr/>
          <p:nvPr/>
        </p:nvSpPr>
        <p:spPr>
          <a:xfrm>
            <a:off x="3181264" y="3364457"/>
            <a:ext cx="3969044" cy="4798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105F49-D0F5-8A42-32C8-9C3D34EB47BC}"/>
              </a:ext>
            </a:extLst>
          </p:cNvPr>
          <p:cNvCxnSpPr>
            <a:cxnSpLocks/>
          </p:cNvCxnSpPr>
          <p:nvPr/>
        </p:nvCxnSpPr>
        <p:spPr>
          <a:xfrm flipH="1" flipV="1">
            <a:off x="3919465" y="3549542"/>
            <a:ext cx="831954" cy="10118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26707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5B4D94-3A16-81B2-A28C-5D77A106F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191" y="1539905"/>
            <a:ext cx="5639620" cy="48164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9152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BAE9636-BB42-FA6F-96CC-C4B108B7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189" y="1539903"/>
            <a:ext cx="5691361" cy="48164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CD352C4-BD54-6FF3-BBB1-BFC6E9226807}"/>
              </a:ext>
            </a:extLst>
          </p:cNvPr>
          <p:cNvSpPr/>
          <p:nvPr/>
        </p:nvSpPr>
        <p:spPr>
          <a:xfrm>
            <a:off x="3234440" y="5990874"/>
            <a:ext cx="1188244" cy="27146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77FD15-103F-31E9-814F-3D4635E1ABDC}"/>
              </a:ext>
            </a:extLst>
          </p:cNvPr>
          <p:cNvCxnSpPr>
            <a:cxnSpLocks/>
          </p:cNvCxnSpPr>
          <p:nvPr/>
        </p:nvCxnSpPr>
        <p:spPr>
          <a:xfrm flipH="1">
            <a:off x="3828562" y="4482746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E00A3F9-E32B-F099-2F8C-C8FAF224172F}"/>
              </a:ext>
            </a:extLst>
          </p:cNvPr>
          <p:cNvSpPr/>
          <p:nvPr/>
        </p:nvSpPr>
        <p:spPr>
          <a:xfrm>
            <a:off x="3234440" y="3542000"/>
            <a:ext cx="3763260" cy="27117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4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627C81-A0FA-1A4B-7924-E403A7CED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20" y="1548808"/>
            <a:ext cx="5691361" cy="48164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thonny_black_formatter </a:t>
            </a:r>
            <a:r>
              <a:rPr lang="en-US" sz="3200" dirty="0">
                <a:latin typeface="+mn-lt"/>
              </a:rPr>
              <a:t>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3194822" y="3361544"/>
            <a:ext cx="3685663" cy="5134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>
            <a:off x="2465882" y="2810656"/>
            <a:ext cx="728940" cy="68205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04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B6AD478-2250-8A77-AD79-F87491A3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068" y="1556089"/>
            <a:ext cx="7067863" cy="47840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Restart</a:t>
            </a:r>
            <a:r>
              <a:rPr lang="en-US" sz="3200" dirty="0">
                <a:latin typeface="+mn-lt"/>
              </a:rPr>
              <a:t> the Thonny IDE to use a plug-in</a:t>
            </a:r>
            <a:endParaRPr lang="en-US" sz="3200" b="1" dirty="0"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4BD9ED-6034-EB65-C4CB-02EF34A326DF}"/>
              </a:ext>
            </a:extLst>
          </p:cNvPr>
          <p:cNvSpPr/>
          <p:nvPr/>
        </p:nvSpPr>
        <p:spPr>
          <a:xfrm>
            <a:off x="2040580" y="2222291"/>
            <a:ext cx="1122345" cy="2435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25EBE6-4914-DB2A-1FCD-1192D3F3B838}"/>
              </a:ext>
            </a:extLst>
          </p:cNvPr>
          <p:cNvCxnSpPr>
            <a:cxnSpLocks/>
          </p:cNvCxnSpPr>
          <p:nvPr/>
        </p:nvCxnSpPr>
        <p:spPr>
          <a:xfrm flipH="1" flipV="1">
            <a:off x="2923082" y="2353456"/>
            <a:ext cx="697043" cy="10755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A7FF17B-C03E-BC38-BBFD-9118A7669F67}"/>
              </a:ext>
            </a:extLst>
          </p:cNvPr>
          <p:cNvSpPr txBox="1"/>
          <p:nvPr/>
        </p:nvSpPr>
        <p:spPr>
          <a:xfrm>
            <a:off x="2375940" y="3656845"/>
            <a:ext cx="32378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You </a:t>
            </a:r>
            <a:r>
              <a:rPr lang="en-US" u="sng" dirty="0">
                <a:solidFill>
                  <a:srgbClr val="0070C0"/>
                </a:solidFill>
              </a:rPr>
              <a:t>must</a:t>
            </a:r>
            <a:r>
              <a:rPr lang="en-US" dirty="0">
                <a:solidFill>
                  <a:srgbClr val="0070C0"/>
                </a:solidFill>
              </a:rPr>
              <a:t> RESTART Thonny for the </a:t>
            </a:r>
            <a:r>
              <a:rPr lang="en-US" b="1" dirty="0">
                <a:solidFill>
                  <a:srgbClr val="0070C0"/>
                </a:solidFill>
              </a:rPr>
              <a:t>Tools…Format with Black </a:t>
            </a:r>
            <a:r>
              <a:rPr lang="en-US" dirty="0">
                <a:solidFill>
                  <a:srgbClr val="0070C0"/>
                </a:solidFill>
              </a:rPr>
              <a:t>menu option to appear</a:t>
            </a:r>
          </a:p>
        </p:txBody>
      </p:sp>
    </p:spTree>
    <p:extLst>
      <p:ext uri="{BB962C8B-B14F-4D97-AF65-F5344CB8AC3E}">
        <p14:creationId xmlns:p14="http://schemas.microsoft.com/office/powerpoint/2010/main" val="7520571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721E1F-2830-39A6-A8A0-9358FD2EE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2894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3065489" y="2308485"/>
            <a:ext cx="2503357" cy="2548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15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732F770-DE5D-50AB-7309-EDD2A418A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36642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8951FF-43FD-DBD5-E18D-4C8453DB0435}"/>
              </a:ext>
            </a:extLst>
          </p:cNvPr>
          <p:cNvSpPr/>
          <p:nvPr/>
        </p:nvSpPr>
        <p:spPr>
          <a:xfrm>
            <a:off x="5793700" y="3950642"/>
            <a:ext cx="876924" cy="2241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C80B7F-3550-94E2-8E2F-2062571EC5BC}"/>
              </a:ext>
            </a:extLst>
          </p:cNvPr>
          <p:cNvCxnSpPr>
            <a:cxnSpLocks/>
          </p:cNvCxnSpPr>
          <p:nvPr/>
        </p:nvCxnSpPr>
        <p:spPr>
          <a:xfrm flipV="1">
            <a:off x="5568846" y="4579495"/>
            <a:ext cx="794479" cy="5171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1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CEC4A6-8FFE-A2AB-DCC2-B93335761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981" y="1529147"/>
            <a:ext cx="5414036" cy="49812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Format Your Code Following PEP 8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90054334-9807-F9C8-471F-2C420B7F8D5D}"/>
              </a:ext>
            </a:extLst>
          </p:cNvPr>
          <p:cNvSpPr/>
          <p:nvPr/>
        </p:nvSpPr>
        <p:spPr>
          <a:xfrm>
            <a:off x="5081665" y="3597639"/>
            <a:ext cx="2518347" cy="1325563"/>
          </a:xfrm>
          <a:prstGeom prst="wedgeRoundRectCallout">
            <a:avLst>
              <a:gd name="adj1" fmla="val -80358"/>
              <a:gd name="adj2" fmla="val -3072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Always apply the Black formatting standard (PEP 8) to your code</a:t>
            </a:r>
          </a:p>
        </p:txBody>
      </p:sp>
    </p:spTree>
    <p:extLst>
      <p:ext uri="{BB962C8B-B14F-4D97-AF65-F5344CB8AC3E}">
        <p14:creationId xmlns:p14="http://schemas.microsoft.com/office/powerpoint/2010/main" val="894034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Temperature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35332"/>
          </a:xfrm>
        </p:spPr>
        <p:txBody>
          <a:bodyPr>
            <a:normAutofit/>
          </a:bodyPr>
          <a:lstStyle/>
          <a:p>
            <a:r>
              <a:rPr lang="en-US" sz="2400" dirty="0"/>
              <a:t>Your scientist has asked you to plot the Fahrenheit and Celsius temperature equivalents for temperatures in Kelvin that span from 0K to 400K</a:t>
            </a:r>
          </a:p>
          <a:p>
            <a:r>
              <a:rPr lang="en-US" sz="2400" dirty="0"/>
              <a:t>Your plot should label each temperature scale line graph so a legend can be added to the plot</a:t>
            </a:r>
          </a:p>
          <a:p>
            <a:r>
              <a:rPr lang="en-US" sz="2400" dirty="0"/>
              <a:t>As with all professional graphs, each axis should be labeled with the appropriate units</a:t>
            </a:r>
          </a:p>
          <a:p>
            <a:r>
              <a:rPr lang="en-US" sz="2400" dirty="0"/>
              <a:t>The graph should have a title and a grid for easier reading of the values</a:t>
            </a:r>
          </a:p>
          <a:p>
            <a:r>
              <a:rPr lang="en-US" sz="2400" dirty="0"/>
              <a:t>The research question is, "What is the one temperature that is the same in Fahrenheit and Celsius?"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7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10DC97-6ACF-5B28-BA11-F8DD42182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23" y="1690689"/>
            <a:ext cx="4312953" cy="452164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0EC33E6-69BE-B44F-4286-21A32DCBD231}"/>
              </a:ext>
            </a:extLst>
          </p:cNvPr>
          <p:cNvGrpSpPr/>
          <p:nvPr/>
        </p:nvGrpSpPr>
        <p:grpSpPr>
          <a:xfrm>
            <a:off x="5429476" y="2872740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BEBB702-42DD-3CED-AE4A-7C3DFC3DF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F238FF2-3EE4-F366-7AE8-410EF1E643F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811BF65-5113-6871-E488-CD31F1172AE4}"/>
              </a:ext>
            </a:extLst>
          </p:cNvPr>
          <p:cNvGrpSpPr/>
          <p:nvPr/>
        </p:nvGrpSpPr>
        <p:grpSpPr>
          <a:xfrm>
            <a:off x="6173179" y="309206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5670ACF-CEA1-EA45-D11D-EFB3A5EE0A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783DD4A-C118-4723-730E-B0D83D722AA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040FCB3-1130-08ED-772D-C9FE34D76637}"/>
              </a:ext>
            </a:extLst>
          </p:cNvPr>
          <p:cNvGrpSpPr/>
          <p:nvPr/>
        </p:nvGrpSpPr>
        <p:grpSpPr>
          <a:xfrm>
            <a:off x="5131340" y="3320028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28FF94-8802-2060-51C5-7CC0815DC2B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18DFFD9-6F57-C0D5-DC9D-A0F76076AB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0A8254F-6BB1-FD5F-FCFB-79EAB627A12F}"/>
              </a:ext>
            </a:extLst>
          </p:cNvPr>
          <p:cNvGrpSpPr/>
          <p:nvPr/>
        </p:nvGrpSpPr>
        <p:grpSpPr>
          <a:xfrm>
            <a:off x="6601316" y="4186193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97D162D-823F-08C0-C03C-A3D0E960E4E7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720717-C74C-C77C-7F44-4F6A6987C4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714B188-7DC7-8B90-8CD1-5D6C2A2F4F79}"/>
              </a:ext>
            </a:extLst>
          </p:cNvPr>
          <p:cNvGrpSpPr/>
          <p:nvPr/>
        </p:nvGrpSpPr>
        <p:grpSpPr>
          <a:xfrm>
            <a:off x="6170971" y="4721402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535DE10-393F-DEBE-B502-CCF32913CD4C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6BCE8-7585-1B61-62DD-240583B9F5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0512DC7-E24D-15A3-3740-5AACE13F4745}"/>
              </a:ext>
            </a:extLst>
          </p:cNvPr>
          <p:cNvGrpSpPr/>
          <p:nvPr/>
        </p:nvGrpSpPr>
        <p:grpSpPr>
          <a:xfrm>
            <a:off x="5624463" y="5173495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008C836-9EC4-6E12-76F4-4CA1523AC86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04ECFCC-22B8-C3A4-2C08-2886D6822A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0691D34-0901-CB65-EA40-D9737DA22AA9}"/>
              </a:ext>
            </a:extLst>
          </p:cNvPr>
          <p:cNvGrpSpPr/>
          <p:nvPr/>
        </p:nvGrpSpPr>
        <p:grpSpPr>
          <a:xfrm>
            <a:off x="4297717" y="541554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8C23DE1-8B76-76AF-CD8F-80D4EB7609E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8ED31F6-3D07-9F61-4416-F176E75B6A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227B23F-F0BD-22C5-8ED6-24024CCF3A10}"/>
              </a:ext>
            </a:extLst>
          </p:cNvPr>
          <p:cNvGrpSpPr/>
          <p:nvPr/>
        </p:nvGrpSpPr>
        <p:grpSpPr>
          <a:xfrm>
            <a:off x="5117337" y="4949368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337085-9BB1-0EB9-6FC6-3745CBE5EE7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A28F5A-DABE-0125-5739-0F4CC4BD93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FD4256F-E356-E8B9-16CA-6126BE3A8DD6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98699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8B44E-1C07-4FC7-9491-4C40A2A79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14328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fahrenheit_to_celsius.py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1AB72-7EDD-DD02-8E51-74922E5C0B49}"/>
              </a:ext>
            </a:extLst>
          </p:cNvPr>
          <p:cNvSpPr txBox="1"/>
          <p:nvPr/>
        </p:nvSpPr>
        <p:spPr>
          <a:xfrm>
            <a:off x="2286000" y="5712367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What is the one temperature that is the same in Fahrenheit and Celsius?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C4ABB5-4387-F7E4-08CC-95DC9030C88E}"/>
              </a:ext>
            </a:extLst>
          </p:cNvPr>
          <p:cNvCxnSpPr/>
          <p:nvPr/>
        </p:nvCxnSpPr>
        <p:spPr>
          <a:xfrm flipH="1">
            <a:off x="2286000" y="3200400"/>
            <a:ext cx="2698230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/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−40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9BF15A3-7422-DF78-BE78-8131173DD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96" y="3012624"/>
                <a:ext cx="667063" cy="3755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59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7262" y="1617198"/>
            <a:ext cx="6696145" cy="486351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How did we calculate absolute zero in </a:t>
            </a:r>
            <a:r>
              <a:rPr lang="en-US" sz="3200" b="1" dirty="0">
                <a:latin typeface="+mn-lt"/>
              </a:rPr>
              <a:t>1779</a:t>
            </a:r>
            <a:r>
              <a:rPr lang="en-US" sz="3200" dirty="0">
                <a:latin typeface="+mn-lt"/>
              </a:rPr>
              <a:t>?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(PV = </a:t>
            </a:r>
            <a:r>
              <a:rPr lang="en-US" sz="3200" dirty="0" err="1">
                <a:latin typeface="+mn-lt"/>
              </a:rPr>
              <a:t>nRT</a:t>
            </a:r>
            <a:r>
              <a:rPr lang="en-US" sz="3200" dirty="0">
                <a:latin typeface="+mn-lt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1650" y="2661770"/>
            <a:ext cx="1784814" cy="10032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3994" y="3553964"/>
            <a:ext cx="2545311" cy="13891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3431381" y="2671508"/>
            <a:ext cx="3326607" cy="3777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293144" y="4855369"/>
            <a:ext cx="4081462" cy="66198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431380" y="2903941"/>
            <a:ext cx="2943226" cy="38222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431381" y="3120408"/>
            <a:ext cx="2643188" cy="42188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205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</p:spTree>
    <p:extLst>
      <p:ext uri="{BB962C8B-B14F-4D97-AF65-F5344CB8AC3E}">
        <p14:creationId xmlns:p14="http://schemas.microsoft.com/office/powerpoint/2010/main" val="3204047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587"/>
          <a:stretch/>
        </p:blipFill>
        <p:spPr>
          <a:xfrm>
            <a:off x="1609662" y="2393746"/>
            <a:ext cx="5251235" cy="56681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2130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4451"/>
          <a:stretch/>
        </p:blipFill>
        <p:spPr>
          <a:xfrm>
            <a:off x="1609662" y="2393745"/>
            <a:ext cx="5251235" cy="103525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49763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728"/>
          <a:stretch/>
        </p:blipFill>
        <p:spPr>
          <a:xfrm>
            <a:off x="1609662" y="2393745"/>
            <a:ext cx="5251235" cy="1458727"/>
          </a:xfrm>
          <a:prstGeom prst="rect">
            <a:avLst/>
          </a:prstGeom>
          <a:ln>
            <a:noFill/>
          </a:ln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9CD987-0823-8B3A-D0DA-51D3F12BCE58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79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22"/>
          <a:stretch/>
        </p:blipFill>
        <p:spPr>
          <a:xfrm>
            <a:off x="1609662" y="2393745"/>
            <a:ext cx="5251235" cy="1460712"/>
          </a:xfrm>
          <a:prstGeom prst="rect">
            <a:avLst/>
          </a:prstGeom>
          <a:ln>
            <a:noFill/>
          </a:ln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95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A4614F-6CA5-44D7-AD07-09DC5228602C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The Harmonic Series Diverges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76385B50-2CC9-EBF9-84CC-418CF8C2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662" y="2393745"/>
            <a:ext cx="5251235" cy="1863674"/>
          </a:xfrm>
          <a:prstGeom prst="rect">
            <a:avLst/>
          </a:prstGeom>
          <a:ln>
            <a:noFill/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1A46FD09-C212-82B2-6A8A-8436A511A35A}"/>
              </a:ext>
            </a:extLst>
          </p:cNvPr>
          <p:cNvSpPr/>
          <p:nvPr/>
        </p:nvSpPr>
        <p:spPr>
          <a:xfrm>
            <a:off x="2048035" y="3400263"/>
            <a:ext cx="234087" cy="4901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60BB5C-049F-E75E-5481-17AB5432D470}"/>
              </a:ext>
            </a:extLst>
          </p:cNvPr>
          <p:cNvSpPr/>
          <p:nvPr/>
        </p:nvSpPr>
        <p:spPr>
          <a:xfrm>
            <a:off x="3260646" y="2917519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C21C31-A4B6-7144-530C-40BC0687C4DD}"/>
              </a:ext>
            </a:extLst>
          </p:cNvPr>
          <p:cNvSpPr/>
          <p:nvPr/>
        </p:nvSpPr>
        <p:spPr>
          <a:xfrm>
            <a:off x="4179962" y="2902873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D173E63-6034-F07D-B39A-D922BF4531D5}"/>
              </a:ext>
            </a:extLst>
          </p:cNvPr>
          <p:cNvSpPr/>
          <p:nvPr/>
        </p:nvSpPr>
        <p:spPr>
          <a:xfrm>
            <a:off x="4564243" y="2888552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078C59-2B78-18FF-EC67-CF9DEE71AAAD}"/>
              </a:ext>
            </a:extLst>
          </p:cNvPr>
          <p:cNvSpPr/>
          <p:nvPr/>
        </p:nvSpPr>
        <p:spPr>
          <a:xfrm>
            <a:off x="4909551" y="2878631"/>
            <a:ext cx="234087" cy="9802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901C85-0EFD-E9AD-62B4-A492E40B74BF}"/>
              </a:ext>
            </a:extLst>
          </p:cNvPr>
          <p:cNvSpPr/>
          <p:nvPr/>
        </p:nvSpPr>
        <p:spPr>
          <a:xfrm>
            <a:off x="3192292" y="3417231"/>
            <a:ext cx="716757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82AC426-C505-4375-BAB2-01E5BA505505}"/>
              </a:ext>
            </a:extLst>
          </p:cNvPr>
          <p:cNvSpPr/>
          <p:nvPr/>
        </p:nvSpPr>
        <p:spPr>
          <a:xfrm>
            <a:off x="3374583" y="3854458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29EFBB2-F216-14FD-3593-1F986B2E8A48}"/>
              </a:ext>
            </a:extLst>
          </p:cNvPr>
          <p:cNvSpPr/>
          <p:nvPr/>
        </p:nvSpPr>
        <p:spPr>
          <a:xfrm>
            <a:off x="4137183" y="3427153"/>
            <a:ext cx="1453028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9822E19-047A-1968-9669-E068DA8AD112}"/>
              </a:ext>
            </a:extLst>
          </p:cNvPr>
          <p:cNvSpPr/>
          <p:nvPr/>
        </p:nvSpPr>
        <p:spPr>
          <a:xfrm>
            <a:off x="4700374" y="3854457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4F91882-0577-BA2C-D6FD-A32C77479D9B}"/>
              </a:ext>
            </a:extLst>
          </p:cNvPr>
          <p:cNvCxnSpPr/>
          <p:nvPr/>
        </p:nvCxnSpPr>
        <p:spPr>
          <a:xfrm flipV="1">
            <a:off x="1027506" y="3395109"/>
            <a:ext cx="6518787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E4AFDF9E-079B-44DC-D042-CC25954688BD}"/>
              </a:ext>
            </a:extLst>
          </p:cNvPr>
          <p:cNvSpPr/>
          <p:nvPr/>
        </p:nvSpPr>
        <p:spPr>
          <a:xfrm>
            <a:off x="6412396" y="3826844"/>
            <a:ext cx="516855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3016291-C3EB-2B40-0DDE-8884496E8795}"/>
              </a:ext>
            </a:extLst>
          </p:cNvPr>
          <p:cNvSpPr/>
          <p:nvPr/>
        </p:nvSpPr>
        <p:spPr>
          <a:xfrm>
            <a:off x="1492618" y="2293571"/>
            <a:ext cx="611520" cy="7299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ular Callout 6">
            <a:extLst>
              <a:ext uri="{FF2B5EF4-FFF2-40B4-BE49-F238E27FC236}">
                <a16:creationId xmlns:a16="http://schemas.microsoft.com/office/drawing/2014/main" id="{91AF97C9-2048-6127-5006-AF18CEF64405}"/>
              </a:ext>
            </a:extLst>
          </p:cNvPr>
          <p:cNvSpPr/>
          <p:nvPr/>
        </p:nvSpPr>
        <p:spPr>
          <a:xfrm>
            <a:off x="7085750" y="4411194"/>
            <a:ext cx="1712656" cy="718958"/>
          </a:xfrm>
          <a:prstGeom prst="wedgeRoundRectCallout">
            <a:avLst>
              <a:gd name="adj1" fmla="val -50598"/>
              <a:gd name="adj2" fmla="val -83662"/>
              <a:gd name="adj3" fmla="val 16667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The harmonic series diverges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0EA0EE1-E352-56CA-D7F1-F3388C20C1EF}"/>
              </a:ext>
            </a:extLst>
          </p:cNvPr>
          <p:cNvSpPr/>
          <p:nvPr/>
        </p:nvSpPr>
        <p:spPr>
          <a:xfrm>
            <a:off x="2603332" y="3858366"/>
            <a:ext cx="372541" cy="441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569C9F-EEC9-4A9C-DD9F-E470B885ED96}"/>
              </a:ext>
            </a:extLst>
          </p:cNvPr>
          <p:cNvGrpSpPr/>
          <p:nvPr/>
        </p:nvGrpSpPr>
        <p:grpSpPr>
          <a:xfrm>
            <a:off x="2501771" y="4839440"/>
            <a:ext cx="4140459" cy="1507832"/>
            <a:chOff x="2104138" y="4839440"/>
            <a:chExt cx="4140459" cy="15078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EEC211-A974-330A-F5B8-D0CB74A81857}"/>
                </a:ext>
              </a:extLst>
            </p:cNvPr>
            <p:cNvSpPr txBox="1"/>
            <p:nvPr/>
          </p:nvSpPr>
          <p:spPr>
            <a:xfrm>
              <a:off x="3808590" y="5408690"/>
              <a:ext cx="24360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Nicole Oresme (c. </a:t>
              </a:r>
              <a:r>
                <a:rPr lang="en-US" b="1" dirty="0"/>
                <a:t>1360</a:t>
              </a:r>
              <a:r>
                <a:rPr lang="en-US" dirty="0"/>
                <a:t>)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F28D635-EBFA-2077-A67A-6B6CAD94E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38" y="4839440"/>
              <a:ext cx="1507832" cy="15078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9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8" grpId="1" animBg="1"/>
      <p:bldP spid="39" grpId="0" animBg="1"/>
      <p:bldP spid="40" grpId="0" animBg="1"/>
      <p:bldP spid="41" grpId="0" animBg="1"/>
      <p:bldP spid="42" grpId="0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8" grpId="0" animBg="1"/>
      <p:bldP spid="49" grpId="0" animBg="1"/>
      <p:bldP spid="51" grpId="0" animBg="1"/>
      <p:bldP spid="2" grpId="0" animBg="1"/>
      <p:bldP spid="2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5" y="686257"/>
            <a:ext cx="7160971" cy="5485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856007" y="1964044"/>
            <a:ext cx="1916267" cy="258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644445" y="5855110"/>
            <a:ext cx="442452" cy="2138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6B424C-D58D-4E4C-AF8F-BB7A5125B509}"/>
              </a:ext>
            </a:extLst>
          </p:cNvPr>
          <p:cNvSpPr/>
          <p:nvPr/>
        </p:nvSpPr>
        <p:spPr>
          <a:xfrm>
            <a:off x="6130137" y="3525926"/>
            <a:ext cx="1726387" cy="1901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9BAD1E-08D1-4885-AEDF-2B24C64CE799}"/>
              </a:ext>
            </a:extLst>
          </p:cNvPr>
          <p:cNvSpPr/>
          <p:nvPr/>
        </p:nvSpPr>
        <p:spPr>
          <a:xfrm>
            <a:off x="1124257" y="3772205"/>
            <a:ext cx="6732268" cy="46329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3C1341-57D9-4231-A5B7-5594CEC93F28}"/>
              </a:ext>
            </a:extLst>
          </p:cNvPr>
          <p:cNvCxnSpPr/>
          <p:nvPr/>
        </p:nvCxnSpPr>
        <p:spPr>
          <a:xfrm>
            <a:off x="6130137" y="3964838"/>
            <a:ext cx="1024129" cy="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52197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Infinite Series (Sums)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This sum is called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Basel series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Find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100,000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6086" y="5102971"/>
                <a:ext cx="7886700" cy="1264508"/>
              </a:xfrm>
              <a:blipFill>
                <a:blip r:embed="rId3"/>
                <a:stretch>
                  <a:fillRect l="-1005" t="-67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/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950ECE8-DFE7-44E7-9270-B3537A9320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4555" y="1468581"/>
                <a:ext cx="5574890" cy="9315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/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49</m:t>
                              </m:r>
                            </m:den>
                          </m:f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+…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73BD77-6824-A007-C99D-899DE9B808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524" y="3936404"/>
                <a:ext cx="5822953" cy="9315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90DE5C3-A6B0-DFF8-D482-72B46FE94AE0}"/>
              </a:ext>
            </a:extLst>
          </p:cNvPr>
          <p:cNvSpPr txBox="1">
            <a:spLocks/>
          </p:cNvSpPr>
          <p:nvPr/>
        </p:nvSpPr>
        <p:spPr>
          <a:xfrm>
            <a:off x="726086" y="2536007"/>
            <a:ext cx="7886700" cy="1264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This sum is called the </a:t>
            </a:r>
            <a:r>
              <a:rPr lang="en-US" sz="2400" b="1" dirty="0">
                <a:solidFill>
                  <a:srgbClr val="0070C0"/>
                </a:solidFill>
              </a:rPr>
              <a:t>harmonic series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Does this series </a:t>
            </a:r>
            <a:r>
              <a:rPr lang="en-US" sz="2400" b="1" dirty="0">
                <a:solidFill>
                  <a:srgbClr val="00B050"/>
                </a:solidFill>
              </a:rPr>
              <a:t>converge</a:t>
            </a:r>
            <a:r>
              <a:rPr lang="en-US" sz="2400" dirty="0"/>
              <a:t> to a single value or </a:t>
            </a:r>
            <a:r>
              <a:rPr lang="en-US" sz="2400" b="1" dirty="0">
                <a:solidFill>
                  <a:srgbClr val="FF0000"/>
                </a:solidFill>
              </a:rPr>
              <a:t>diverge</a:t>
            </a:r>
            <a:r>
              <a:rPr lang="en-US" sz="2400" dirty="0"/>
              <a:t> (grow without bounds)?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AE166-BE91-AA64-C3FD-33CC4A7B8060}"/>
              </a:ext>
            </a:extLst>
          </p:cNvPr>
          <p:cNvSpPr/>
          <p:nvPr/>
        </p:nvSpPr>
        <p:spPr>
          <a:xfrm>
            <a:off x="628650" y="5516380"/>
            <a:ext cx="6304301" cy="6540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5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140A6-54F5-E3D7-1851-0F9B3BE1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1896"/>
            <a:ext cx="3457143" cy="35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8A0929-94A1-07AD-0A1C-D66848189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611896"/>
            <a:ext cx="3457143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1EF068B-A078-74B4-82DB-B72335EE5D54}"/>
              </a:ext>
            </a:extLst>
          </p:cNvPr>
          <p:cNvSpPr/>
          <p:nvPr/>
        </p:nvSpPr>
        <p:spPr>
          <a:xfrm>
            <a:off x="1094282" y="2840636"/>
            <a:ext cx="2300990" cy="31479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BAF756-9B58-4CB7-C0C6-8901D39DC00F}"/>
              </a:ext>
            </a:extLst>
          </p:cNvPr>
          <p:cNvSpPr/>
          <p:nvPr/>
        </p:nvSpPr>
        <p:spPr>
          <a:xfrm>
            <a:off x="4649448" y="2795052"/>
            <a:ext cx="2560821" cy="137161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2C659E-273C-2791-FF90-89C5E6940489}"/>
              </a:ext>
            </a:extLst>
          </p:cNvPr>
          <p:cNvCxnSpPr>
            <a:cxnSpLocks/>
          </p:cNvCxnSpPr>
          <p:nvPr/>
        </p:nvCxnSpPr>
        <p:spPr>
          <a:xfrm flipV="1">
            <a:off x="3395272" y="2780675"/>
            <a:ext cx="1229194" cy="59961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5229533-AE9D-8712-1AA2-19C2950551F8}"/>
              </a:ext>
            </a:extLst>
          </p:cNvPr>
          <p:cNvCxnSpPr>
            <a:cxnSpLocks/>
          </p:cNvCxnSpPr>
          <p:nvPr/>
        </p:nvCxnSpPr>
        <p:spPr>
          <a:xfrm>
            <a:off x="3395272" y="3155430"/>
            <a:ext cx="1229194" cy="101123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A8C247-E423-13EF-F759-AB15D13931D3}"/>
              </a:ext>
            </a:extLst>
          </p:cNvPr>
          <p:cNvGrpSpPr/>
          <p:nvPr/>
        </p:nvGrpSpPr>
        <p:grpSpPr>
          <a:xfrm>
            <a:off x="6062546" y="2715318"/>
            <a:ext cx="1076632" cy="369332"/>
            <a:chOff x="4968362" y="2079211"/>
            <a:chExt cx="1076632" cy="369332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319F3AD-B55D-F1F6-1795-E5533C4891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9C7C67C-C79F-7A06-F9B3-FE589F2CBA6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F3FBAA7-AF9A-3857-DA99-373A9F69C53F}"/>
              </a:ext>
            </a:extLst>
          </p:cNvPr>
          <p:cNvGrpSpPr/>
          <p:nvPr/>
        </p:nvGrpSpPr>
        <p:grpSpPr>
          <a:xfrm>
            <a:off x="7126264" y="2907479"/>
            <a:ext cx="1076632" cy="369332"/>
            <a:chOff x="4704120" y="2356972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3FE279E-B19E-8F8D-B819-F12A9A689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BE8FD09-3C19-4B8F-E6CF-AE54A844AC5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13BE453-3123-1242-E480-5453D1BD0F8B}"/>
              </a:ext>
            </a:extLst>
          </p:cNvPr>
          <p:cNvGrpSpPr/>
          <p:nvPr/>
        </p:nvGrpSpPr>
        <p:grpSpPr>
          <a:xfrm>
            <a:off x="6914868" y="3098909"/>
            <a:ext cx="1068643" cy="369332"/>
            <a:chOff x="3647644" y="4910075"/>
            <a:chExt cx="1068643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4D8874-F529-1584-96B3-47C7AC61902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87E88B-43BC-EF88-20B7-72441C6078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2235667-BFB5-E3F7-DFDA-BA329B8616E2}"/>
              </a:ext>
            </a:extLst>
          </p:cNvPr>
          <p:cNvGrpSpPr/>
          <p:nvPr/>
        </p:nvGrpSpPr>
        <p:grpSpPr>
          <a:xfrm>
            <a:off x="7131759" y="3306060"/>
            <a:ext cx="674600" cy="369332"/>
            <a:chOff x="3647644" y="5421073"/>
            <a:chExt cx="674600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CFED1DB-C32A-E6CA-51DE-4A83FC7130FF}"/>
                </a:ext>
              </a:extLst>
            </p:cNvPr>
            <p:cNvSpPr txBox="1"/>
            <p:nvPr/>
          </p:nvSpPr>
          <p:spPr>
            <a:xfrm>
              <a:off x="393878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BAC6A4-FA5C-8233-E4CF-DE8C8B3EA3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47644" y="5594437"/>
              <a:ext cx="35489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150D222-6626-2C3F-E7EE-3167DF94F748}"/>
              </a:ext>
            </a:extLst>
          </p:cNvPr>
          <p:cNvGrpSpPr/>
          <p:nvPr/>
        </p:nvGrpSpPr>
        <p:grpSpPr>
          <a:xfrm>
            <a:off x="6352910" y="3667897"/>
            <a:ext cx="738863" cy="369332"/>
            <a:chOff x="3647644" y="5359159"/>
            <a:chExt cx="738863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9048921-B572-EBE1-4237-9FA27B7B7FEC}"/>
                </a:ext>
              </a:extLst>
            </p:cNvPr>
            <p:cNvSpPr txBox="1"/>
            <p:nvPr/>
          </p:nvSpPr>
          <p:spPr>
            <a:xfrm>
              <a:off x="400304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EE175EB-0DB5-FCCB-3044-7E2A5590F2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40281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F40C604A-6B2B-D417-8ADF-84E72288BC36}"/>
              </a:ext>
            </a:extLst>
          </p:cNvPr>
          <p:cNvGrpSpPr/>
          <p:nvPr/>
        </p:nvGrpSpPr>
        <p:grpSpPr>
          <a:xfrm>
            <a:off x="6882203" y="3857290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990DA1A-52F6-2E41-7221-BB27BB660B8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D7617EE-4505-9BF7-7BA6-7FE0A867A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/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65DB23D-0146-A43A-BA37-3CA3F6119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018" y="5687756"/>
                <a:ext cx="1291946" cy="8476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/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213DA27-4DC5-57B7-D238-9CF405362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936" y="5687756"/>
                <a:ext cx="1374355" cy="84760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/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B59D15A-DC44-7263-6175-3B483BB66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262" y="5897685"/>
                <a:ext cx="794479" cy="427746"/>
              </a:xfrm>
              <a:prstGeom prst="rect">
                <a:avLst/>
              </a:prstGeom>
              <a:blipFill>
                <a:blip r:embed="rId6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/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100,000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D4F3719-1D77-9380-B4EB-EFE097DAD6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905" y="5328464"/>
                <a:ext cx="1329659" cy="276999"/>
              </a:xfrm>
              <a:prstGeom prst="rect">
                <a:avLst/>
              </a:prstGeom>
              <a:blipFill>
                <a:blip r:embed="rId7"/>
                <a:stretch>
                  <a:fillRect l="-2294" r="-4128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67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50" grpId="0"/>
      <p:bldP spid="51" grpId="0"/>
      <p:bldP spid="72" grpId="0"/>
      <p:bldP spid="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73E1F1E-20BF-42B2-B9AE-F806AB3C9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2852" y="1277939"/>
            <a:ext cx="5658294" cy="53662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15AEA-EDD1-432A-B3AC-64B348E9C427}"/>
              </a:ext>
            </a:extLst>
          </p:cNvPr>
          <p:cNvSpPr txBox="1"/>
          <p:nvPr/>
        </p:nvSpPr>
        <p:spPr>
          <a:xfrm>
            <a:off x="2993922" y="714058"/>
            <a:ext cx="3156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https://matplotlib.org</a:t>
            </a:r>
            <a:r>
              <a:rPr lang="en-US" dirty="0"/>
              <a:t> 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06B530-5900-415F-8909-0D3FE4F41FDB}"/>
              </a:ext>
            </a:extLst>
          </p:cNvPr>
          <p:cNvSpPr/>
          <p:nvPr/>
        </p:nvSpPr>
        <p:spPr>
          <a:xfrm>
            <a:off x="1799303" y="3156156"/>
            <a:ext cx="4564626" cy="250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9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805D060-39F5-28D8-0162-1842E3867C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81" y="1525535"/>
            <a:ext cx="6095238" cy="45714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basel_problem.py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5C2159-300C-363E-EE41-065A91DE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080" y="4457039"/>
            <a:ext cx="2390476" cy="6571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/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7030A0"/>
                    </a:solidFill>
                  </a:rPr>
                  <a:t>The harmonic series diverges toward </a:t>
                </a:r>
                <a14:m>
                  <m:oMath xmlns:m="http://schemas.openxmlformats.org/officeDocument/2006/math">
                    <m:r>
                      <a:rPr lang="en-US" i="1" smtClean="0">
                        <a:ln>
                          <a:solidFill>
                            <a:srgbClr val="7030A0"/>
                          </a:solidFill>
                        </a:ln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66A787-5872-EDCE-BF49-A506B47D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5039" y="2423483"/>
                <a:ext cx="2013366" cy="923330"/>
              </a:xfrm>
              <a:prstGeom prst="rect">
                <a:avLst/>
              </a:prstGeom>
              <a:blipFill>
                <a:blip r:embed="rId4"/>
                <a:stretch>
                  <a:fillRect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031A442-9C91-526B-A205-181012BA6F1F}"/>
              </a:ext>
            </a:extLst>
          </p:cNvPr>
          <p:cNvSpPr txBox="1"/>
          <p:nvPr/>
        </p:nvSpPr>
        <p:spPr>
          <a:xfrm>
            <a:off x="2632381" y="4571283"/>
            <a:ext cx="28598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The Basel series converges to a specific 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DE0871-43FF-CD8E-E1F6-A7BCCCC7E029}"/>
              </a:ext>
            </a:extLst>
          </p:cNvPr>
          <p:cNvSpPr/>
          <p:nvPr/>
        </p:nvSpPr>
        <p:spPr>
          <a:xfrm>
            <a:off x="6100997" y="4800600"/>
            <a:ext cx="1533612" cy="228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7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basel_series.py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93" y="2177654"/>
            <a:ext cx="3922430" cy="2687074"/>
          </a:xfrm>
          <a:prstGeom prst="rect">
            <a:avLst/>
          </a:prstGeom>
          <a:ln w="19050">
            <a:noFill/>
          </a:ln>
        </p:spPr>
      </p:pic>
      <p:sp>
        <p:nvSpPr>
          <p:cNvPr id="9" name="Rectangle 8"/>
          <p:cNvSpPr/>
          <p:nvPr/>
        </p:nvSpPr>
        <p:spPr>
          <a:xfrm>
            <a:off x="5555142" y="2316253"/>
            <a:ext cx="1265262" cy="603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1E57E9C-665A-34C2-D605-FEA4877EA1C7}"/>
              </a:ext>
            </a:extLst>
          </p:cNvPr>
          <p:cNvGrpSpPr/>
          <p:nvPr/>
        </p:nvGrpSpPr>
        <p:grpSpPr>
          <a:xfrm>
            <a:off x="1090721" y="2379108"/>
            <a:ext cx="2057400" cy="2284165"/>
            <a:chOff x="1008275" y="4004686"/>
            <a:chExt cx="2057400" cy="228416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0230" y="4004686"/>
              <a:ext cx="1993491" cy="1613731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BC74059-4FCE-A3EA-5903-69FE033F89C4}"/>
                </a:ext>
              </a:extLst>
            </p:cNvPr>
            <p:cNvSpPr txBox="1"/>
            <p:nvPr/>
          </p:nvSpPr>
          <p:spPr>
            <a:xfrm>
              <a:off x="1008275" y="5673298"/>
              <a:ext cx="2057400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Leonhard Euler</a:t>
              </a:r>
            </a:p>
            <a:p>
              <a:pPr algn="ctr"/>
              <a:r>
                <a:rPr lang="en-US" sz="1600" dirty="0"/>
                <a:t>(1707 – 1783)</a:t>
              </a:r>
              <a:endParaRPr lang="en-US" dirty="0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ED19162E-B1F5-2F46-7803-A8FB01673BAF}"/>
              </a:ext>
            </a:extLst>
          </p:cNvPr>
          <p:cNvSpPr/>
          <p:nvPr/>
        </p:nvSpPr>
        <p:spPr>
          <a:xfrm>
            <a:off x="6663128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A14504-E098-ACC2-733B-6E80B0C44BFD}"/>
              </a:ext>
            </a:extLst>
          </p:cNvPr>
          <p:cNvSpPr/>
          <p:nvPr/>
        </p:nvSpPr>
        <p:spPr>
          <a:xfrm>
            <a:off x="4416356" y="3185973"/>
            <a:ext cx="1394086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4BDB8B-6D34-0187-9D72-0AE299BC392F}"/>
              </a:ext>
            </a:extLst>
          </p:cNvPr>
          <p:cNvSpPr/>
          <p:nvPr/>
        </p:nvSpPr>
        <p:spPr>
          <a:xfrm>
            <a:off x="4793686" y="4047720"/>
            <a:ext cx="2701395" cy="7435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16ED49-A80B-4EC2-3FEB-7434E288E83E}"/>
              </a:ext>
            </a:extLst>
          </p:cNvPr>
          <p:cNvGrpSpPr/>
          <p:nvPr/>
        </p:nvGrpSpPr>
        <p:grpSpPr>
          <a:xfrm>
            <a:off x="1688146" y="5174365"/>
            <a:ext cx="5456420" cy="1229386"/>
            <a:chOff x="1688146" y="5174365"/>
            <a:chExt cx="5456420" cy="12293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A66237-441D-870E-7110-943EB4AC6618}"/>
                </a:ext>
              </a:extLst>
            </p:cNvPr>
            <p:cNvSpPr txBox="1"/>
            <p:nvPr/>
          </p:nvSpPr>
          <p:spPr>
            <a:xfrm>
              <a:off x="1688146" y="5174365"/>
              <a:ext cx="54564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288 years later, we still do not know the exact value of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/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sz="180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15A3351-D540-642F-E75D-9BDFB6D8E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4205" y="5556147"/>
                  <a:ext cx="1064302" cy="8476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618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Coprime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Your scientist needs you to write a program to </a:t>
                </a:r>
                <a:r>
                  <a:rPr lang="en-US" sz="2400" i="1" dirty="0"/>
                  <a:t>estimate</a:t>
                </a:r>
                <a:r>
                  <a:rPr lang="en-US" sz="2400" dirty="0"/>
                  <a:t> the probability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that any two positive random integers are coprime</a:t>
                </a:r>
              </a:p>
              <a:p>
                <a:r>
                  <a:rPr lang="en-US" sz="2400" dirty="0"/>
                  <a:t>She wants you to sample one million pairs of random integers between one and one million inclusive</a:t>
                </a:r>
              </a:p>
              <a:p>
                <a:r>
                  <a:rPr lang="en-US" sz="2400" dirty="0"/>
                  <a:t>She wants to know the value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ra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335332"/>
              </a:xfrm>
              <a:blipFill>
                <a:blip r:embed="rId2"/>
                <a:stretch>
                  <a:fillRect l="-1005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90" y="1717710"/>
            <a:ext cx="8678410" cy="37748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Greatest Common Divisor (GCD)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29870" y="3361626"/>
            <a:ext cx="330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70C0"/>
                </a:solidFill>
                <a:sym typeface="Symbol" panose="05050102010706020507" pitchFamily="18" charset="2"/>
              </a:rPr>
              <a:t> </a:t>
            </a:r>
            <a:r>
              <a:rPr lang="en-US" sz="2400" dirty="0">
                <a:solidFill>
                  <a:srgbClr val="0070C0"/>
                </a:solidFill>
              </a:rPr>
              <a:t>One can determine the GCD without having to </a:t>
            </a:r>
            <a:r>
              <a:rPr lang="en-US" sz="2400" b="1" dirty="0">
                <a:solidFill>
                  <a:srgbClr val="0070C0"/>
                </a:solidFill>
              </a:rPr>
              <a:t>factor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i="1" dirty="0">
                <a:solidFill>
                  <a:srgbClr val="0070C0"/>
                </a:solidFill>
              </a:rPr>
              <a:t>either</a:t>
            </a:r>
            <a:r>
              <a:rPr lang="en-US" sz="2400" dirty="0">
                <a:solidFill>
                  <a:srgbClr val="0070C0"/>
                </a:solidFill>
              </a:rPr>
              <a:t> of the two integers!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2721429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476171" y="1966686"/>
            <a:ext cx="515257" cy="15385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862944" y="3610707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79587" y="360177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862944" y="3784983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517902" y="374859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62944" y="4010462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512459" y="4028271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873830" y="4282810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603174" y="4254922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873830" y="4489236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3579587" y="450126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2798991" y="4694650"/>
            <a:ext cx="1093108" cy="21832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532416" y="4653663"/>
            <a:ext cx="10886" cy="27500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884716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3536499" y="4934848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899457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3551240" y="5151943"/>
            <a:ext cx="362856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3425035" y="5377802"/>
            <a:ext cx="661760" cy="48993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What divides A and B must also divide the </a:t>
                </a:r>
                <a:r>
                  <a:rPr lang="en-US" b="1" i="1" dirty="0"/>
                  <a:t>difference</a:t>
                </a:r>
                <a:r>
                  <a:rPr lang="en-US" dirty="0"/>
                  <a:t> of A - B</a:t>
                </a:r>
              </a:p>
              <a:p>
                <a:pPr algn="ctr"/>
                <a:r>
                  <a:rPr lang="en-US" dirty="0">
                    <a:solidFill>
                      <a:srgbClr val="FF0000"/>
                    </a:solidFill>
                  </a:rPr>
                  <a:t>Why?</a:t>
                </a:r>
              </a:p>
              <a:p>
                <a:pPr algn="ctr"/>
                <a:r>
                  <a:rPr lang="en-US" dirty="0"/>
                  <a:t>Given {A, B, a, b, r} ∊ </a:t>
                </a:r>
                <a:r>
                  <a:rPr lang="en-US" dirty="0">
                    <a:solidFill>
                      <a:srgbClr val="000000"/>
                    </a:solidFill>
                    <a:latin typeface="Helvetica Neue"/>
                  </a:rPr>
                  <a:t>ℤ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  <a:p>
                <a:pPr algn="ctr"/>
                <a:endParaRPr lang="en-US" b="1" dirty="0">
                  <a:solidFill>
                    <a:srgbClr val="00B05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d>
                        </m:num>
                        <m:den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214" y="3072051"/>
                <a:ext cx="3345543" cy="3121047"/>
              </a:xfrm>
              <a:prstGeom prst="rect">
                <a:avLst/>
              </a:prstGeom>
              <a:blipFill rotWithShape="0">
                <a:blip r:embed="rId3"/>
                <a:stretch>
                  <a:fillRect t="-1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19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B381FF-52C5-51C2-6EB9-1D02B4BF2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955" y="1813670"/>
            <a:ext cx="4798089" cy="36202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4D43F130-65FC-AF1A-F32E-763D26CA3D8F}"/>
              </a:ext>
            </a:extLst>
          </p:cNvPr>
          <p:cNvGrpSpPr/>
          <p:nvPr/>
        </p:nvGrpSpPr>
        <p:grpSpPr>
          <a:xfrm>
            <a:off x="4350187" y="2812379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BC243EB-4825-A581-6A88-492DCC4AFD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60A96EF-A6EF-1A0F-4E41-14DCECF9FD2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FE4204-E406-9D00-3CAC-CD0D982302B1}"/>
              </a:ext>
            </a:extLst>
          </p:cNvPr>
          <p:cNvGrpSpPr/>
          <p:nvPr/>
        </p:nvGrpSpPr>
        <p:grpSpPr>
          <a:xfrm>
            <a:off x="6756109" y="3181711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310B7B-4DDC-7C5D-E051-232C17AF43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4B1FC1-3DB8-ABB4-8C74-332109F876C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FBAC4C1-DA77-16D0-34CD-9A85D29E00AF}"/>
              </a:ext>
            </a:extLst>
          </p:cNvPr>
          <p:cNvGrpSpPr/>
          <p:nvPr/>
        </p:nvGrpSpPr>
        <p:grpSpPr>
          <a:xfrm>
            <a:off x="4627505" y="3809915"/>
            <a:ext cx="1068643" cy="369332"/>
            <a:chOff x="3647644" y="4910075"/>
            <a:chExt cx="1068643" cy="369332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4D0532-FC43-D7EC-57FA-DD0EF5642B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8A720F7-2A38-C93A-6CD6-4EEB2ECDE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09E11DC-DF14-227C-2AEE-BB130FE65C28}"/>
              </a:ext>
            </a:extLst>
          </p:cNvPr>
          <p:cNvGrpSpPr/>
          <p:nvPr/>
        </p:nvGrpSpPr>
        <p:grpSpPr>
          <a:xfrm>
            <a:off x="5852791" y="4068298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4EF43EB-9225-A538-5E14-C8D7D4F64D5E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357EE80-5E76-0E6A-2359-3805A8A9C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980F905-AF37-8F04-BEE5-8A586BFDAF11}"/>
              </a:ext>
            </a:extLst>
          </p:cNvPr>
          <p:cNvGrpSpPr/>
          <p:nvPr/>
        </p:nvGrpSpPr>
        <p:grpSpPr>
          <a:xfrm>
            <a:off x="3743082" y="4550454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9F17A76-CB79-9E7C-4A29-C4827C0320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5CCE8BA-F351-34F3-A26E-6CFE1AF02F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2ADA92-5CC7-E605-60F6-237B67FADBE3}"/>
              </a:ext>
            </a:extLst>
          </p:cNvPr>
          <p:cNvGrpSpPr/>
          <p:nvPr/>
        </p:nvGrpSpPr>
        <p:grpSpPr>
          <a:xfrm>
            <a:off x="5149115" y="4792460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93FDC39-350B-4132-D404-5A1AA0BA8BB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86E80FF-5221-38F9-E82D-1FB048ABE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26471F7C-4757-0E7C-168C-D04A1AF29D34}"/>
              </a:ext>
            </a:extLst>
          </p:cNvPr>
          <p:cNvSpPr txBox="1"/>
          <p:nvPr/>
        </p:nvSpPr>
        <p:spPr>
          <a:xfrm>
            <a:off x="2327222" y="6137868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solidFill>
                  <a:srgbClr val="7030A0"/>
                </a:solidFill>
              </a:rPr>
              <a:t>np.gcd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and </a:t>
            </a:r>
            <a:r>
              <a:rPr lang="en-US" b="1" dirty="0" err="1">
                <a:solidFill>
                  <a:srgbClr val="7030A0"/>
                </a:solidFill>
              </a:rPr>
              <a:t>np.sum</a:t>
            </a:r>
            <a:r>
              <a:rPr lang="en-US" b="1" dirty="0">
                <a:solidFill>
                  <a:srgbClr val="7030A0"/>
                </a:solidFill>
              </a:rPr>
              <a:t>() </a:t>
            </a:r>
            <a:r>
              <a:rPr lang="en-US" dirty="0">
                <a:solidFill>
                  <a:srgbClr val="7030A0"/>
                </a:solidFill>
              </a:rPr>
              <a:t>are vector "aware"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FA81201-A958-A81D-0F5F-FC60996C3B11}"/>
              </a:ext>
            </a:extLst>
          </p:cNvPr>
          <p:cNvSpPr txBox="1"/>
          <p:nvPr/>
        </p:nvSpPr>
        <p:spPr>
          <a:xfrm>
            <a:off x="2327223" y="5681061"/>
            <a:ext cx="448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</a:t>
            </a:r>
            <a:r>
              <a:rPr lang="en-US" dirty="0">
                <a:solidFill>
                  <a:srgbClr val="7030A0"/>
                </a:solidFill>
              </a:rPr>
              <a:t> and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dirty="0">
                <a:solidFill>
                  <a:srgbClr val="7030A0"/>
                </a:solidFill>
              </a:rPr>
              <a:t> are arrays with one million elements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D98CAA-0B63-44EB-C9C6-0B397BA159D2}"/>
              </a:ext>
            </a:extLst>
          </p:cNvPr>
          <p:cNvSpPr txBox="1"/>
          <p:nvPr/>
        </p:nvSpPr>
        <p:spPr>
          <a:xfrm>
            <a:off x="174513" y="3627124"/>
            <a:ext cx="17892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dirty="0">
                <a:solidFill>
                  <a:srgbClr val="7030A0"/>
                </a:solidFill>
              </a:rPr>
              <a:t> is now an array with one million elements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6398C69-465A-D234-709E-78239F35F588}"/>
              </a:ext>
            </a:extLst>
          </p:cNvPr>
          <p:cNvSpPr txBox="1"/>
          <p:nvPr/>
        </p:nvSpPr>
        <p:spPr>
          <a:xfrm>
            <a:off x="6693836" y="4437630"/>
            <a:ext cx="2110573" cy="1169551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Probability is the number of times something </a:t>
            </a:r>
            <a:r>
              <a:rPr lang="en-US" sz="1400" b="1" dirty="0">
                <a:solidFill>
                  <a:srgbClr val="7030A0"/>
                </a:solidFill>
              </a:rPr>
              <a:t>did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i="1" dirty="0">
                <a:solidFill>
                  <a:srgbClr val="7030A0"/>
                </a:solidFill>
              </a:rPr>
              <a:t>divided</a:t>
            </a:r>
            <a:r>
              <a:rPr lang="en-US" sz="1400" dirty="0">
                <a:solidFill>
                  <a:srgbClr val="7030A0"/>
                </a:solidFill>
              </a:rPr>
              <a:t> by the number of times it </a:t>
            </a:r>
            <a:r>
              <a:rPr lang="en-US" sz="1400" b="1" dirty="0">
                <a:solidFill>
                  <a:srgbClr val="7030A0"/>
                </a:solidFill>
              </a:rPr>
              <a:t>could have</a:t>
            </a:r>
            <a:r>
              <a:rPr lang="en-US" sz="1400" dirty="0">
                <a:solidFill>
                  <a:srgbClr val="7030A0"/>
                </a:solidFill>
              </a:rPr>
              <a:t> </a:t>
            </a:r>
            <a:r>
              <a:rPr lang="en-US" sz="1400" b="1" dirty="0">
                <a:solidFill>
                  <a:srgbClr val="7030A0"/>
                </a:solidFill>
              </a:rPr>
              <a:t>happened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1A4EA-C497-229D-9081-36A9F4A906D4}"/>
              </a:ext>
            </a:extLst>
          </p:cNvPr>
          <p:cNvSpPr txBox="1"/>
          <p:nvPr/>
        </p:nvSpPr>
        <p:spPr>
          <a:xfrm>
            <a:off x="7237801" y="1553446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</p:spTree>
    <p:extLst>
      <p:ext uri="{BB962C8B-B14F-4D97-AF65-F5344CB8AC3E}">
        <p14:creationId xmlns:p14="http://schemas.microsoft.com/office/powerpoint/2010/main" val="166127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 animBg="1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5D0839-FC6D-E0ED-F5E7-2BFAFBDBC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081" y="1697133"/>
            <a:ext cx="4003271" cy="12131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coprime_probability.py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074" y="3105600"/>
            <a:ext cx="1993491" cy="161373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35" y="3924981"/>
            <a:ext cx="3432565" cy="87579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982" y="5518256"/>
            <a:ext cx="3695238" cy="83809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E2C99D3-6EBF-40CF-B6F1-BD275872B75D}"/>
              </a:ext>
            </a:extLst>
          </p:cNvPr>
          <p:cNvSpPr/>
          <p:nvPr/>
        </p:nvSpPr>
        <p:spPr>
          <a:xfrm>
            <a:off x="1139435" y="2519103"/>
            <a:ext cx="1234500" cy="2487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C092C2-CD75-4441-8E17-21870F06471B}"/>
              </a:ext>
            </a:extLst>
          </p:cNvPr>
          <p:cNvSpPr txBox="1"/>
          <p:nvPr/>
        </p:nvSpPr>
        <p:spPr>
          <a:xfrm>
            <a:off x="6011074" y="4741816"/>
            <a:ext cx="19948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Leonhard Euler</a:t>
            </a:r>
          </a:p>
          <a:p>
            <a:pPr algn="ctr"/>
            <a:r>
              <a:rPr lang="en-US" sz="1600" dirty="0"/>
              <a:t>(1707-1783)</a:t>
            </a:r>
          </a:p>
        </p:txBody>
      </p:sp>
      <p:sp>
        <p:nvSpPr>
          <p:cNvPr id="14" name="Arrow: Curved Left 13">
            <a:extLst>
              <a:ext uri="{FF2B5EF4-FFF2-40B4-BE49-F238E27FC236}">
                <a16:creationId xmlns:a16="http://schemas.microsoft.com/office/drawing/2014/main" id="{F2D61D7A-5848-4204-86AC-AFAC7CDCF5D4}"/>
              </a:ext>
            </a:extLst>
          </p:cNvPr>
          <p:cNvSpPr/>
          <p:nvPr/>
        </p:nvSpPr>
        <p:spPr>
          <a:xfrm rot="10800000" flipH="1">
            <a:off x="4667064" y="4161221"/>
            <a:ext cx="1006331" cy="1914908"/>
          </a:xfrm>
          <a:prstGeom prst="curvedLeftArrow">
            <a:avLst>
              <a:gd name="adj1" fmla="val 25000"/>
              <a:gd name="adj2" fmla="val 50000"/>
              <a:gd name="adj3" fmla="val 295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35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03</a:t>
            </a:r>
            <a:r>
              <a:rPr lang="en-US" sz="3200" dirty="0">
                <a:latin typeface="+mn-lt"/>
              </a:rPr>
              <a:t> – Now You Know…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400" dirty="0"/>
                  <a:t>How to install the Black package and plug-in so Thonny can format your code according to </a:t>
                </a:r>
                <a:r>
                  <a:rPr lang="en-US" sz="2400" b="1" dirty="0"/>
                  <a:t>PEP 8</a:t>
                </a:r>
              </a:p>
              <a:p>
                <a:r>
                  <a:rPr lang="en-US" sz="2400" dirty="0"/>
                  <a:t>How to install and import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matplotlib</a:t>
                </a:r>
                <a:r>
                  <a:rPr lang="en-US" sz="2400" dirty="0"/>
                  <a:t> package and its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pyplot</a:t>
                </a:r>
                <a:r>
                  <a:rPr lang="en-US" sz="2400" dirty="0"/>
                  <a:t> module to create 2D and 3D plots in Python</a:t>
                </a:r>
              </a:p>
              <a:p>
                <a:r>
                  <a:rPr lang="en-US" sz="2400" dirty="0"/>
                  <a:t>The </a:t>
                </a:r>
                <a:r>
                  <a:rPr lang="en-US" sz="2400" b="1" dirty="0"/>
                  <a:t>Harmonic Series </a:t>
                </a:r>
                <a:r>
                  <a:rPr lang="en-US" sz="2400" dirty="0">
                    <a:solidFill>
                      <a:srgbClr val="FF0000"/>
                    </a:solidFill>
                  </a:rPr>
                  <a:t>diverges</a:t>
                </a:r>
                <a:r>
                  <a:rPr lang="en-US" sz="2400" dirty="0"/>
                  <a:t>, whereas the </a:t>
                </a:r>
                <a:r>
                  <a:rPr lang="en-US" sz="2400" b="1" dirty="0"/>
                  <a:t>Basel Series </a:t>
                </a:r>
                <a:r>
                  <a:rPr lang="en-US" sz="2400" dirty="0">
                    <a:solidFill>
                      <a:srgbClr val="00B050"/>
                    </a:solidFill>
                  </a:rPr>
                  <a:t>converges</a:t>
                </a:r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The probability that </a:t>
                </a:r>
                <a:r>
                  <a:rPr lang="en-US" sz="2400" u="sng" dirty="0"/>
                  <a:t>two</a:t>
                </a:r>
                <a:r>
                  <a:rPr lang="en-US" sz="2400" dirty="0"/>
                  <a:t> random integers share no common factors (GCD==1 meaning they are "coprime")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NumPy's "vector aware" operators reduce our need to write  looping code to enumerate every element in an array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23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7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code in </a:t>
                </a:r>
                <a:r>
                  <a:rPr lang="en-US" sz="2400" b="1" dirty="0"/>
                  <a:t>plot_quintic.py </a:t>
                </a:r>
                <a:r>
                  <a:rPr lang="en-US" sz="2400" dirty="0"/>
                  <a:t>to graph this polynomial: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−120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+22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+2119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+1980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The domain should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≤12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If you prefer, you can use this equivalent expression 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+9)(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+4)(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+1)(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−5)(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−11)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does the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Fundamental Theorem of Algebra </a:t>
                </a:r>
                <a:r>
                  <a:rPr lang="en-US" sz="2400" dirty="0"/>
                  <a:t>tell us about the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maximum</a:t>
                </a:r>
                <a:r>
                  <a:rPr lang="en-US" sz="2400" dirty="0"/>
                  <a:t> number of places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</a:t>
                </a:r>
                <a:r>
                  <a:rPr lang="en-US" sz="2400" i="1" dirty="0"/>
                  <a:t>might</a:t>
                </a:r>
                <a:r>
                  <a:rPr lang="en-US" sz="2400" dirty="0"/>
                  <a:t> cross the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x-axis</a:t>
                </a:r>
                <a:r>
                  <a:rPr lang="en-US" sz="2400" dirty="0"/>
                  <a:t> in the domain of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en-US" sz="2400" dirty="0"/>
                  <a:t> numbers?</a:t>
                </a:r>
              </a:p>
              <a:p>
                <a:endParaRPr lang="en-US" sz="2400" dirty="0"/>
              </a:p>
              <a:p>
                <a:endParaRPr lang="en-US" sz="8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48AC1BF-07EC-4001-B09A-963CE289D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6"/>
          <a:stretch/>
        </p:blipFill>
        <p:spPr>
          <a:xfrm>
            <a:off x="2499335" y="1690689"/>
            <a:ext cx="4145330" cy="43295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07274B-43E7-683E-54F1-5F13703A1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Matplotlib Container Hierarchy</a:t>
            </a:r>
          </a:p>
        </p:txBody>
      </p:sp>
    </p:spTree>
    <p:extLst>
      <p:ext uri="{BB962C8B-B14F-4D97-AF65-F5344CB8AC3E}">
        <p14:creationId xmlns:p14="http://schemas.microsoft.com/office/powerpoint/2010/main" val="89823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904F089-7A97-0331-598E-3ED884B7D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9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0242100-013B-62C0-185A-3ADC906D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0" y="1690689"/>
            <a:ext cx="6133333" cy="441904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matplotlib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919" y="1825624"/>
            <a:ext cx="4242112" cy="424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Line Graphs using matplotlib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has asked you to plot the following two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−5</m:t>
                      </m:r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=−0.3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+15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The domain for both functions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</m:oMath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r>
                  <a:rPr lang="en-US" sz="2400" dirty="0"/>
                  <a:t>You should plot both curves on the same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99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7471</TotalTime>
  <Words>1244</Words>
  <Application>Microsoft Office PowerPoint</Application>
  <PresentationFormat>On-screen Show (4:3)</PresentationFormat>
  <Paragraphs>224</Paragraphs>
  <Slides>47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Helvetica Neue</vt:lpstr>
      <vt:lpstr>Office Theme</vt:lpstr>
      <vt:lpstr>PowerPoint Presentation</vt:lpstr>
      <vt:lpstr>Session 03 – Goals</vt:lpstr>
      <vt:lpstr>Line Graphs using matplotlib</vt:lpstr>
      <vt:lpstr>PowerPoint Presentation</vt:lpstr>
      <vt:lpstr>Matplotlib Container Hierarchy</vt:lpstr>
      <vt:lpstr>Install the matplotlib Package</vt:lpstr>
      <vt:lpstr>Verify the matplotlib Package Installation</vt:lpstr>
      <vt:lpstr>Cartesian Coordinates</vt:lpstr>
      <vt:lpstr>Line Graphs using matplotlib</vt:lpstr>
      <vt:lpstr>Edit line_graphs.py</vt:lpstr>
      <vt:lpstr>Run line_graphs.py</vt:lpstr>
      <vt:lpstr>Properly Format Your Source Code</vt:lpstr>
      <vt:lpstr>PEP 8 – Style Guide for Python Code</vt:lpstr>
      <vt:lpstr>The black Package</vt:lpstr>
      <vt:lpstr>Installing the black Package into Thonny</vt:lpstr>
      <vt:lpstr>Search for the black package</vt:lpstr>
      <vt:lpstr>Install the black Package</vt:lpstr>
      <vt:lpstr>Verify the black Package Installation</vt:lpstr>
      <vt:lpstr>Installing Thonny plug-ins</vt:lpstr>
      <vt:lpstr>Search on PyPI and Select the plug-in name</vt:lpstr>
      <vt:lpstr>Install the thonny_black_formatter plug-in</vt:lpstr>
      <vt:lpstr>Verify the thonny_black_formatter plug-in</vt:lpstr>
      <vt:lpstr>Restart the Thonny IDE to use a plug-in</vt:lpstr>
      <vt:lpstr>Format Your Code Following PEP 8</vt:lpstr>
      <vt:lpstr>Format Your Code Following PEP 8</vt:lpstr>
      <vt:lpstr>Format Your Code Following PEP 8</vt:lpstr>
      <vt:lpstr>Temperature Conversion</vt:lpstr>
      <vt:lpstr>Open fahrenheit_to_celsius.py</vt:lpstr>
      <vt:lpstr>Run fahrenheit_to_celsius.py</vt:lpstr>
      <vt:lpstr>How did we calculate absolute zero in 1779? (PV = nRT)</vt:lpstr>
      <vt:lpstr>Infinite Series (Sums)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Infinite Series (Sums)</vt:lpstr>
      <vt:lpstr>Edit basel_problem.py</vt:lpstr>
      <vt:lpstr>Run basel_problem.py</vt:lpstr>
      <vt:lpstr>Run basel_series.py</vt:lpstr>
      <vt:lpstr>Coprime Probability</vt:lpstr>
      <vt:lpstr>Greatest Common Divisor (GCD)</vt:lpstr>
      <vt:lpstr>Open coprime_probability.py</vt:lpstr>
      <vt:lpstr>Run coprime_probability.py</vt:lpstr>
      <vt:lpstr>Session 03 – Now You Know…</vt:lpstr>
      <vt:lpstr>Task 03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891</cp:revision>
  <cp:lastPrinted>2015-06-01T00:45:11Z</cp:lastPrinted>
  <dcterms:created xsi:type="dcterms:W3CDTF">2014-09-21T17:58:26Z</dcterms:created>
  <dcterms:modified xsi:type="dcterms:W3CDTF">2023-09-24T18:27:39Z</dcterms:modified>
</cp:coreProperties>
</file>