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1019" r:id="rId2"/>
    <p:sldId id="972" r:id="rId3"/>
    <p:sldId id="1265" r:id="rId4"/>
    <p:sldId id="1264" r:id="rId5"/>
    <p:sldId id="1263" r:id="rId6"/>
    <p:sldId id="1011" r:id="rId7"/>
    <p:sldId id="1023" r:id="rId8"/>
    <p:sldId id="1012" r:id="rId9"/>
    <p:sldId id="266" r:id="rId10"/>
    <p:sldId id="267" r:id="rId11"/>
    <p:sldId id="258" r:id="rId12"/>
    <p:sldId id="275" r:id="rId13"/>
    <p:sldId id="277" r:id="rId14"/>
    <p:sldId id="1021" r:id="rId15"/>
    <p:sldId id="1020" r:id="rId16"/>
    <p:sldId id="1022" r:id="rId17"/>
    <p:sldId id="285" r:id="rId18"/>
    <p:sldId id="286" r:id="rId19"/>
    <p:sldId id="288" r:id="rId20"/>
    <p:sldId id="1053" r:id="rId21"/>
    <p:sldId id="1266" r:id="rId22"/>
    <p:sldId id="1268" r:id="rId23"/>
    <p:sldId id="1267" r:id="rId24"/>
    <p:sldId id="1269" r:id="rId25"/>
    <p:sldId id="1270" r:id="rId26"/>
    <p:sldId id="287" r:id="rId27"/>
    <p:sldId id="398" r:id="rId28"/>
    <p:sldId id="973" r:id="rId29"/>
    <p:sldId id="1008" r:id="rId3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83D"/>
    <a:srgbClr val="FF7F0E"/>
    <a:srgbClr val="0E6DAE"/>
    <a:srgbClr val="0C6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C6BB-84CC-4255-977A-84CCCA04C5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0614C5-9904-4F95-9017-793650C26D7F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221CDC81-E4B5-40C6-8474-F89FE434FB67}" type="parTrans" cxnId="{5BDA9C60-0E34-4DE7-BE10-3D2188B3ECDA}">
      <dgm:prSet/>
      <dgm:spPr/>
      <dgm:t>
        <a:bodyPr/>
        <a:lstStyle/>
        <a:p>
          <a:endParaRPr lang="en-US"/>
        </a:p>
      </dgm:t>
    </dgm:pt>
    <dgm:pt modelId="{9CDE496C-C787-44AD-BAA3-609ED9919DAA}" type="sibTrans" cxnId="{5BDA9C60-0E34-4DE7-BE10-3D2188B3ECDA}">
      <dgm:prSet/>
      <dgm:spPr/>
      <dgm:t>
        <a:bodyPr/>
        <a:lstStyle/>
        <a:p>
          <a:endParaRPr lang="en-US"/>
        </a:p>
      </dgm:t>
    </dgm:pt>
    <dgm:pt modelId="{3E85A460-BC7B-4FD9-AEE2-9E795D248333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CA899679-1E9D-41F9-BFAC-DF581959865E}" type="parTrans" cxnId="{7F36A6D3-D0EA-48C8-8C4A-CCCF5A99421B}">
      <dgm:prSet/>
      <dgm:spPr/>
      <dgm:t>
        <a:bodyPr/>
        <a:lstStyle/>
        <a:p>
          <a:endParaRPr lang="en-US"/>
        </a:p>
      </dgm:t>
    </dgm:pt>
    <dgm:pt modelId="{DDBAF3DD-E87A-49F5-A5F3-7FFC427E2E92}" type="sibTrans" cxnId="{7F36A6D3-D0EA-48C8-8C4A-CCCF5A99421B}">
      <dgm:prSet/>
      <dgm:spPr/>
      <dgm:t>
        <a:bodyPr/>
        <a:lstStyle/>
        <a:p>
          <a:endParaRPr lang="en-US"/>
        </a:p>
      </dgm:t>
    </dgm:pt>
    <dgm:pt modelId="{86BB73EC-BC5E-4DA5-B50A-A277B86451CD}">
      <dgm:prSet phldrT="[Text]" custT="1"/>
      <dgm:spPr/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gm:t>
    </dgm:pt>
    <dgm:pt modelId="{6E3D9B7B-5B11-4A90-9925-1FA84CC06EAD}" type="parTrans" cxnId="{B3022DA5-D229-45B6-BFF8-C38A811866A0}">
      <dgm:prSet/>
      <dgm:spPr/>
      <dgm:t>
        <a:bodyPr/>
        <a:lstStyle/>
        <a:p>
          <a:endParaRPr lang="en-US"/>
        </a:p>
      </dgm:t>
    </dgm:pt>
    <dgm:pt modelId="{58FF506B-D7FA-466E-B1A0-61B0C76BED3A}" type="sibTrans" cxnId="{B3022DA5-D229-45B6-BFF8-C38A811866A0}">
      <dgm:prSet/>
      <dgm:spPr/>
      <dgm:t>
        <a:bodyPr/>
        <a:lstStyle/>
        <a:p>
          <a:endParaRPr lang="en-US"/>
        </a:p>
      </dgm:t>
    </dgm:pt>
    <dgm:pt modelId="{CB09E91F-A8FC-45E9-AC30-F3BA52F25647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2459A130-510B-4410-9385-22FC445838C7}" type="parTrans" cxnId="{452E81A1-4F6B-4421-8EBB-4295DBBCAF45}">
      <dgm:prSet/>
      <dgm:spPr/>
      <dgm:t>
        <a:bodyPr/>
        <a:lstStyle/>
        <a:p>
          <a:endParaRPr lang="en-US"/>
        </a:p>
      </dgm:t>
    </dgm:pt>
    <dgm:pt modelId="{B7AE32C1-E947-43E2-89C9-05C990693351}" type="sibTrans" cxnId="{452E81A1-4F6B-4421-8EBB-4295DBBCAF45}">
      <dgm:prSet/>
      <dgm:spPr/>
      <dgm:t>
        <a:bodyPr/>
        <a:lstStyle/>
        <a:p>
          <a:endParaRPr lang="en-US"/>
        </a:p>
      </dgm:t>
    </dgm:pt>
    <dgm:pt modelId="{6B26F8FE-CC55-453E-923C-D858AE443071}" type="pres">
      <dgm:prSet presAssocID="{5DAEC6BB-84CC-4255-977A-84CCCA04C56F}" presName="linearFlow" presStyleCnt="0">
        <dgm:presLayoutVars>
          <dgm:resizeHandles val="exact"/>
        </dgm:presLayoutVars>
      </dgm:prSet>
      <dgm:spPr/>
    </dgm:pt>
    <dgm:pt modelId="{37B077BA-B39C-41D1-8CCA-17980D7006AE}" type="pres">
      <dgm:prSet presAssocID="{C80614C5-9904-4F95-9017-793650C26D7F}" presName="node" presStyleLbl="node1" presStyleIdx="0" presStyleCnt="4">
        <dgm:presLayoutVars>
          <dgm:bulletEnabled val="1"/>
        </dgm:presLayoutVars>
      </dgm:prSet>
      <dgm:spPr/>
    </dgm:pt>
    <dgm:pt modelId="{E37806A4-D134-417B-832C-4578F97C6392}" type="pres">
      <dgm:prSet presAssocID="{9CDE496C-C787-44AD-BAA3-609ED9919DAA}" presName="sibTrans" presStyleLbl="sibTrans2D1" presStyleIdx="0" presStyleCnt="3"/>
      <dgm:spPr/>
    </dgm:pt>
    <dgm:pt modelId="{DAA68D0B-1029-417B-9C5F-50F24752AA7B}" type="pres">
      <dgm:prSet presAssocID="{9CDE496C-C787-44AD-BAA3-609ED9919DAA}" presName="connectorText" presStyleLbl="sibTrans2D1" presStyleIdx="0" presStyleCnt="3"/>
      <dgm:spPr/>
    </dgm:pt>
    <dgm:pt modelId="{3A7904FB-6E17-46AA-AC5F-B2D6ED8060D2}" type="pres">
      <dgm:prSet presAssocID="{3E85A460-BC7B-4FD9-AEE2-9E795D248333}" presName="node" presStyleLbl="node1" presStyleIdx="1" presStyleCnt="4">
        <dgm:presLayoutVars>
          <dgm:bulletEnabled val="1"/>
        </dgm:presLayoutVars>
      </dgm:prSet>
      <dgm:spPr/>
    </dgm:pt>
    <dgm:pt modelId="{17B933A6-3C62-4CB5-91F7-5BB0CC5E0DE6}" type="pres">
      <dgm:prSet presAssocID="{DDBAF3DD-E87A-49F5-A5F3-7FFC427E2E92}" presName="sibTrans" presStyleLbl="sibTrans2D1" presStyleIdx="1" presStyleCnt="3"/>
      <dgm:spPr/>
    </dgm:pt>
    <dgm:pt modelId="{9CC86A77-44A6-455F-B2B5-5504333CA329}" type="pres">
      <dgm:prSet presAssocID="{DDBAF3DD-E87A-49F5-A5F3-7FFC427E2E92}" presName="connectorText" presStyleLbl="sibTrans2D1" presStyleIdx="1" presStyleCnt="3"/>
      <dgm:spPr/>
    </dgm:pt>
    <dgm:pt modelId="{6A8CA3B9-53F0-4064-A0C2-60EDEAC69C50}" type="pres">
      <dgm:prSet presAssocID="{86BB73EC-BC5E-4DA5-B50A-A277B86451CD}" presName="node" presStyleLbl="node1" presStyleIdx="2" presStyleCnt="4">
        <dgm:presLayoutVars>
          <dgm:bulletEnabled val="1"/>
        </dgm:presLayoutVars>
      </dgm:prSet>
      <dgm:spPr/>
    </dgm:pt>
    <dgm:pt modelId="{43F63DD0-B419-4A4F-9070-C08E24209076}" type="pres">
      <dgm:prSet presAssocID="{58FF506B-D7FA-466E-B1A0-61B0C76BED3A}" presName="sibTrans" presStyleLbl="sibTrans2D1" presStyleIdx="2" presStyleCnt="3"/>
      <dgm:spPr/>
    </dgm:pt>
    <dgm:pt modelId="{0E4E441F-7472-49BA-A1B5-2CBF877A7899}" type="pres">
      <dgm:prSet presAssocID="{58FF506B-D7FA-466E-B1A0-61B0C76BED3A}" presName="connectorText" presStyleLbl="sibTrans2D1" presStyleIdx="2" presStyleCnt="3"/>
      <dgm:spPr/>
    </dgm:pt>
    <dgm:pt modelId="{C07C960A-79A4-46AA-8592-530144B586E3}" type="pres">
      <dgm:prSet presAssocID="{CB09E91F-A8FC-45E9-AC30-F3BA52F256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4F3210A-C329-4195-9436-0112833F4AC1}" type="presOf" srcId="{DDBAF3DD-E87A-49F5-A5F3-7FFC427E2E92}" destId="{9CC86A77-44A6-455F-B2B5-5504333CA329}" srcOrd="1" destOrd="0" presId="urn:microsoft.com/office/officeart/2005/8/layout/process2"/>
    <dgm:cxn modelId="{5C740B31-3927-4260-8ADF-9056EEFD0E75}" type="presOf" srcId="{C80614C5-9904-4F95-9017-793650C26D7F}" destId="{37B077BA-B39C-41D1-8CCA-17980D7006AE}" srcOrd="0" destOrd="0" presId="urn:microsoft.com/office/officeart/2005/8/layout/process2"/>
    <dgm:cxn modelId="{4138C036-068E-4893-B1EA-507FBDA0588F}" type="presOf" srcId="{58FF506B-D7FA-466E-B1A0-61B0C76BED3A}" destId="{0E4E441F-7472-49BA-A1B5-2CBF877A7899}" srcOrd="1" destOrd="0" presId="urn:microsoft.com/office/officeart/2005/8/layout/process2"/>
    <dgm:cxn modelId="{2459265D-A921-4036-9703-2F090A46873C}" type="presOf" srcId="{9CDE496C-C787-44AD-BAA3-609ED9919DAA}" destId="{DAA68D0B-1029-417B-9C5F-50F24752AA7B}" srcOrd="1" destOrd="0" presId="urn:microsoft.com/office/officeart/2005/8/layout/process2"/>
    <dgm:cxn modelId="{5BDA9C60-0E34-4DE7-BE10-3D2188B3ECDA}" srcId="{5DAEC6BB-84CC-4255-977A-84CCCA04C56F}" destId="{C80614C5-9904-4F95-9017-793650C26D7F}" srcOrd="0" destOrd="0" parTransId="{221CDC81-E4B5-40C6-8474-F89FE434FB67}" sibTransId="{9CDE496C-C787-44AD-BAA3-609ED9919DAA}"/>
    <dgm:cxn modelId="{3EDD9270-1486-473E-94E7-086FCB0B5EB5}" type="presOf" srcId="{DDBAF3DD-E87A-49F5-A5F3-7FFC427E2E92}" destId="{17B933A6-3C62-4CB5-91F7-5BB0CC5E0DE6}" srcOrd="0" destOrd="0" presId="urn:microsoft.com/office/officeart/2005/8/layout/process2"/>
    <dgm:cxn modelId="{D0EF0A52-FF81-4A62-97C4-EF59ECC959C1}" type="presOf" srcId="{86BB73EC-BC5E-4DA5-B50A-A277B86451CD}" destId="{6A8CA3B9-53F0-4064-A0C2-60EDEAC69C50}" srcOrd="0" destOrd="0" presId="urn:microsoft.com/office/officeart/2005/8/layout/process2"/>
    <dgm:cxn modelId="{58EE788F-2983-4526-9AFA-8578A2BD5CE9}" type="presOf" srcId="{5DAEC6BB-84CC-4255-977A-84CCCA04C56F}" destId="{6B26F8FE-CC55-453E-923C-D858AE443071}" srcOrd="0" destOrd="0" presId="urn:microsoft.com/office/officeart/2005/8/layout/process2"/>
    <dgm:cxn modelId="{D3957F9D-8435-4301-BCFC-5C69DE7F446A}" type="presOf" srcId="{58FF506B-D7FA-466E-B1A0-61B0C76BED3A}" destId="{43F63DD0-B419-4A4F-9070-C08E24209076}" srcOrd="0" destOrd="0" presId="urn:microsoft.com/office/officeart/2005/8/layout/process2"/>
    <dgm:cxn modelId="{452E81A1-4F6B-4421-8EBB-4295DBBCAF45}" srcId="{5DAEC6BB-84CC-4255-977A-84CCCA04C56F}" destId="{CB09E91F-A8FC-45E9-AC30-F3BA52F25647}" srcOrd="3" destOrd="0" parTransId="{2459A130-510B-4410-9385-22FC445838C7}" sibTransId="{B7AE32C1-E947-43E2-89C9-05C990693351}"/>
    <dgm:cxn modelId="{B3022DA5-D229-45B6-BFF8-C38A811866A0}" srcId="{5DAEC6BB-84CC-4255-977A-84CCCA04C56F}" destId="{86BB73EC-BC5E-4DA5-B50A-A277B86451CD}" srcOrd="2" destOrd="0" parTransId="{6E3D9B7B-5B11-4A90-9925-1FA84CC06EAD}" sibTransId="{58FF506B-D7FA-466E-B1A0-61B0C76BED3A}"/>
    <dgm:cxn modelId="{72C048C4-9CBA-43B9-80B6-5F56B369F6EA}" type="presOf" srcId="{9CDE496C-C787-44AD-BAA3-609ED9919DAA}" destId="{E37806A4-D134-417B-832C-4578F97C6392}" srcOrd="0" destOrd="0" presId="urn:microsoft.com/office/officeart/2005/8/layout/process2"/>
    <dgm:cxn modelId="{7F36A6D3-D0EA-48C8-8C4A-CCCF5A99421B}" srcId="{5DAEC6BB-84CC-4255-977A-84CCCA04C56F}" destId="{3E85A460-BC7B-4FD9-AEE2-9E795D248333}" srcOrd="1" destOrd="0" parTransId="{CA899679-1E9D-41F9-BFAC-DF581959865E}" sibTransId="{DDBAF3DD-E87A-49F5-A5F3-7FFC427E2E92}"/>
    <dgm:cxn modelId="{901030D5-0209-4AA7-8B41-A8A69C967A9E}" type="presOf" srcId="{3E85A460-BC7B-4FD9-AEE2-9E795D248333}" destId="{3A7904FB-6E17-46AA-AC5F-B2D6ED8060D2}" srcOrd="0" destOrd="0" presId="urn:microsoft.com/office/officeart/2005/8/layout/process2"/>
    <dgm:cxn modelId="{721FD4DB-D5FA-4C7A-A224-1741722D46D5}" type="presOf" srcId="{CB09E91F-A8FC-45E9-AC30-F3BA52F25647}" destId="{C07C960A-79A4-46AA-8592-530144B586E3}" srcOrd="0" destOrd="0" presId="urn:microsoft.com/office/officeart/2005/8/layout/process2"/>
    <dgm:cxn modelId="{42255743-0B57-417F-97B6-0657124C3EA4}" type="presParOf" srcId="{6B26F8FE-CC55-453E-923C-D858AE443071}" destId="{37B077BA-B39C-41D1-8CCA-17980D7006AE}" srcOrd="0" destOrd="0" presId="urn:microsoft.com/office/officeart/2005/8/layout/process2"/>
    <dgm:cxn modelId="{13CAB6C4-51FF-48AA-90D6-A95B7E4687A1}" type="presParOf" srcId="{6B26F8FE-CC55-453E-923C-D858AE443071}" destId="{E37806A4-D134-417B-832C-4578F97C6392}" srcOrd="1" destOrd="0" presId="urn:microsoft.com/office/officeart/2005/8/layout/process2"/>
    <dgm:cxn modelId="{BD9C71D0-61C6-4A78-9695-FCDCEDA02710}" type="presParOf" srcId="{E37806A4-D134-417B-832C-4578F97C6392}" destId="{DAA68D0B-1029-417B-9C5F-50F24752AA7B}" srcOrd="0" destOrd="0" presId="urn:microsoft.com/office/officeart/2005/8/layout/process2"/>
    <dgm:cxn modelId="{F3530CCA-04C7-423B-9B69-0AF6B0E56A7C}" type="presParOf" srcId="{6B26F8FE-CC55-453E-923C-D858AE443071}" destId="{3A7904FB-6E17-46AA-AC5F-B2D6ED8060D2}" srcOrd="2" destOrd="0" presId="urn:microsoft.com/office/officeart/2005/8/layout/process2"/>
    <dgm:cxn modelId="{D828AB88-E2D4-4E01-8A17-21120E1A32D2}" type="presParOf" srcId="{6B26F8FE-CC55-453E-923C-D858AE443071}" destId="{17B933A6-3C62-4CB5-91F7-5BB0CC5E0DE6}" srcOrd="3" destOrd="0" presId="urn:microsoft.com/office/officeart/2005/8/layout/process2"/>
    <dgm:cxn modelId="{CDA7DC56-4CE9-4F0A-B2F9-EE08B1ADCEF3}" type="presParOf" srcId="{17B933A6-3C62-4CB5-91F7-5BB0CC5E0DE6}" destId="{9CC86A77-44A6-455F-B2B5-5504333CA329}" srcOrd="0" destOrd="0" presId="urn:microsoft.com/office/officeart/2005/8/layout/process2"/>
    <dgm:cxn modelId="{89DF31E6-2349-4CC2-B8A5-0F9849F180F0}" type="presParOf" srcId="{6B26F8FE-CC55-453E-923C-D858AE443071}" destId="{6A8CA3B9-53F0-4064-A0C2-60EDEAC69C50}" srcOrd="4" destOrd="0" presId="urn:microsoft.com/office/officeart/2005/8/layout/process2"/>
    <dgm:cxn modelId="{50035B48-0233-4003-8E9F-7EB0E8DEF06D}" type="presParOf" srcId="{6B26F8FE-CC55-453E-923C-D858AE443071}" destId="{43F63DD0-B419-4A4F-9070-C08E24209076}" srcOrd="5" destOrd="0" presId="urn:microsoft.com/office/officeart/2005/8/layout/process2"/>
    <dgm:cxn modelId="{B95391FA-3C41-457C-BC0E-B19096CEB5AE}" type="presParOf" srcId="{43F63DD0-B419-4A4F-9070-C08E24209076}" destId="{0E4E441F-7472-49BA-A1B5-2CBF877A7899}" srcOrd="0" destOrd="0" presId="urn:microsoft.com/office/officeart/2005/8/layout/process2"/>
    <dgm:cxn modelId="{A2E1DDB1-4685-4E46-8078-9E09350D9F43}" type="presParOf" srcId="{6B26F8FE-CC55-453E-923C-D858AE443071}" destId="{C07C960A-79A4-46AA-8592-530144B586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077BA-B39C-41D1-8CCA-17980D7006AE}">
      <dsp:nvSpPr>
        <dsp:cNvPr id="0" name=""/>
        <dsp:cNvSpPr/>
      </dsp:nvSpPr>
      <dsp:spPr>
        <a:xfrm>
          <a:off x="81833" y="178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Biology</a:t>
          </a:r>
        </a:p>
      </dsp:txBody>
      <dsp:txXfrm>
        <a:off x="101229" y="21176"/>
        <a:ext cx="1153233" cy="623444"/>
      </dsp:txXfrm>
    </dsp:sp>
    <dsp:sp modelId="{E37806A4-D134-417B-832C-4578F97C6392}">
      <dsp:nvSpPr>
        <dsp:cNvPr id="0" name=""/>
        <dsp:cNvSpPr/>
      </dsp:nvSpPr>
      <dsp:spPr>
        <a:xfrm rot="5400000">
          <a:off x="553676" y="68057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705406"/>
        <a:ext cx="178804" cy="173837"/>
      </dsp:txXfrm>
    </dsp:sp>
    <dsp:sp modelId="{3A7904FB-6E17-46AA-AC5F-B2D6ED8060D2}">
      <dsp:nvSpPr>
        <dsp:cNvPr id="0" name=""/>
        <dsp:cNvSpPr/>
      </dsp:nvSpPr>
      <dsp:spPr>
        <a:xfrm>
          <a:off x="81833" y="99513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Chemistry</a:t>
          </a:r>
        </a:p>
      </dsp:txBody>
      <dsp:txXfrm>
        <a:off x="101229" y="1014531"/>
        <a:ext cx="1153233" cy="623444"/>
      </dsp:txXfrm>
    </dsp:sp>
    <dsp:sp modelId="{17B933A6-3C62-4CB5-91F7-5BB0CC5E0DE6}">
      <dsp:nvSpPr>
        <dsp:cNvPr id="0" name=""/>
        <dsp:cNvSpPr/>
      </dsp:nvSpPr>
      <dsp:spPr>
        <a:xfrm rot="5400000">
          <a:off x="553676" y="1673927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1698761"/>
        <a:ext cx="178804" cy="173837"/>
      </dsp:txXfrm>
    </dsp:sp>
    <dsp:sp modelId="{6A8CA3B9-53F0-4064-A0C2-60EDEAC69C50}">
      <dsp:nvSpPr>
        <dsp:cNvPr id="0" name=""/>
        <dsp:cNvSpPr/>
      </dsp:nvSpPr>
      <dsp:spPr>
        <a:xfrm>
          <a:off x="81833" y="198849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sp:txBody>
      <dsp:txXfrm>
        <a:off x="101229" y="2007886"/>
        <a:ext cx="1153233" cy="623444"/>
      </dsp:txXfrm>
    </dsp:sp>
    <dsp:sp modelId="{43F63DD0-B419-4A4F-9070-C08E24209076}">
      <dsp:nvSpPr>
        <dsp:cNvPr id="0" name=""/>
        <dsp:cNvSpPr/>
      </dsp:nvSpPr>
      <dsp:spPr>
        <a:xfrm rot="5400000">
          <a:off x="553676" y="266728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2692116"/>
        <a:ext cx="178804" cy="173837"/>
      </dsp:txXfrm>
    </dsp:sp>
    <dsp:sp modelId="{C07C960A-79A4-46AA-8592-530144B586E3}">
      <dsp:nvSpPr>
        <dsp:cNvPr id="0" name=""/>
        <dsp:cNvSpPr/>
      </dsp:nvSpPr>
      <dsp:spPr>
        <a:xfrm>
          <a:off x="81833" y="298184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</a:p>
      </dsp:txBody>
      <dsp:txXfrm>
        <a:off x="101229" y="3001241"/>
        <a:ext cx="1153233" cy="6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Qt_(software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t.io/product/qt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bankcomputing.com/software/pyq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Polar Coordinates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839" y="326036"/>
            <a:ext cx="2057401" cy="199582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+mn-lt"/>
              </a:rPr>
              <a:t>Predefined</a:t>
            </a:r>
            <a:br>
              <a:rPr lang="en-US" sz="2400" dirty="0">
                <a:latin typeface="+mn-lt"/>
              </a:rPr>
            </a:br>
            <a:r>
              <a:rPr lang="en-US" sz="2400" b="1" dirty="0">
                <a:latin typeface="+mn-lt"/>
              </a:rPr>
              <a:t>Matplotlib</a:t>
            </a:r>
            <a:br>
              <a:rPr lang="en-US" sz="2400" b="1" dirty="0">
                <a:latin typeface="+mn-lt"/>
              </a:rPr>
            </a:br>
            <a:r>
              <a:rPr lang="en-US" sz="2400" dirty="0">
                <a:latin typeface="+mn-lt"/>
              </a:rPr>
              <a:t>Color Names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000" dirty="0">
                <a:latin typeface="+mn-lt"/>
              </a:rPr>
              <a:t>(all </a:t>
            </a:r>
            <a:r>
              <a:rPr lang="en-US" sz="2000" i="1" dirty="0">
                <a:latin typeface="+mn-lt"/>
              </a:rPr>
              <a:t>lowercase</a:t>
            </a:r>
            <a:r>
              <a:rPr lang="en-US" sz="2000" dirty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5D9A9-AB76-D4AB-09EA-6D27A99C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5" y="326036"/>
            <a:ext cx="6253405" cy="6205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E3BBE-1364-FFD0-BC07-0F04A0AE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14" y="2672562"/>
            <a:ext cx="5360372" cy="23791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507459-19B7-C696-0DDD-27C42D694C27}"/>
              </a:ext>
            </a:extLst>
          </p:cNvPr>
          <p:cNvGrpSpPr/>
          <p:nvPr/>
        </p:nvGrpSpPr>
        <p:grpSpPr>
          <a:xfrm>
            <a:off x="3773460" y="3259324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36331C-4552-1A49-069D-6620EC1BA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094D06-3860-A129-DA3C-2E5C739EF98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11A67-DD69-D2DE-E463-DCAA49BAB9FC}"/>
              </a:ext>
            </a:extLst>
          </p:cNvPr>
          <p:cNvGrpSpPr/>
          <p:nvPr/>
        </p:nvGrpSpPr>
        <p:grpSpPr>
          <a:xfrm>
            <a:off x="3966227" y="357980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7A6C8C-11AB-19BD-BD15-FA0913634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582420-CF41-8603-DADC-BBBCD74477B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4402DC-700E-4CA2-2505-16D50EBFBE15}"/>
              </a:ext>
            </a:extLst>
          </p:cNvPr>
          <p:cNvGrpSpPr/>
          <p:nvPr/>
        </p:nvGrpSpPr>
        <p:grpSpPr>
          <a:xfrm>
            <a:off x="3841959" y="390027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A882D-C8F7-6443-5202-36926523D5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45856-8FCC-2421-A6C8-7BAAE968A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354B6C-AD6C-8BAF-33C3-34788B6ED09A}"/>
              </a:ext>
            </a:extLst>
          </p:cNvPr>
          <p:cNvGrpSpPr/>
          <p:nvPr/>
        </p:nvGrpSpPr>
        <p:grpSpPr>
          <a:xfrm>
            <a:off x="3655310" y="4235745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E39EC-CDD5-F69D-1C23-61CAAAFE603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3E0569-7E71-1486-EB1A-B2303F86F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5DE97-7F9A-8BF1-BA10-663DEFF2F24C}"/>
              </a:ext>
            </a:extLst>
          </p:cNvPr>
          <p:cNvSpPr/>
          <p:nvPr/>
        </p:nvSpPr>
        <p:spPr>
          <a:xfrm>
            <a:off x="1963711" y="2803161"/>
            <a:ext cx="1543987" cy="38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19" y="1821585"/>
            <a:ext cx="4249862" cy="4370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Polar to Cartesian Coordinate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draw a </a:t>
                </a:r>
                <a:r>
                  <a:rPr lang="en-US" sz="2400" b="1" dirty="0">
                    <a:solidFill>
                      <a:srgbClr val="0E6DAE"/>
                    </a:solidFill>
                  </a:rPr>
                  <a:t>blue</a:t>
                </a:r>
                <a:r>
                  <a:rPr lang="en-US" sz="2400" dirty="0"/>
                  <a:t> circle with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radius of 250</a:t>
                </a:r>
                <a:r>
                  <a:rPr lang="en-US" sz="2400" dirty="0"/>
                  <a:t> </a:t>
                </a:r>
                <a:r>
                  <a:rPr lang="en-US" sz="2400" i="1" dirty="0"/>
                  <a:t>centered</a:t>
                </a:r>
                <a:r>
                  <a:rPr lang="en-US" sz="2400" dirty="0"/>
                  <a:t> at the </a:t>
                </a:r>
                <a:r>
                  <a:rPr lang="en-US" sz="2400" b="1" dirty="0"/>
                  <a:t>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1,000 equally spaced independent radian angle values spanning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an array of dependent variable values -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coordinates - by invoking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operators across the array of independent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/>
                  <a:t>Matplotlib</a:t>
                </a:r>
                <a:r>
                  <a:rPr lang="en-US" sz="2000" dirty="0"/>
                  <a:t> "connect the dots" between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points (drawing straight line segments between them) to make the plot appear </a:t>
                </a:r>
                <a:r>
                  <a:rPr lang="en-US" sz="2000" i="1" dirty="0"/>
                  <a:t>smooth</a:t>
                </a:r>
                <a:r>
                  <a:rPr lang="en-US" sz="2000" dirty="0"/>
                  <a:t> to the unaided human eye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30E98-8970-917C-9056-10F29F76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60" y="1690689"/>
            <a:ext cx="4547480" cy="44284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3758074" y="312195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4784903" y="360172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4747386" y="3846349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4225921" y="454814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08550" y="501379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726768" y="524799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4008550" y="549038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411935" y="477549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2280985" y="3172680"/>
            <a:ext cx="4564755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6671208" y="335922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3EEBA-26BF-BB13-5293-1BC57E10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DD6588-7800-443D-9AAB-D0CC39D7E7C1}"/>
              </a:ext>
            </a:extLst>
          </p:cNvPr>
          <p:cNvCxnSpPr>
            <a:cxnSpLocks/>
          </p:cNvCxnSpPr>
          <p:nvPr/>
        </p:nvCxnSpPr>
        <p:spPr>
          <a:xfrm>
            <a:off x="4654446" y="4324662"/>
            <a:ext cx="1617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CB3C8A-C88D-BF93-8197-7E3D73A7BFC1}"/>
              </a:ext>
            </a:extLst>
          </p:cNvPr>
          <p:cNvCxnSpPr>
            <a:cxnSpLocks/>
          </p:cNvCxnSpPr>
          <p:nvPr/>
        </p:nvCxnSpPr>
        <p:spPr>
          <a:xfrm>
            <a:off x="6250898" y="4322278"/>
            <a:ext cx="0" cy="1778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4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Install the latest </a:t>
            </a:r>
            <a:r>
              <a:rPr lang="en-US" sz="2400" b="1" dirty="0"/>
              <a:t>PyQT</a:t>
            </a:r>
            <a:r>
              <a:rPr lang="en-US" sz="2400" dirty="0"/>
              <a:t> package to support </a:t>
            </a:r>
            <a:r>
              <a:rPr lang="en-US" sz="2400" b="1" dirty="0">
                <a:solidFill>
                  <a:srgbClr val="7030A0"/>
                </a:solidFill>
              </a:rPr>
              <a:t>interactive</a:t>
            </a:r>
            <a:r>
              <a:rPr lang="en-US" sz="2400" dirty="0"/>
              <a:t> graphical desktop applications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the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 (RGB) triplet color encoding scheme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7030A0"/>
                </a:solidFill>
              </a:rPr>
              <a:t>circle</a:t>
            </a:r>
            <a:r>
              <a:rPr lang="en-US" sz="2400" dirty="0"/>
              <a:t> using Polar to Cartesian coordinate conversion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</a:t>
            </a:r>
            <a:r>
              <a:rPr lang="en-US" sz="2400" i="1" dirty="0"/>
              <a:t>parametric</a:t>
            </a:r>
            <a:r>
              <a:rPr lang="en-US" sz="2400" dirty="0"/>
              <a:t> equations using </a:t>
            </a:r>
            <a:r>
              <a:rPr lang="en-US" sz="2400" b="1" dirty="0"/>
              <a:t>polar graphs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amplitude, frequency, and phase of waves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Trace the waveform of two sinusoids in </a:t>
            </a:r>
            <a:r>
              <a:rPr lang="en-US" sz="2400" u="sng" dirty="0"/>
              <a:t>superposition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the </a:t>
            </a:r>
            <a:r>
              <a:rPr lang="en-US" sz="2400" b="1" dirty="0"/>
              <a:t>Archimedes</a:t>
            </a:r>
            <a:r>
              <a:rPr lang="en-US" sz="2400" dirty="0"/>
              <a:t> Spiral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 Using Polar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</a:t>
                </a:r>
                <a:r>
                  <a:rPr lang="en-US" sz="2400" u="sng" dirty="0"/>
                  <a:t>three</a:t>
                </a:r>
                <a:r>
                  <a:rPr lang="en-US" sz="2400" dirty="0"/>
                  <a:t> </a:t>
                </a:r>
                <a:r>
                  <a:rPr lang="en-US" sz="2400" b="1" dirty="0"/>
                  <a:t>parametric curves</a:t>
                </a:r>
                <a:r>
                  <a:rPr lang="en-US" sz="2400" dirty="0"/>
                  <a:t> using the built-in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 graph </a:t>
                </a:r>
                <a:r>
                  <a:rPr lang="en-US" sz="2400" dirty="0"/>
                  <a:t>capability of matplotlib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=4+4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radian intervals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Before the computer shows the plots, can you predict ahead of time what each curve will look like?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Developing a </a:t>
                </a:r>
                <a:r>
                  <a:rPr lang="en-US" sz="2400" b="1" dirty="0"/>
                  <a:t>visual intuition</a:t>
                </a:r>
                <a:r>
                  <a:rPr lang="en-US" sz="2400" dirty="0"/>
                  <a:t> for how functions behave is a very valuable skill that will aid you in future math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C97A90-749B-F3E6-6751-7CE93FC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6" y="1671857"/>
            <a:ext cx="5592229" cy="4447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6207842" y="3129446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6117822" y="3608246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5691764" y="3859028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7147020" y="4575698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31035" y="504780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031035" y="529160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3509037" y="553632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031035" y="4803998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1779618" y="3172680"/>
            <a:ext cx="5584763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5254635" y="337829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8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91060-DAB8-5D9F-A090-D9585C20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/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C6CAE"/>
                          </a:solidFill>
                          <a:latin typeface="Cambria Math" panose="02040503050406030204" pitchFamily="18" charset="0"/>
                        </a:rPr>
                        <m:t>=4+4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C6CAE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/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/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3DA83D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32A5C8-ED4E-FFEA-D812-09079392CF1B}"/>
              </a:ext>
            </a:extLst>
          </p:cNvPr>
          <p:cNvCxnSpPr>
            <a:cxnSpLocks/>
          </p:cNvCxnSpPr>
          <p:nvPr/>
        </p:nvCxnSpPr>
        <p:spPr>
          <a:xfrm flipV="1">
            <a:off x="4632811" y="2503357"/>
            <a:ext cx="621241" cy="487181"/>
          </a:xfrm>
          <a:prstGeom prst="straightConnector1">
            <a:avLst/>
          </a:prstGeom>
          <a:ln w="12700">
            <a:solidFill>
              <a:srgbClr val="0E6D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CC7C53-A4D7-D199-D9B6-C41F8B2D941C}"/>
              </a:ext>
            </a:extLst>
          </p:cNvPr>
          <p:cNvCxnSpPr>
            <a:cxnSpLocks/>
          </p:cNvCxnSpPr>
          <p:nvPr/>
        </p:nvCxnSpPr>
        <p:spPr>
          <a:xfrm>
            <a:off x="5361482" y="5050337"/>
            <a:ext cx="0" cy="1056259"/>
          </a:xfrm>
          <a:prstGeom prst="straightConnector1">
            <a:avLst/>
          </a:prstGeom>
          <a:ln w="1270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DB221-AEE9-B1DA-4FBE-C0739C16E2B2}"/>
              </a:ext>
            </a:extLst>
          </p:cNvPr>
          <p:cNvCxnSpPr>
            <a:cxnSpLocks/>
          </p:cNvCxnSpPr>
          <p:nvPr/>
        </p:nvCxnSpPr>
        <p:spPr>
          <a:xfrm flipH="1">
            <a:off x="2540833" y="5164111"/>
            <a:ext cx="884419" cy="816964"/>
          </a:xfrm>
          <a:prstGeom prst="straightConnector1">
            <a:avLst/>
          </a:prstGeom>
          <a:ln w="12700">
            <a:solidFill>
              <a:srgbClr val="3DA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Superposition of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Even just two simple sinusoids (waves) when placed in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superposition</a:t>
                </a:r>
                <a:r>
                  <a:rPr lang="en-US" sz="2400" dirty="0"/>
                  <a:t> (</a:t>
                </a:r>
                <a:r>
                  <a:rPr lang="en-US" sz="2400" i="1" dirty="0"/>
                  <a:t>added</a:t>
                </a:r>
                <a:r>
                  <a:rPr lang="en-US" sz="2400" dirty="0"/>
                  <a:t> together) can produce very complicated results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trigonometry identity</a:t>
                </a:r>
                <a:r>
                  <a:rPr lang="en-US" sz="2400" dirty="0"/>
                  <a:t> called the "angle product formula" that allows us to represent the superposition of two sinusoids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as the product of their respective wave functions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to study the behavior of this superposition: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with a </a:t>
                </a:r>
                <a:r>
                  <a:rPr lang="en-US" sz="2400" b="1" dirty="0"/>
                  <a:t>black pen </a:t>
                </a:r>
                <a:r>
                  <a:rPr lang="en-US" sz="2400" dirty="0"/>
                  <a:t>over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32B7C00-E8FF-9D9A-25A2-E2F4432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87" y="1851275"/>
            <a:ext cx="5570427" cy="2941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E5831-1DA4-BEDA-F7A8-651C4C4287E1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36322-B4E9-1D65-8E2B-389E0F0D25C8}"/>
              </a:ext>
            </a:extLst>
          </p:cNvPr>
          <p:cNvGrpSpPr/>
          <p:nvPr/>
        </p:nvGrpSpPr>
        <p:grpSpPr>
          <a:xfrm>
            <a:off x="6216465" y="3037183"/>
            <a:ext cx="1076632" cy="369332"/>
            <a:chOff x="4968362" y="2079211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3CA744-747B-C9B9-74B1-E68AAB784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FCB5F7-396F-692E-5A98-A07CB110390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A65236-F7F6-C808-2C78-84220524973F}"/>
              </a:ext>
            </a:extLst>
          </p:cNvPr>
          <p:cNvGrpSpPr/>
          <p:nvPr/>
        </p:nvGrpSpPr>
        <p:grpSpPr>
          <a:xfrm>
            <a:off x="6947787" y="3267138"/>
            <a:ext cx="1076632" cy="369332"/>
            <a:chOff x="4704120" y="2356972"/>
            <a:chExt cx="1076632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CEEF237-2AF6-D59F-AD2E-7E664878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C55156-E253-D979-4FAF-F52B07B484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/>
              <p:nvPr/>
            </p:nvSpPr>
            <p:spPr>
              <a:xfrm>
                <a:off x="160742" y="3043642"/>
                <a:ext cx="1618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2" y="3043642"/>
                <a:ext cx="16189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/>
              <p:nvPr/>
            </p:nvSpPr>
            <p:spPr>
              <a:xfrm>
                <a:off x="3078605" y="5048938"/>
                <a:ext cx="2986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605" y="5048938"/>
                <a:ext cx="2986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F9AD2ED-0562-260B-4666-C3510645F440}"/>
              </a:ext>
            </a:extLst>
          </p:cNvPr>
          <p:cNvGrpSpPr/>
          <p:nvPr/>
        </p:nvGrpSpPr>
        <p:grpSpPr>
          <a:xfrm>
            <a:off x="5631843" y="3988715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3637B1-6E5B-20F2-2384-0D574EE70466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CBD99EC-BC4C-291F-29D4-07503D3E5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9F2FF28-AFD0-182D-EE96-98E44D15DE92}"/>
              </a:ext>
            </a:extLst>
          </p:cNvPr>
          <p:cNvSpPr/>
          <p:nvPr/>
        </p:nvSpPr>
        <p:spPr>
          <a:xfrm>
            <a:off x="3974306" y="4072210"/>
            <a:ext cx="1467124" cy="209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/>
              <p:nvPr/>
            </p:nvSpPr>
            <p:spPr>
              <a:xfrm>
                <a:off x="2685362" y="5684525"/>
                <a:ext cx="377327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62" y="5684525"/>
                <a:ext cx="3773277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1ACFAFD-DAB4-9780-1FC1-E2ACAD6BCA26}"/>
              </a:ext>
            </a:extLst>
          </p:cNvPr>
          <p:cNvSpPr txBox="1"/>
          <p:nvPr/>
        </p:nvSpPr>
        <p:spPr>
          <a:xfrm>
            <a:off x="6947787" y="5662040"/>
            <a:ext cx="160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Superposition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2B8AA5-ED97-D9AF-69B8-01F2B305E08A}"/>
              </a:ext>
            </a:extLst>
          </p:cNvPr>
          <p:cNvSpPr/>
          <p:nvPr/>
        </p:nvSpPr>
        <p:spPr>
          <a:xfrm>
            <a:off x="5119141" y="5684525"/>
            <a:ext cx="209862" cy="27406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C624EE-7FE6-CA2C-E5F3-5118F89CFCA4}"/>
              </a:ext>
            </a:extLst>
          </p:cNvPr>
          <p:cNvCxnSpPr>
            <a:stCxn id="56" idx="0"/>
            <a:endCxn id="55" idx="0"/>
          </p:cNvCxnSpPr>
          <p:nvPr/>
        </p:nvCxnSpPr>
        <p:spPr>
          <a:xfrm rot="5400000" flipH="1" flipV="1">
            <a:off x="6476667" y="4409446"/>
            <a:ext cx="22485" cy="2527674"/>
          </a:xfrm>
          <a:prstGeom prst="bentConnector3">
            <a:avLst>
              <a:gd name="adj1" fmla="val 1116678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73A0DA-E794-0BED-F0C4-BA61796413EC}"/>
              </a:ext>
            </a:extLst>
          </p:cNvPr>
          <p:cNvCxnSpPr>
            <a:cxnSpLocks/>
          </p:cNvCxnSpPr>
          <p:nvPr/>
        </p:nvCxnSpPr>
        <p:spPr>
          <a:xfrm flipH="1">
            <a:off x="3188494" y="5343993"/>
            <a:ext cx="1555893" cy="56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0CAAD-7AF1-A689-11ED-F9F8EAFDA457}"/>
              </a:ext>
            </a:extLst>
          </p:cNvPr>
          <p:cNvCxnSpPr>
            <a:cxnSpLocks/>
          </p:cNvCxnSpPr>
          <p:nvPr/>
        </p:nvCxnSpPr>
        <p:spPr>
          <a:xfrm flipH="1">
            <a:off x="3719513" y="5352877"/>
            <a:ext cx="1851245" cy="578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/>
      <p:bldP spid="45" grpId="0"/>
      <p:bldP spid="49" grpId="0" animBg="1"/>
      <p:bldP spid="54" grpId="0"/>
      <p:bldP spid="55" grpId="0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14346-1CEA-04F5-36B6-F3B7EF4F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504881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/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7∗</m:t>
                      </m:r>
                      <m:f>
                        <m:fPr>
                          <m:ctrlPr>
                            <a:rPr lang="en-US" sz="18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E49A8-D9FC-8906-FC75-3AEFE9EEA87D}"/>
              </a:ext>
            </a:extLst>
          </p:cNvPr>
          <p:cNvCxnSpPr/>
          <p:nvPr/>
        </p:nvCxnSpPr>
        <p:spPr>
          <a:xfrm flipV="1">
            <a:off x="5141626" y="2413416"/>
            <a:ext cx="449705" cy="3597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C656B7-9FBA-21AF-0FE8-9900A9F22E64}"/>
              </a:ext>
            </a:extLst>
          </p:cNvPr>
          <p:cNvSpPr txBox="1"/>
          <p:nvPr/>
        </p:nvSpPr>
        <p:spPr>
          <a:xfrm>
            <a:off x="398515" y="5088885"/>
            <a:ext cx="223268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Even just two simple waves when added together can produce complicated results!</a:t>
            </a:r>
          </a:p>
        </p:txBody>
      </p:sp>
    </p:spTree>
    <p:extLst>
      <p:ext uri="{BB962C8B-B14F-4D97-AF65-F5344CB8AC3E}">
        <p14:creationId xmlns:p14="http://schemas.microsoft.com/office/powerpoint/2010/main" val="38439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2F41-D57C-488A-A963-AC86F42575F3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6859" y="789913"/>
            <a:ext cx="52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of Physics is </a:t>
            </a:r>
            <a:r>
              <a:rPr lang="en-US" sz="3600" b="1" dirty="0">
                <a:solidFill>
                  <a:srgbClr val="FF0000"/>
                </a:solidFill>
              </a:rPr>
              <a:t>Waves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06350" y="1766181"/>
            <a:ext cx="5410199" cy="3477876"/>
            <a:chOff x="1263446" y="1828799"/>
            <a:chExt cx="5410199" cy="3477876"/>
          </a:xfrm>
        </p:grpSpPr>
        <p:sp>
          <p:nvSpPr>
            <p:cNvPr id="4" name="TextBox 3"/>
            <p:cNvSpPr txBox="1"/>
            <p:nvPr/>
          </p:nvSpPr>
          <p:spPr>
            <a:xfrm>
              <a:off x="1263446" y="1828800"/>
              <a:ext cx="286118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Electrical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Magnetic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Acoustic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Heat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Vibrational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Torsional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Nuclear / Quantum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Gravitational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Oceanic / Tidal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Orbital Precession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Springs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1" y="1828799"/>
              <a:ext cx="225404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Pendulums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Stock Market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Economics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Astronomical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Fluid Dynamics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Earthquakes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 / DC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AM / FM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Speech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Heartbeats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5232" y="5648632"/>
            <a:ext cx="65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is important that you develop a keen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 understanding of the mathematics of waves!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EE4C7A-4385-5E2E-3E7C-12FCA692C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12959"/>
              </p:ext>
            </p:extLst>
          </p:nvPr>
        </p:nvGraphicFramePr>
        <p:xfrm>
          <a:off x="627386" y="1682187"/>
          <a:ext cx="1355692" cy="364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sz="2400" dirty="0"/>
              <a:t>Pixel </a:t>
            </a:r>
            <a:r>
              <a:rPr lang="en-US" sz="2400" i="1" dirty="0"/>
              <a:t>colors</a:t>
            </a:r>
            <a:r>
              <a:rPr lang="en-US" sz="2400" dirty="0"/>
              <a:t> are encoded as </a:t>
            </a:r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G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B</a:t>
            </a:r>
            <a:r>
              <a:rPr lang="en-US" sz="2400" dirty="0"/>
              <a:t> channel integer triplets, but fortunately, the </a:t>
            </a:r>
            <a:r>
              <a:rPr lang="en-US" sz="2400" b="1" dirty="0"/>
              <a:t>matplotlib</a:t>
            </a:r>
            <a:r>
              <a:rPr lang="en-US" sz="2400" dirty="0"/>
              <a:t> package also recognizes standard color </a:t>
            </a:r>
            <a:r>
              <a:rPr lang="en-US" sz="2400" u="sng" dirty="0"/>
              <a:t>names</a:t>
            </a:r>
            <a:r>
              <a:rPr lang="en-US" sz="2400" dirty="0"/>
              <a:t> when written in all lowercase letters</a:t>
            </a:r>
          </a:p>
          <a:p>
            <a:r>
              <a:rPr lang="en-US" sz="2400" dirty="0"/>
              <a:t>Graphs containing circles or spirals are often rendered much more easily as </a:t>
            </a:r>
            <a:r>
              <a:rPr lang="en-US" sz="2400" b="1" dirty="0">
                <a:solidFill>
                  <a:srgbClr val="7030A0"/>
                </a:solidFill>
              </a:rPr>
              <a:t>polar plots</a:t>
            </a:r>
            <a:r>
              <a:rPr lang="en-US" sz="2400" dirty="0"/>
              <a:t>, instead of using the standard uniform (fixed grid) orthogonal Cartesian coordinate system</a:t>
            </a:r>
          </a:p>
          <a:p>
            <a:r>
              <a:rPr lang="en-US" sz="2400" dirty="0"/>
              <a:t>All </a:t>
            </a:r>
            <a:r>
              <a:rPr lang="en-US" sz="2400" b="1" dirty="0">
                <a:solidFill>
                  <a:srgbClr val="FF0000"/>
                </a:solidFill>
              </a:rPr>
              <a:t>waves</a:t>
            </a:r>
            <a:r>
              <a:rPr lang="en-US" sz="2400" dirty="0"/>
              <a:t> can be characterized by their amplitude, frequency, phase, and offset</a:t>
            </a:r>
          </a:p>
          <a:p>
            <a:r>
              <a:rPr lang="en-US" sz="2400" dirty="0"/>
              <a:t>Even simple waves, when added together in </a:t>
            </a:r>
            <a:r>
              <a:rPr lang="en-US" sz="2400" b="1" dirty="0">
                <a:solidFill>
                  <a:srgbClr val="0070C0"/>
                </a:solidFill>
              </a:rPr>
              <a:t>superposition</a:t>
            </a:r>
            <a:r>
              <a:rPr lang="en-US" sz="2400" dirty="0"/>
              <a:t>, can display remarkably complicated behavior - scientists must often unravel that </a:t>
            </a:r>
            <a:r>
              <a:rPr lang="en-US" sz="2400" i="1" dirty="0"/>
              <a:t>perceived</a:t>
            </a:r>
            <a:r>
              <a:rPr lang="en-US" sz="2400" dirty="0"/>
              <a:t> complexity to </a:t>
            </a:r>
            <a:r>
              <a:rPr lang="en-US" sz="2400" b="1" dirty="0">
                <a:solidFill>
                  <a:srgbClr val="00B050"/>
                </a:solidFill>
              </a:rPr>
              <a:t>deduce the underlying simple waves </a:t>
            </a:r>
            <a:r>
              <a:rPr lang="en-US" sz="2400" dirty="0"/>
              <a:t>driving the phenomenon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Python program called </a:t>
                </a:r>
                <a:r>
                  <a:rPr lang="en-US" sz="2400" b="1" dirty="0"/>
                  <a:t>archimedes_spiral.py </a:t>
                </a:r>
                <a:r>
                  <a:rPr lang="en-US" sz="2400" dirty="0"/>
                  <a:t>to display an Archimedes Spiral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Using a pyplot polar graph, draw the entire spiral over the interval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subdivided into 1,000 steps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https://en.wikipedia.org/wiki/Qt_(software)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92001-A8CA-44A1-00F1-705CD7F9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41" y="1979883"/>
            <a:ext cx="6375518" cy="4559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76569D-5D89-A3B4-AA8F-E5CAA10ED8F3}"/>
              </a:ext>
            </a:extLst>
          </p:cNvPr>
          <p:cNvSpPr/>
          <p:nvPr/>
        </p:nvSpPr>
        <p:spPr>
          <a:xfrm>
            <a:off x="1469092" y="2728161"/>
            <a:ext cx="4159715" cy="89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https://www.qt.io/product/qt6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A028B-CE47-553B-8AFD-B4A3CDDC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6" y="2114612"/>
            <a:ext cx="7607508" cy="34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FCAF9-49C1-ECC5-207D-B56A0654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82" y="1857100"/>
            <a:ext cx="7390037" cy="4783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PyQt6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https://www.riverbankcomputing.com/software/pyqt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876981" y="2518298"/>
            <a:ext cx="5748671" cy="487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E36EE-1B0F-FD77-79DF-D3DF66D0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14498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C53B3E-7A14-7B04-E97B-794EA50A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7" y="1714497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3"/>
            <a:ext cx="4204482" cy="48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73481F-A8FB-6482-9012-623AD78E148B}"/>
              </a:ext>
            </a:extLst>
          </p:cNvPr>
          <p:cNvSpPr/>
          <p:nvPr/>
        </p:nvSpPr>
        <p:spPr>
          <a:xfrm>
            <a:off x="3103223" y="5702040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21D8B-B8AC-EFB8-998E-F0D5000A70C9}"/>
              </a:ext>
            </a:extLst>
          </p:cNvPr>
          <p:cNvCxnSpPr>
            <a:cxnSpLocks/>
          </p:cNvCxnSpPr>
          <p:nvPr/>
        </p:nvCxnSpPr>
        <p:spPr>
          <a:xfrm flipH="1">
            <a:off x="3762375" y="4209742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BED13-DA11-22F9-8C60-75493D44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4" y="1690689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Red-Green-Blue (RGB) Color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8243</TotalTime>
  <Words>907</Words>
  <Application>Microsoft Office PowerPoint</Application>
  <PresentationFormat>On-screen Show (4:3)</PresentationFormat>
  <Paragraphs>181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06 – Goals</vt:lpstr>
      <vt:lpstr>Python User Interfaces via Qt</vt:lpstr>
      <vt:lpstr>Python User Interfaces via Qt6</vt:lpstr>
      <vt:lpstr>Python User Interfaces via PyQt6</vt:lpstr>
      <vt:lpstr>Install the PyQt6 Package</vt:lpstr>
      <vt:lpstr>Install the PyQt6 Package</vt:lpstr>
      <vt:lpstr>Verify the PyQt6 Package Installation</vt:lpstr>
      <vt:lpstr>Red-Green-Blue (RGB) Color Values</vt:lpstr>
      <vt:lpstr>Predefined Matplotlib Color Names  (all lowercase)</vt:lpstr>
      <vt:lpstr>Cartesian Coordinates</vt:lpstr>
      <vt:lpstr>Polar Coordinates</vt:lpstr>
      <vt:lpstr>Polar Coordinates</vt:lpstr>
      <vt:lpstr>Polar to Cartesian Coordinate Conversion</vt:lpstr>
      <vt:lpstr>Edit plot_circle.py</vt:lpstr>
      <vt:lpstr>Run plot_circle.py</vt:lpstr>
      <vt:lpstr>Parametric Curves</vt:lpstr>
      <vt:lpstr>Parametric Curves</vt:lpstr>
      <vt:lpstr>Parametric Curves</vt:lpstr>
      <vt:lpstr>Parametric Curves Using Polar Graphs</vt:lpstr>
      <vt:lpstr>Edit plot_rose_curves.py</vt:lpstr>
      <vt:lpstr>Run plot_rose_curves.py</vt:lpstr>
      <vt:lpstr>The Superposition of Waves</vt:lpstr>
      <vt:lpstr>Open plot_superposition.py</vt:lpstr>
      <vt:lpstr>Run plot_superposition.py</vt:lpstr>
      <vt:lpstr>Parametric Curves</vt:lpstr>
      <vt:lpstr>PowerPoint Presentation</vt:lpstr>
      <vt:lpstr>Session 06 – Know You Know…</vt:lpstr>
      <vt:lpstr>Task 06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870</cp:revision>
  <cp:lastPrinted>2015-06-01T00:45:11Z</cp:lastPrinted>
  <dcterms:created xsi:type="dcterms:W3CDTF">2014-09-21T17:58:26Z</dcterms:created>
  <dcterms:modified xsi:type="dcterms:W3CDTF">2023-09-24T18:31:37Z</dcterms:modified>
</cp:coreProperties>
</file>