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1019" r:id="rId2"/>
    <p:sldId id="972" r:id="rId3"/>
    <p:sldId id="346" r:id="rId4"/>
    <p:sldId id="347" r:id="rId5"/>
    <p:sldId id="352" r:id="rId6"/>
    <p:sldId id="353" r:id="rId7"/>
    <p:sldId id="354" r:id="rId8"/>
    <p:sldId id="356" r:id="rId9"/>
    <p:sldId id="357" r:id="rId10"/>
    <p:sldId id="358" r:id="rId11"/>
    <p:sldId id="362" r:id="rId12"/>
    <p:sldId id="1076" r:id="rId13"/>
    <p:sldId id="366" r:id="rId14"/>
    <p:sldId id="1315" r:id="rId15"/>
    <p:sldId id="1316" r:id="rId16"/>
    <p:sldId id="367" r:id="rId17"/>
    <p:sldId id="368" r:id="rId18"/>
    <p:sldId id="369" r:id="rId19"/>
    <p:sldId id="372" r:id="rId20"/>
    <p:sldId id="373" r:id="rId21"/>
    <p:sldId id="393" r:id="rId22"/>
    <p:sldId id="1092" r:id="rId23"/>
    <p:sldId id="1093" r:id="rId24"/>
    <p:sldId id="1308" r:id="rId25"/>
    <p:sldId id="433" r:id="rId26"/>
    <p:sldId id="436" r:id="rId27"/>
    <p:sldId id="437" r:id="rId28"/>
    <p:sldId id="439" r:id="rId29"/>
    <p:sldId id="440" r:id="rId30"/>
    <p:sldId id="1310" r:id="rId31"/>
    <p:sldId id="442" r:id="rId32"/>
    <p:sldId id="1311" r:id="rId33"/>
    <p:sldId id="1312" r:id="rId34"/>
    <p:sldId id="1057" r:id="rId35"/>
    <p:sldId id="1062" r:id="rId36"/>
    <p:sldId id="1063" r:id="rId37"/>
    <p:sldId id="1064" r:id="rId38"/>
    <p:sldId id="1313" r:id="rId39"/>
    <p:sldId id="1314" r:id="rId40"/>
    <p:sldId id="448" r:id="rId41"/>
    <p:sldId id="1059" r:id="rId42"/>
    <p:sldId id="450" r:id="rId43"/>
    <p:sldId id="1309" r:id="rId44"/>
    <p:sldId id="404" r:id="rId45"/>
    <p:sldId id="1321" r:id="rId46"/>
    <p:sldId id="1318" r:id="rId47"/>
    <p:sldId id="973" r:id="rId48"/>
    <p:sldId id="1320" r:id="rId49"/>
    <p:sldId id="1005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5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171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40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60.png"/><Relationship Id="rId7" Type="http://schemas.openxmlformats.org/officeDocument/2006/relationships/image" Target="../media/image30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7.png"/><Relationship Id="rId4" Type="http://schemas.openxmlformats.org/officeDocument/2006/relationships/image" Target="../media/image2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60.png"/><Relationship Id="rId7" Type="http://schemas.openxmlformats.org/officeDocument/2006/relationships/image" Target="../media/image310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an_machin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07 </a:t>
            </a:r>
            <a:r>
              <a:rPr lang="en-US" dirty="0"/>
              <a:t>Probability and Statistics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Determine Which Roll Method is 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</a:t>
            </a:r>
            <a:r>
              <a:rPr lang="en-US" sz="2400" b="1" dirty="0"/>
              <a:t>1,000,000</a:t>
            </a:r>
            <a:r>
              <a:rPr lang="en-US" sz="2400" dirty="0"/>
              <a:t> hero ability scores, comparing the </a:t>
            </a:r>
            <a:r>
              <a:rPr lang="en-US" sz="2400" i="1" dirty="0"/>
              <a:t>mean</a:t>
            </a:r>
            <a:r>
              <a:rPr lang="en-US" sz="2400" dirty="0"/>
              <a:t> and </a:t>
            </a:r>
            <a:r>
              <a:rPr lang="en-US" sz="2400" i="1" dirty="0"/>
              <a:t>standard deviation </a:t>
            </a:r>
            <a:r>
              <a:rPr lang="en-US" sz="2400" dirty="0"/>
              <a:t>of the 1d20 versus the 3d6 dice roll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Which dice roll method would you want to use to generate your hero’s abilities – and why?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40500-4C5D-907A-4AFD-C1399646469C}"/>
              </a:ext>
            </a:extLst>
          </p:cNvPr>
          <p:cNvGrpSpPr/>
          <p:nvPr/>
        </p:nvGrpSpPr>
        <p:grpSpPr>
          <a:xfrm>
            <a:off x="2401738" y="5603248"/>
            <a:ext cx="4340525" cy="756233"/>
            <a:chOff x="2401738" y="5603248"/>
            <a:chExt cx="4340525" cy="756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/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/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130D07-E4B5-75D7-0955-E682D9F7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8" y="1831854"/>
            <a:ext cx="4340525" cy="3452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DDBCBE-1ECA-209B-29D4-37437A90FD5B}"/>
              </a:ext>
            </a:extLst>
          </p:cNvPr>
          <p:cNvSpPr/>
          <p:nvPr/>
        </p:nvSpPr>
        <p:spPr>
          <a:xfrm>
            <a:off x="2401738" y="3232448"/>
            <a:ext cx="4340525" cy="18229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84BBCE-49AB-9722-5B9F-73221EF566EB}"/>
              </a:ext>
            </a:extLst>
          </p:cNvPr>
          <p:cNvGrpSpPr/>
          <p:nvPr/>
        </p:nvGrpSpPr>
        <p:grpSpPr>
          <a:xfrm>
            <a:off x="6071018" y="317362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A17CBE-191E-240C-D073-B6EA3EBC4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D746D7-0E04-ADB9-252A-EAA1C2DFB42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3509C8-C1F6-0814-BF74-3A70BFC0A112}"/>
              </a:ext>
            </a:extLst>
          </p:cNvPr>
          <p:cNvGrpSpPr/>
          <p:nvPr/>
        </p:nvGrpSpPr>
        <p:grpSpPr>
          <a:xfrm>
            <a:off x="6486289" y="34001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CC7E2-CECC-3710-D36E-901EF172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FA7DB-77FD-40EB-CB72-CCDC211EF3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E52FBB-9ABF-FD21-E143-E5502B367E68}"/>
              </a:ext>
            </a:extLst>
          </p:cNvPr>
          <p:cNvGrpSpPr/>
          <p:nvPr/>
        </p:nvGrpSpPr>
        <p:grpSpPr>
          <a:xfrm>
            <a:off x="6486289" y="361671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E9415C-ED69-6108-AE20-17D02BD708E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1122FE-C36F-14B0-DE84-74D65067E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9BB741-954C-663B-FD86-D1ADB65AAF15}"/>
              </a:ext>
            </a:extLst>
          </p:cNvPr>
          <p:cNvGrpSpPr/>
          <p:nvPr/>
        </p:nvGrpSpPr>
        <p:grpSpPr>
          <a:xfrm>
            <a:off x="6188596" y="407471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5988A6-1748-4AC6-BAEC-2ED31B435D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478ABD-9C74-8A56-2BA0-79DC18FB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77FE67-C12B-946A-5981-67BF733BD34D}"/>
              </a:ext>
            </a:extLst>
          </p:cNvPr>
          <p:cNvGrpSpPr/>
          <p:nvPr/>
        </p:nvGrpSpPr>
        <p:grpSpPr>
          <a:xfrm>
            <a:off x="6011646" y="451704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D8999D-77DC-9B62-2DCC-6605C2CCAF5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260140-51DD-E396-592E-C54274BA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57BEEC-7BE3-0270-C491-FB009D8285AF}"/>
              </a:ext>
            </a:extLst>
          </p:cNvPr>
          <p:cNvGrpSpPr/>
          <p:nvPr/>
        </p:nvGrpSpPr>
        <p:grpSpPr>
          <a:xfrm>
            <a:off x="6011646" y="4745449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FEA1E-51AA-99EF-F60A-788210C089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D2981E-4B50-2BA1-F50B-0E2EFB7C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6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288239" y="3544031"/>
            <a:ext cx="2359741" cy="1308764"/>
          </a:xfrm>
          <a:prstGeom prst="wedgeRectCallout">
            <a:avLst>
              <a:gd name="adj1" fmla="val -35681"/>
              <a:gd name="adj2" fmla="val -727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E784D-8BE4-BF61-FCA4-67D6987A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21"/>
          <a:stretch/>
        </p:blipFill>
        <p:spPr>
          <a:xfrm>
            <a:off x="2437370" y="2352483"/>
            <a:ext cx="4269261" cy="5539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0617D-8B2D-9868-9083-F6053C7D4553}"/>
              </a:ext>
            </a:extLst>
          </p:cNvPr>
          <p:cNvGrpSpPr/>
          <p:nvPr/>
        </p:nvGrpSpPr>
        <p:grpSpPr>
          <a:xfrm>
            <a:off x="1518167" y="2353129"/>
            <a:ext cx="919203" cy="276999"/>
            <a:chOff x="1518167" y="2353129"/>
            <a:chExt cx="91920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/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767" r="-9709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CEF817-E84A-7804-39D0-9611C2415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487720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ED23E6-BDD6-D308-B0B4-59BF5778585A}"/>
              </a:ext>
            </a:extLst>
          </p:cNvPr>
          <p:cNvGrpSpPr/>
          <p:nvPr/>
        </p:nvGrpSpPr>
        <p:grpSpPr>
          <a:xfrm>
            <a:off x="1454047" y="2630128"/>
            <a:ext cx="983323" cy="276999"/>
            <a:chOff x="1454047" y="2630128"/>
            <a:chExt cx="983323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/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389" t="-28261" r="-194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83D4BA-B141-5138-7540-D0DDA856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A491AD-7940-7BDD-A41A-2B39FD03AADA}"/>
              </a:ext>
            </a:extLst>
          </p:cNvPr>
          <p:cNvGrpSpPr/>
          <p:nvPr/>
        </p:nvGrpSpPr>
        <p:grpSpPr>
          <a:xfrm>
            <a:off x="6647980" y="2329998"/>
            <a:ext cx="985290" cy="276999"/>
            <a:chOff x="6647980" y="2329998"/>
            <a:chExt cx="98529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/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15" r="-48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C0A5CD-112C-FB97-4E87-2522C02F4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489689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FD0FA-5484-E0AE-02C2-AA05DCEA0AC0}"/>
              </a:ext>
            </a:extLst>
          </p:cNvPr>
          <p:cNvGrpSpPr/>
          <p:nvPr/>
        </p:nvGrpSpPr>
        <p:grpSpPr>
          <a:xfrm>
            <a:off x="6647980" y="2606997"/>
            <a:ext cx="1049410" cy="276999"/>
            <a:chOff x="6647980" y="2606997"/>
            <a:chExt cx="1049410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/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t="-28889" r="-19130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130EA-6857-43C4-156F-627730908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3CC01-8A01-392B-EEA3-11117F6A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1695666"/>
            <a:ext cx="498095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3DAC75-B4A1-F14D-A1CC-582ED8B7EF81}"/>
              </a:ext>
            </a:extLst>
          </p:cNvPr>
          <p:cNvGrpSpPr/>
          <p:nvPr/>
        </p:nvGrpSpPr>
        <p:grpSpPr>
          <a:xfrm>
            <a:off x="3623159" y="1653214"/>
            <a:ext cx="1076632" cy="369332"/>
            <a:chOff x="4968362" y="2079211"/>
            <a:chExt cx="1076632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2EDBED-2BFF-EF08-099A-F5DFD3AE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8CBA72-81C1-6B4F-D1F6-C7792FC94C8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520869-2E27-1D0C-6E05-B97CE467355E}"/>
              </a:ext>
            </a:extLst>
          </p:cNvPr>
          <p:cNvGrpSpPr/>
          <p:nvPr/>
        </p:nvGrpSpPr>
        <p:grpSpPr>
          <a:xfrm>
            <a:off x="5089065" y="1830385"/>
            <a:ext cx="1076632" cy="369332"/>
            <a:chOff x="4704120" y="2356972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85D4AE-8FFF-BDE2-3347-869BD0F34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AB7E23-66F9-9E56-B555-846D78135115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108E1F-B163-2553-BBF5-203E81C929C6}"/>
              </a:ext>
            </a:extLst>
          </p:cNvPr>
          <p:cNvGrpSpPr/>
          <p:nvPr/>
        </p:nvGrpSpPr>
        <p:grpSpPr>
          <a:xfrm>
            <a:off x="3846360" y="2404909"/>
            <a:ext cx="1068643" cy="369332"/>
            <a:chOff x="3647644" y="4910075"/>
            <a:chExt cx="1068643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7AC0F2-4DE7-D723-B13F-BB0D9EF6F7C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B92EF3-F3FD-0EF5-CFEB-3A78441A8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19AC56-78ED-B586-7AD8-DEEA2E77E513}"/>
              </a:ext>
            </a:extLst>
          </p:cNvPr>
          <p:cNvGrpSpPr/>
          <p:nvPr/>
        </p:nvGrpSpPr>
        <p:grpSpPr>
          <a:xfrm>
            <a:off x="3669901" y="2615230"/>
            <a:ext cx="1064340" cy="369332"/>
            <a:chOff x="3647644" y="5421073"/>
            <a:chExt cx="1064340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422FEB-302D-7AC7-E94D-49E173D560D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3C950F-FB96-7870-6132-52E1D4528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09E2BC-85FE-0D1B-ED11-021C82DC1883}"/>
              </a:ext>
            </a:extLst>
          </p:cNvPr>
          <p:cNvGrpSpPr/>
          <p:nvPr/>
        </p:nvGrpSpPr>
        <p:grpSpPr>
          <a:xfrm>
            <a:off x="4587742" y="2986929"/>
            <a:ext cx="1068643" cy="369332"/>
            <a:chOff x="3647644" y="5359159"/>
            <a:chExt cx="1068643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F09AF1-C244-DA25-FC32-240E623E0B8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7C30509-2594-9AEA-6380-4FBA612AD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3AE34D-9198-38B2-BE3F-FE72541C01E8}"/>
              </a:ext>
            </a:extLst>
          </p:cNvPr>
          <p:cNvGrpSpPr/>
          <p:nvPr/>
        </p:nvGrpSpPr>
        <p:grpSpPr>
          <a:xfrm>
            <a:off x="4267732" y="3163850"/>
            <a:ext cx="1076632" cy="369332"/>
            <a:chOff x="2157212" y="5356391"/>
            <a:chExt cx="1076632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CCAEEA-A01B-D356-D236-39A634EDE1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5CEA57E-C04C-F068-1957-3A7934F55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01AEAE-FE6D-5621-C632-7BFCCA959897}"/>
              </a:ext>
            </a:extLst>
          </p:cNvPr>
          <p:cNvGrpSpPr/>
          <p:nvPr/>
        </p:nvGrpSpPr>
        <p:grpSpPr>
          <a:xfrm>
            <a:off x="5764215" y="3561798"/>
            <a:ext cx="1076632" cy="369332"/>
            <a:chOff x="2157212" y="5356391"/>
            <a:chExt cx="1076632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434FD-23B8-398E-8F54-7B6D8EDE21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0BF2332-98CD-AE1F-4261-78B6D68A0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B377F2-EC8C-7483-689E-767D2734474F}"/>
              </a:ext>
            </a:extLst>
          </p:cNvPr>
          <p:cNvGrpSpPr/>
          <p:nvPr/>
        </p:nvGrpSpPr>
        <p:grpSpPr>
          <a:xfrm>
            <a:off x="3631213" y="4126395"/>
            <a:ext cx="1076632" cy="369332"/>
            <a:chOff x="2157212" y="5356391"/>
            <a:chExt cx="1076632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F8280-9660-0369-A28A-0DE8AB492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4D17EFB-6EEE-47DB-9320-0529BBC00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64EE6A-D90D-E2DF-6769-DDFF4F6A7F20}"/>
              </a:ext>
            </a:extLst>
          </p:cNvPr>
          <p:cNvGrpSpPr/>
          <p:nvPr/>
        </p:nvGrpSpPr>
        <p:grpSpPr>
          <a:xfrm>
            <a:off x="4896110" y="4503222"/>
            <a:ext cx="1076632" cy="369332"/>
            <a:chOff x="2157212" y="5356391"/>
            <a:chExt cx="1076632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4F3D0-1845-E913-6CF0-ABF80B2096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B2EFC89-C64F-1EAD-7AD7-DF53E9E1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18385E-0CA1-53FB-E02A-BBA8D48AAF36}"/>
              </a:ext>
            </a:extLst>
          </p:cNvPr>
          <p:cNvGrpSpPr/>
          <p:nvPr/>
        </p:nvGrpSpPr>
        <p:grpSpPr>
          <a:xfrm>
            <a:off x="6885936" y="4691128"/>
            <a:ext cx="1076632" cy="369332"/>
            <a:chOff x="2157212" y="5356391"/>
            <a:chExt cx="1076632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8F1F33-F4AC-0A5B-6FF6-322CB19E8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8FFADD-8D1D-431E-D267-291A4690F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A65D2-8E78-71D5-5975-37B57383553B}"/>
              </a:ext>
            </a:extLst>
          </p:cNvPr>
          <p:cNvSpPr/>
          <p:nvPr/>
        </p:nvSpPr>
        <p:spPr>
          <a:xfrm>
            <a:off x="3747542" y="4781735"/>
            <a:ext cx="18198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3F7308-7FEB-3B48-005A-A22E3677D048}"/>
              </a:ext>
            </a:extLst>
          </p:cNvPr>
          <p:cNvSpPr/>
          <p:nvPr/>
        </p:nvSpPr>
        <p:spPr>
          <a:xfrm>
            <a:off x="5627573" y="4781735"/>
            <a:ext cx="1147981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F5D7B8-4CF5-B619-7EC3-F7F49E5F6E99}"/>
              </a:ext>
            </a:extLst>
          </p:cNvPr>
          <p:cNvSpPr/>
          <p:nvPr/>
        </p:nvSpPr>
        <p:spPr>
          <a:xfrm>
            <a:off x="3564325" y="4781735"/>
            <a:ext cx="1454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144EB-8D34-A068-6440-EF3E5537420B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93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7FA95-6640-4EED-8138-71433871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2" y="2268524"/>
            <a:ext cx="7665516" cy="17940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58A87D-135C-9941-D801-2E5FED1D0ECF}"/>
              </a:ext>
            </a:extLst>
          </p:cNvPr>
          <p:cNvGrpSpPr/>
          <p:nvPr/>
        </p:nvGrpSpPr>
        <p:grpSpPr>
          <a:xfrm>
            <a:off x="4087858" y="3195532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D2E680-5B09-3085-4907-0190F8C9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D683-B686-0E06-1C13-438E32129D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37344-E680-CECB-E09C-4980AF347DC1}"/>
              </a:ext>
            </a:extLst>
          </p:cNvPr>
          <p:cNvGrpSpPr/>
          <p:nvPr/>
        </p:nvGrpSpPr>
        <p:grpSpPr>
          <a:xfrm>
            <a:off x="2798702" y="342287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C2736-5F34-DFAE-E283-86D7A3DD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41DD2-1AE5-B592-E8E1-1D714CA14C1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8FDA6F-A307-87CD-3D62-6466564F5C2A}"/>
              </a:ext>
            </a:extLst>
          </p:cNvPr>
          <p:cNvGrpSpPr/>
          <p:nvPr/>
        </p:nvGrpSpPr>
        <p:grpSpPr>
          <a:xfrm>
            <a:off x="3251560" y="365018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29D061-7C86-E09E-5548-1FBAB869501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46E14F-850A-83D0-7C3F-65FA61A3B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B9AE1E-734D-AC73-E415-76D5F409512B}"/>
              </a:ext>
            </a:extLst>
          </p:cNvPr>
          <p:cNvSpPr txBox="1"/>
          <p:nvPr/>
        </p:nvSpPr>
        <p:spPr>
          <a:xfrm>
            <a:off x="2034202" y="4469954"/>
            <a:ext cx="4838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Your numbers will </a:t>
            </a:r>
            <a:r>
              <a:rPr lang="en-US" u="sng" dirty="0">
                <a:solidFill>
                  <a:srgbClr val="7030A0"/>
                </a:solidFill>
              </a:rPr>
              <a:t>not</a:t>
            </a:r>
            <a:r>
              <a:rPr lang="en-US" dirty="0">
                <a:solidFill>
                  <a:srgbClr val="7030A0"/>
                </a:solidFill>
              </a:rPr>
              <a:t> match these and you will get different numbers every time you run the program because we generate a </a:t>
            </a:r>
            <a:r>
              <a:rPr lang="en-US" b="1" dirty="0">
                <a:solidFill>
                  <a:srgbClr val="7030A0"/>
                </a:solidFill>
              </a:rPr>
              <a:t>random</a:t>
            </a:r>
            <a:r>
              <a:rPr lang="en-US" dirty="0">
                <a:solidFill>
                  <a:srgbClr val="7030A0"/>
                </a:solidFill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7568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684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scientist needs a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sizes </a:t>
            </a:r>
            <a:r>
              <a:rPr lang="en-US" sz="2000" dirty="0"/>
              <a:t>between </a:t>
            </a:r>
            <a:r>
              <a:rPr lang="en-US" sz="2000" b="1" dirty="0"/>
              <a:t>10,000</a:t>
            </a:r>
            <a:r>
              <a:rPr lang="en-US" sz="2000" dirty="0"/>
              <a:t> and </a:t>
            </a:r>
            <a:r>
              <a:rPr lang="en-US" sz="2000" b="1" dirty="0"/>
              <a:t>200,000</a:t>
            </a:r>
            <a:r>
              <a:rPr lang="en-US" sz="2000" dirty="0"/>
              <a:t>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random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 random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for each set 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that set’s lower limit </a:t>
            </a:r>
            <a:r>
              <a:rPr lang="en-US" sz="2000" b="1" dirty="0"/>
              <a:t>plus</a:t>
            </a:r>
            <a:r>
              <a:rPr lang="en-US" sz="2000" dirty="0"/>
              <a:t> another random number between 0 and 100,000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set's </a:t>
            </a:r>
            <a:r>
              <a:rPr lang="en-US" sz="2000" u="sng" dirty="0"/>
              <a:t>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6265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research goal is to determine if a magic number hides within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i="1" dirty="0"/>
              <a:t>uniform</a:t>
            </a:r>
            <a:r>
              <a:rPr lang="en-US" sz="2400" dirty="0"/>
              <a:t>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Magic Number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17C64-4BAD-3DE9-C58E-A50693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2" y="440721"/>
            <a:ext cx="4314286" cy="6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76734" y="335633"/>
            <a:ext cx="3905261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2800" dirty="0">
                <a:latin typeface="+mn-lt"/>
              </a:rPr>
              <a:t> uniform_variance.py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273DE-BFDB-F756-6A88-475468091641}"/>
              </a:ext>
            </a:extLst>
          </p:cNvPr>
          <p:cNvGrpSpPr/>
          <p:nvPr/>
        </p:nvGrpSpPr>
        <p:grpSpPr>
          <a:xfrm>
            <a:off x="3128560" y="592283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623A53-3950-CA7E-902E-902947436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C4D99-B4BF-FAF8-E0A9-A328BF58104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AE4FC-A010-8DC6-6D19-BF705EFB93EF}"/>
              </a:ext>
            </a:extLst>
          </p:cNvPr>
          <p:cNvGrpSpPr/>
          <p:nvPr/>
        </p:nvGrpSpPr>
        <p:grpSpPr>
          <a:xfrm>
            <a:off x="1948821" y="6107504"/>
            <a:ext cx="1076632" cy="369332"/>
            <a:chOff x="4704120" y="2356972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8A64E2-4A8E-04CE-8552-7379A92D3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061A6-2073-5219-D62C-44A0DA49855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0FC78-445C-791E-58B0-F30D5F7A12DE}"/>
              </a:ext>
            </a:extLst>
          </p:cNvPr>
          <p:cNvGrpSpPr/>
          <p:nvPr/>
        </p:nvGrpSpPr>
        <p:grpSpPr>
          <a:xfrm>
            <a:off x="1989234" y="1356607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77B9B-BEA8-C8CD-0F0C-4899135EA83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055601-D015-396E-83C3-90C9274F0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7B6F0-3192-28A2-37EE-DD799666CA67}"/>
              </a:ext>
            </a:extLst>
          </p:cNvPr>
          <p:cNvGrpSpPr/>
          <p:nvPr/>
        </p:nvGrpSpPr>
        <p:grpSpPr>
          <a:xfrm>
            <a:off x="3944286" y="1556263"/>
            <a:ext cx="1064340" cy="369332"/>
            <a:chOff x="3647644" y="5421073"/>
            <a:chExt cx="1064340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0ABE4-848B-7EDA-54F7-D52FF168D2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3B8E3-FBC9-EE6F-046D-79AAF798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5A5EE-68B1-2740-3A47-19EDAFF06007}"/>
              </a:ext>
            </a:extLst>
          </p:cNvPr>
          <p:cNvGrpSpPr/>
          <p:nvPr/>
        </p:nvGrpSpPr>
        <p:grpSpPr>
          <a:xfrm>
            <a:off x="4312674" y="1733434"/>
            <a:ext cx="1068643" cy="369332"/>
            <a:chOff x="3647644" y="5359159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F4D335-7F30-885A-3580-235FD0F2FFB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92FF7A-9D0B-6B93-B190-C56C6D1ED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55E10-23D6-DD20-AD79-384B454294FD}"/>
              </a:ext>
            </a:extLst>
          </p:cNvPr>
          <p:cNvGrpSpPr/>
          <p:nvPr/>
        </p:nvGrpSpPr>
        <p:grpSpPr>
          <a:xfrm>
            <a:off x="4516613" y="1923233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940D50-A5B7-8AE0-BBA3-965C38E0D1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5D0B0AD-549F-A604-0E45-B3D371F6B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FDE1D4-F7B7-9C79-A0AE-A400ABB6C0A8}"/>
              </a:ext>
            </a:extLst>
          </p:cNvPr>
          <p:cNvGrpSpPr/>
          <p:nvPr/>
        </p:nvGrpSpPr>
        <p:grpSpPr>
          <a:xfrm>
            <a:off x="4027903" y="2111988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185C7-DF1C-7B39-6BF3-422EA15B29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A21C4C6-7D8F-8C34-DED0-5610EF20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E8DCC6-FD10-7127-6CC3-BA838F590523}"/>
              </a:ext>
            </a:extLst>
          </p:cNvPr>
          <p:cNvGrpSpPr/>
          <p:nvPr/>
        </p:nvGrpSpPr>
        <p:grpSpPr>
          <a:xfrm>
            <a:off x="3639484" y="230823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79424C-C59C-0DA7-D65D-2F71B26D76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8E0489-B449-FFC5-E8F2-F4F518CD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C69C8-0904-C964-3AFB-FFD0D5EB4479}"/>
              </a:ext>
            </a:extLst>
          </p:cNvPr>
          <p:cNvGrpSpPr/>
          <p:nvPr/>
        </p:nvGrpSpPr>
        <p:grpSpPr>
          <a:xfrm>
            <a:off x="3505974" y="2485409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89583-C6E3-270C-8C1A-0386C2AF05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08B2ED-0170-DCD4-1957-CBC56ADCD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2AD4108-826C-E59D-CBE5-B70DBF5D6DAD}"/>
              </a:ext>
            </a:extLst>
          </p:cNvPr>
          <p:cNvSpPr/>
          <p:nvPr/>
        </p:nvSpPr>
        <p:spPr>
          <a:xfrm>
            <a:off x="815639" y="4468125"/>
            <a:ext cx="2982285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DF248A6-1EBF-E51D-C36D-1758DE2A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1" y="3323985"/>
            <a:ext cx="4662940" cy="19759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F76473-1D74-3296-415E-7E7C8DD554D0}"/>
              </a:ext>
            </a:extLst>
          </p:cNvPr>
          <p:cNvSpPr txBox="1"/>
          <p:nvPr/>
        </p:nvSpPr>
        <p:spPr>
          <a:xfrm>
            <a:off x="5176762" y="3153019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FEA7A-2E96-899C-C989-24A86C311DA0}"/>
              </a:ext>
            </a:extLst>
          </p:cNvPr>
          <p:cNvSpPr txBox="1"/>
          <p:nvPr/>
        </p:nvSpPr>
        <p:spPr>
          <a:xfrm>
            <a:off x="4027433" y="417817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66114-D137-99A7-916F-0BE1FA9FB53E}"/>
              </a:ext>
            </a:extLst>
          </p:cNvPr>
          <p:cNvSpPr txBox="1"/>
          <p:nvPr/>
        </p:nvSpPr>
        <p:spPr>
          <a:xfrm>
            <a:off x="4009088" y="4619472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28572E-627B-53DE-6041-BF205EC09FE5}"/>
              </a:ext>
            </a:extLst>
          </p:cNvPr>
          <p:cNvSpPr txBox="1"/>
          <p:nvPr/>
        </p:nvSpPr>
        <p:spPr>
          <a:xfrm>
            <a:off x="4009087" y="3728546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6723CC-0CEC-03B4-1CF0-54CE786B4DD7}"/>
              </a:ext>
            </a:extLst>
          </p:cNvPr>
          <p:cNvSpPr txBox="1"/>
          <p:nvPr/>
        </p:nvSpPr>
        <p:spPr>
          <a:xfrm>
            <a:off x="4009087" y="502062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4F4334-1207-B8A6-25F9-93DCD6D01234}"/>
              </a:ext>
            </a:extLst>
          </p:cNvPr>
          <p:cNvSpPr txBox="1"/>
          <p:nvPr/>
        </p:nvSpPr>
        <p:spPr>
          <a:xfrm>
            <a:off x="7757568" y="3153018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D3F07F8-714D-70B3-57B3-6A2C580E1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21" y="5657090"/>
            <a:ext cx="3425626" cy="531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9E924A0-F4A5-85A0-1DDE-030790467BF5}"/>
              </a:ext>
            </a:extLst>
          </p:cNvPr>
          <p:cNvSpPr txBox="1"/>
          <p:nvPr/>
        </p:nvSpPr>
        <p:spPr>
          <a:xfrm>
            <a:off x="5593714" y="5644180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2614F-BAFB-0432-D05A-AD887F070F4B}"/>
              </a:ext>
            </a:extLst>
          </p:cNvPr>
          <p:cNvSpPr/>
          <p:nvPr/>
        </p:nvSpPr>
        <p:spPr>
          <a:xfrm>
            <a:off x="1150852" y="2754060"/>
            <a:ext cx="2559083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DE163-0E99-DD8C-4CCE-7FF2D308D463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4C346-5251-0403-EC0A-F89AD2EF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0" y="1330538"/>
            <a:ext cx="7341479" cy="28654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uniform_variance.py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</a:t>
                </a:r>
                <a:r>
                  <a:rPr lang="en-US" sz="2000" b="1" dirty="0"/>
                  <a:t>12</a:t>
                </a:r>
                <a:r>
                  <a:rPr lang="en-US" sz="2000" dirty="0"/>
                  <a:t>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4030" y="1340388"/>
            <a:ext cx="735649" cy="285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Analyze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 by calculating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"manually" calculate the </a:t>
            </a:r>
            <a:r>
              <a:rPr lang="en-US" sz="2400" b="1" dirty="0"/>
              <a:t>mean</a:t>
            </a:r>
            <a:r>
              <a:rPr lang="en-US" sz="2400" dirty="0"/>
              <a:t>, </a:t>
            </a:r>
            <a:r>
              <a:rPr lang="en-US" sz="2400" b="1" dirty="0"/>
              <a:t>median</a:t>
            </a:r>
            <a:r>
              <a:rPr lang="en-US" sz="2400" dirty="0"/>
              <a:t>, and </a:t>
            </a:r>
            <a:r>
              <a:rPr lang="en-US" sz="2400" b="1" dirty="0"/>
              <a:t>mode</a:t>
            </a:r>
            <a:r>
              <a:rPr lang="en-US" sz="2400" dirty="0"/>
              <a:t> of an array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Investigate if a </a:t>
            </a:r>
            <a:r>
              <a:rPr lang="en-US" sz="2400" b="1" dirty="0"/>
              <a:t>Normal</a:t>
            </a:r>
            <a:r>
              <a:rPr lang="en-US" sz="2400" dirty="0"/>
              <a:t> Distribution can be generated from a Uniform Distribution using a </a:t>
            </a:r>
            <a:r>
              <a:rPr lang="en-US" sz="2400" b="1" dirty="0">
                <a:solidFill>
                  <a:srgbClr val="00B050"/>
                </a:solidFill>
              </a:rPr>
              <a:t>Pachinko game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Estimate the number of </a:t>
            </a:r>
            <a:r>
              <a:rPr lang="en-US" sz="2400" b="1" dirty="0"/>
              <a:t>lattice points </a:t>
            </a:r>
            <a:r>
              <a:rPr lang="en-US" sz="2400" dirty="0"/>
              <a:t>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511231"/>
            <a:chOff x="1171180" y="4838197"/>
            <a:chExt cx="2843330" cy="1511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/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idempotent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blipFill>
                <a:blip r:embed="rId13"/>
                <a:stretch>
                  <a:fillRect t="-5357" r="-99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linear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  <a:blipFill>
                <a:blip r:embed="rId13"/>
                <a:stretch>
                  <a:fillRect l="-80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/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/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/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54BB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754BB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CD25B82-3B69-334D-A383-B7D99A79DE9A}"/>
              </a:ext>
            </a:extLst>
          </p:cNvPr>
          <p:cNvSpPr/>
          <p:nvPr/>
        </p:nvSpPr>
        <p:spPr>
          <a:xfrm>
            <a:off x="7427626" y="4864308"/>
            <a:ext cx="49025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73370-CEA7-F5F5-FA0B-EF5AFD35AB44}"/>
              </a:ext>
            </a:extLst>
          </p:cNvPr>
          <p:cNvSpPr/>
          <p:nvPr/>
        </p:nvSpPr>
        <p:spPr>
          <a:xfrm>
            <a:off x="3693829" y="5924883"/>
            <a:ext cx="226099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90B986-0F42-5FF6-E44F-0168C97E94D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 flipH="1">
            <a:off x="4449214" y="1948198"/>
            <a:ext cx="3047308" cy="3399768"/>
          </a:xfrm>
          <a:prstGeom prst="bentConnector5">
            <a:avLst>
              <a:gd name="adj1" fmla="val -7502"/>
              <a:gd name="adj2" fmla="val -26256"/>
              <a:gd name="adj3" fmla="val 10750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1B7F1-E804-A064-8B67-D1599A447EB4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rot="5400000" flipH="1" flipV="1">
            <a:off x="2440956" y="3751960"/>
            <a:ext cx="3846273" cy="1114429"/>
          </a:xfrm>
          <a:prstGeom prst="bentConnector4">
            <a:avLst>
              <a:gd name="adj1" fmla="val -5943"/>
              <a:gd name="adj2" fmla="val 12051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  <p:bldP spid="2" grpId="0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/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EA1F51-F4B2-61F6-D63E-A106A1D6576D}"/>
              </a:ext>
            </a:extLst>
          </p:cNvPr>
          <p:cNvSpPr txBox="1"/>
          <p:nvPr/>
        </p:nvSpPr>
        <p:spPr>
          <a:xfrm>
            <a:off x="6074345" y="3132225"/>
            <a:ext cx="20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Hero Ability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7007-19CC-4724-88E7-90CD1D66EE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0" t="20356" r="34712" b="38583"/>
          <a:stretch/>
        </p:blipFill>
        <p:spPr>
          <a:xfrm>
            <a:off x="5544634" y="3444407"/>
            <a:ext cx="2892057" cy="539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29622E-4349-86AF-EF30-8CA55E5DFD84}"/>
              </a:ext>
            </a:extLst>
          </p:cNvPr>
          <p:cNvSpPr/>
          <p:nvPr/>
        </p:nvSpPr>
        <p:spPr>
          <a:xfrm>
            <a:off x="7833064" y="3451485"/>
            <a:ext cx="594618" cy="2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690A15-5E89-CAE6-33DA-32D8EC13828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7192645" y="3587681"/>
            <a:ext cx="1235037" cy="931740"/>
          </a:xfrm>
          <a:prstGeom prst="bentConnector5">
            <a:avLst>
              <a:gd name="adj1" fmla="val -18510"/>
              <a:gd name="adj2" fmla="val 57413"/>
              <a:gd name="adj3" fmla="val 1185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E7397A-58FA-42F1-3992-24F12604E645}"/>
              </a:ext>
            </a:extLst>
          </p:cNvPr>
          <p:cNvSpPr/>
          <p:nvPr/>
        </p:nvSpPr>
        <p:spPr>
          <a:xfrm>
            <a:off x="6304935" y="1533832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E3B83-892C-56E3-5D78-21B850113C25}"/>
              </a:ext>
            </a:extLst>
          </p:cNvPr>
          <p:cNvSpPr/>
          <p:nvPr/>
        </p:nvSpPr>
        <p:spPr>
          <a:xfrm>
            <a:off x="7719435" y="1538748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A2B073-D553-9386-6AC2-56D1C8C654E8}"/>
              </a:ext>
            </a:extLst>
          </p:cNvPr>
          <p:cNvCxnSpPr>
            <a:stCxn id="29" idx="0"/>
            <a:endCxn id="30" idx="0"/>
          </p:cNvCxnSpPr>
          <p:nvPr/>
        </p:nvCxnSpPr>
        <p:spPr>
          <a:xfrm rot="16200000" flipH="1">
            <a:off x="7086235" y="829040"/>
            <a:ext cx="4916" cy="1414500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72DD9-0A7F-1665-261B-72D44034DDB0}"/>
              </a:ext>
            </a:extLst>
          </p:cNvPr>
          <p:cNvSpPr/>
          <p:nvPr/>
        </p:nvSpPr>
        <p:spPr>
          <a:xfrm>
            <a:off x="6304935" y="2174240"/>
            <a:ext cx="258097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F38986-1CEF-49AA-92C3-895B69AC45A0}"/>
              </a:ext>
            </a:extLst>
          </p:cNvPr>
          <p:cNvSpPr/>
          <p:nvPr/>
        </p:nvSpPr>
        <p:spPr>
          <a:xfrm>
            <a:off x="7795943" y="2179156"/>
            <a:ext cx="264051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A2F6D8-277A-6FB7-DAC9-C2020AAAD010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16200000" flipH="1">
            <a:off x="7178518" y="1429706"/>
            <a:ext cx="4916" cy="1493985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09841-2A26-6D05-885A-30FDC80087E8}"/>
              </a:ext>
            </a:extLst>
          </p:cNvPr>
          <p:cNvCxnSpPr>
            <a:stCxn id="2" idx="3"/>
          </p:cNvCxnSpPr>
          <p:nvPr/>
        </p:nvCxnSpPr>
        <p:spPr>
          <a:xfrm>
            <a:off x="4984919" y="3657442"/>
            <a:ext cx="493986" cy="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8" grpId="0"/>
      <p:bldP spid="9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/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315070-ECFE-897E-3E32-A0A7F6AB5F05}"/>
              </a:ext>
            </a:extLst>
          </p:cNvPr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10A24-15FD-9456-4CB8-C95448AF7C08}"/>
              </a:ext>
            </a:extLst>
          </p:cNvPr>
          <p:cNvSpPr/>
          <p:nvPr/>
        </p:nvSpPr>
        <p:spPr>
          <a:xfrm>
            <a:off x="569626" y="5768039"/>
            <a:ext cx="1806315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F87F-7C56-57CA-5776-5FA46E2FFDA2}"/>
              </a:ext>
            </a:extLst>
          </p:cNvPr>
          <p:cNvSpPr/>
          <p:nvPr/>
        </p:nvSpPr>
        <p:spPr>
          <a:xfrm>
            <a:off x="5362576" y="5600506"/>
            <a:ext cx="921544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/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7AF890B-9705-8EFF-D78B-CB0BF41661E2}"/>
              </a:ext>
            </a:extLst>
          </p:cNvPr>
          <p:cNvGrpSpPr/>
          <p:nvPr/>
        </p:nvGrpSpPr>
        <p:grpSpPr>
          <a:xfrm>
            <a:off x="6059470" y="3398852"/>
            <a:ext cx="2807212" cy="1864036"/>
            <a:chOff x="5914103" y="3173802"/>
            <a:chExt cx="2545407" cy="18640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35819-414C-C85B-CD01-521AF24147ED}"/>
                </a:ext>
              </a:extLst>
            </p:cNvPr>
            <p:cNvGrpSpPr/>
            <p:nvPr/>
          </p:nvGrpSpPr>
          <p:grpSpPr>
            <a:xfrm>
              <a:off x="6063715" y="3283512"/>
              <a:ext cx="2240007" cy="1754326"/>
              <a:chOff x="6063715" y="3283512"/>
              <a:chExt cx="2240007" cy="17543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CDF446-D77F-1E09-75D0-59146CA1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3715" y="3524292"/>
                <a:ext cx="788470" cy="92971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6CBF9-E4DA-ED11-38A4-0CCB9026BC90}"/>
                  </a:ext>
                </a:extLst>
              </p:cNvPr>
              <p:cNvSpPr txBox="1"/>
              <p:nvPr/>
            </p:nvSpPr>
            <p:spPr>
              <a:xfrm>
                <a:off x="6879193" y="3283512"/>
                <a:ext cx="142452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the  </a:t>
                </a:r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central moment </a:t>
                </a:r>
                <a:r>
                  <a:rPr lang="en-US" dirty="0"/>
                  <a:t>of a uniform distribution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13A515-4A5B-3074-E714-25B1C2D3A6A7}"/>
                </a:ext>
              </a:extLst>
            </p:cNvPr>
            <p:cNvSpPr/>
            <p:nvPr/>
          </p:nvSpPr>
          <p:spPr>
            <a:xfrm>
              <a:off x="5914103" y="3173802"/>
              <a:ext cx="2545407" cy="175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05DCD8-5D0D-BA46-FF62-C6D9B636F3E8}"/>
              </a:ext>
            </a:extLst>
          </p:cNvPr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18613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4246574" cy="46784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Until recently, most computer languages only provided a </a:t>
            </a:r>
            <a:r>
              <a:rPr lang="en-US" sz="2400" b="1" dirty="0">
                <a:solidFill>
                  <a:srgbClr val="0070C0"/>
                </a:solidFill>
              </a:rPr>
              <a:t>uniform</a:t>
            </a:r>
            <a:r>
              <a:rPr lang="en-US" sz="2400" dirty="0"/>
              <a:t> pseudo-random number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Growing up I had heard of a </a:t>
            </a:r>
            <a:r>
              <a:rPr lang="en-US" sz="2400" b="1" dirty="0">
                <a:solidFill>
                  <a:srgbClr val="00B050"/>
                </a:solidFill>
              </a:rPr>
              <a:t>bell curve, </a:t>
            </a:r>
            <a:r>
              <a:rPr lang="en-US" sz="2400" dirty="0"/>
              <a:t>and I understood the rationale for </a:t>
            </a:r>
            <a:r>
              <a:rPr lang="en-US" sz="2400" b="1" dirty="0"/>
              <a:t>curving</a:t>
            </a:r>
            <a:r>
              <a:rPr lang="en-US" sz="2400" dirty="0"/>
              <a:t> test 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I could not create a </a:t>
            </a:r>
            <a:r>
              <a:rPr lang="en-US" sz="2400" b="1" dirty="0">
                <a:solidFill>
                  <a:srgbClr val="FF0000"/>
                </a:solidFill>
              </a:rPr>
              <a:t>Normal distribution </a:t>
            </a:r>
            <a:r>
              <a:rPr lang="en-US" sz="2400" dirty="0"/>
              <a:t>using my 1980 vintage TRS-80 computer using Bill Gate’s first </a:t>
            </a:r>
            <a:r>
              <a:rPr lang="en-US" sz="2400" b="1" dirty="0">
                <a:solidFill>
                  <a:srgbClr val="7030A0"/>
                </a:solidFill>
              </a:rPr>
              <a:t>BASIC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language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B3867-1011-461E-BFE6-2D468489FDF4}"/>
              </a:ext>
            </a:extLst>
          </p:cNvPr>
          <p:cNvSpPr txBox="1"/>
          <p:nvPr/>
        </p:nvSpPr>
        <p:spPr>
          <a:xfrm>
            <a:off x="5751871" y="5110316"/>
            <a:ext cx="216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… or could 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85C1-9AE3-4D8A-C8FF-93DBAEE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7" y="2100965"/>
            <a:ext cx="3497705" cy="26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382406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several ways to turn a uniform distribution into a </a:t>
            </a:r>
            <a:r>
              <a:rPr lang="en-US" sz="2400" b="1" dirty="0"/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developing an accurate functional approximation to a Normal curve requires </a:t>
            </a:r>
            <a:r>
              <a:rPr lang="en-US" sz="2400" i="1" dirty="0"/>
              <a:t>advanced</a:t>
            </a:r>
            <a:r>
              <a:rPr lang="en-US" sz="2400" dirty="0"/>
              <a:t> mathematics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following code by </a:t>
            </a:r>
            <a:r>
              <a:rPr lang="en-US" sz="2400" b="1" dirty="0"/>
              <a:t>Abramowitz &amp; Stegun</a:t>
            </a:r>
            <a:r>
              <a:rPr lang="en-US" sz="2400" dirty="0"/>
              <a:t>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59" y="2051410"/>
            <a:ext cx="2920181" cy="382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9634-A9F9-51FC-D19B-72BBB7CF48F2}"/>
              </a:ext>
            </a:extLst>
          </p:cNvPr>
          <p:cNvSpPr txBox="1"/>
          <p:nvPr/>
        </p:nvSpPr>
        <p:spPr>
          <a:xfrm>
            <a:off x="5700946" y="5949402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45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84630-76E1-47ED-8E84-5D204001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96" y="1671375"/>
            <a:ext cx="6551608" cy="198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1387" y="2621387"/>
            <a:ext cx="5492524" cy="51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1AA64-3A21-43E2-9E4F-BE6C7FEF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33871"/>
            <a:ext cx="7886700" cy="1943091"/>
          </a:xfrm>
        </p:spPr>
        <p:txBody>
          <a:bodyPr>
            <a:normAutofit/>
          </a:bodyPr>
          <a:lstStyle/>
          <a:p>
            <a:r>
              <a:rPr lang="en-US" sz="2400" dirty="0"/>
              <a:t>This was neat, but I did not understand it at all!</a:t>
            </a:r>
          </a:p>
          <a:p>
            <a:r>
              <a:rPr lang="en-US" sz="2400" dirty="0"/>
              <a:t>Where did all those magic numbers come from?</a:t>
            </a:r>
          </a:p>
          <a:p>
            <a:r>
              <a:rPr lang="en-US" sz="2400" dirty="0"/>
              <a:t>I was a high school senior – I wanted to base my approach on something </a:t>
            </a:r>
            <a:r>
              <a:rPr lang="en-US" sz="2400" b="1" dirty="0"/>
              <a:t>tangible</a:t>
            </a:r>
          </a:p>
        </p:txBody>
      </p:sp>
    </p:spTree>
    <p:extLst>
      <p:ext uri="{BB962C8B-B14F-4D97-AF65-F5344CB8AC3E}">
        <p14:creationId xmlns:p14="http://schemas.microsoft.com/office/powerpoint/2010/main" val="100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47" y="1379905"/>
            <a:ext cx="5134507" cy="50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2" y="1457777"/>
            <a:ext cx="6107896" cy="50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simulate dropping balls down a Pachinko machine where at each </a:t>
            </a:r>
            <a:r>
              <a:rPr lang="en-US" sz="2400" b="1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 a ball can move one step to left or right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drop enough balls through enough levels, and we  accumulate the </a:t>
            </a:r>
            <a:r>
              <a:rPr lang="en-US" sz="2400" b="1" dirty="0"/>
              <a:t>count of balls in each slot </a:t>
            </a:r>
            <a:r>
              <a:rPr lang="en-US" sz="2400" dirty="0"/>
              <a:t>at the bottom, then we should be able to simulate a </a:t>
            </a:r>
            <a:r>
              <a:rPr lang="en-US" sz="2400" b="1" dirty="0">
                <a:solidFill>
                  <a:srgbClr val="00B050"/>
                </a:solidFill>
              </a:rPr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will </a:t>
            </a:r>
            <a:r>
              <a:rPr lang="en-US" sz="2400" i="1" dirty="0"/>
              <a:t>visually</a:t>
            </a:r>
            <a:r>
              <a:rPr lang="en-US" sz="2400" dirty="0"/>
              <a:t> (qualitatively) judge how well this method approximates a 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there are many statistical (</a:t>
            </a:r>
            <a:r>
              <a:rPr lang="en-US" sz="2000" b="1" dirty="0"/>
              <a:t>quantitative</a:t>
            </a:r>
            <a:r>
              <a:rPr lang="en-US" sz="2000" dirty="0"/>
              <a:t>) methods to calculate if an algorithm emits a distribution that has a reasonable deviation from the perfect (pure) </a:t>
            </a:r>
            <a:r>
              <a:rPr lang="en-US" sz="2000" b="1" dirty="0">
                <a:solidFill>
                  <a:srgbClr val="FF0000"/>
                </a:solidFill>
              </a:rPr>
              <a:t>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discrepancies are </a:t>
            </a:r>
            <a:r>
              <a:rPr lang="en-US" sz="2000" b="1" i="1" dirty="0">
                <a:solidFill>
                  <a:srgbClr val="7030A0"/>
                </a:solidFill>
              </a:rPr>
              <a:t>statistically significant</a:t>
            </a:r>
            <a:r>
              <a:rPr lang="en-US" sz="2000" dirty="0"/>
              <a:t>, then we cannot trust that our algorithm is producing a “good enough” Normal distribution to use in scientific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62D84847-6E9C-41BC-BDC8-FB3A4762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Pachinko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08B73-DC5E-447C-A727-5C9E75C5C13F}"/>
              </a:ext>
            </a:extLst>
          </p:cNvPr>
          <p:cNvSpPr txBox="1"/>
          <p:nvPr/>
        </p:nvSpPr>
        <p:spPr>
          <a:xfrm>
            <a:off x="593751" y="3372484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3418EA42-75F3-4B2A-82B4-F01BFE319A80}"/>
              </a:ext>
            </a:extLst>
          </p:cNvPr>
          <p:cNvSpPr/>
          <p:nvPr/>
        </p:nvSpPr>
        <p:spPr>
          <a:xfrm>
            <a:off x="3149050" y="2985584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5E700D-1FA6-0E2E-2931-07C9E05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38" y="4203455"/>
            <a:ext cx="4619724" cy="193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E96CF6-C59D-40FA-851F-F0A3E926CD79}"/>
              </a:ext>
            </a:extLst>
          </p:cNvPr>
          <p:cNvGrpSpPr/>
          <p:nvPr/>
        </p:nvGrpSpPr>
        <p:grpSpPr>
          <a:xfrm>
            <a:off x="5220254" y="4716270"/>
            <a:ext cx="1076632" cy="369332"/>
            <a:chOff x="4968362" y="2079211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1C24AE-88CB-454B-BC70-383200742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A4FD04-3F9F-4D26-9BC6-956488407D0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9038F8-57A1-4A07-827F-8363742582E4}"/>
              </a:ext>
            </a:extLst>
          </p:cNvPr>
          <p:cNvGrpSpPr/>
          <p:nvPr/>
        </p:nvGrpSpPr>
        <p:grpSpPr>
          <a:xfrm>
            <a:off x="5131463" y="5260413"/>
            <a:ext cx="1076632" cy="369332"/>
            <a:chOff x="4704120" y="2356972"/>
            <a:chExt cx="1076632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13EB996-45C5-4020-A624-5C7247A28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259A5-A708-4DCA-9776-3CCD9F61110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31CE42-FC44-482E-B511-A57FAA619E8E}"/>
              </a:ext>
            </a:extLst>
          </p:cNvPr>
          <p:cNvGrpSpPr/>
          <p:nvPr/>
        </p:nvGrpSpPr>
        <p:grpSpPr>
          <a:xfrm>
            <a:off x="6809448" y="5428654"/>
            <a:ext cx="1068643" cy="369332"/>
            <a:chOff x="3647644" y="4910075"/>
            <a:chExt cx="106864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F0CB45-3710-433D-9F47-B18BCF5547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6723D9-1DDE-4A12-84B9-C77016B01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1B62F3-E20A-45EF-89C2-B540E970C826}"/>
              </a:ext>
            </a:extLst>
          </p:cNvPr>
          <p:cNvGrpSpPr/>
          <p:nvPr/>
        </p:nvGrpSpPr>
        <p:grpSpPr>
          <a:xfrm>
            <a:off x="5549287" y="5626978"/>
            <a:ext cx="1064340" cy="369332"/>
            <a:chOff x="3647644" y="5421073"/>
            <a:chExt cx="106434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BAE215-E0CC-44D8-9F37-B795F12F397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2D758F6-6AD0-4205-9AE3-93F53896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4804C-E781-4C09-9C88-C245660F7957}"/>
              </a:ext>
            </a:extLst>
          </p:cNvPr>
          <p:cNvGrpSpPr/>
          <p:nvPr/>
        </p:nvGrpSpPr>
        <p:grpSpPr>
          <a:xfrm>
            <a:off x="1784871" y="3754060"/>
            <a:ext cx="5574258" cy="338554"/>
            <a:chOff x="1784871" y="3754060"/>
            <a:chExt cx="5574258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2B07D-029D-4BA8-A354-5416E39100E9}"/>
                </a:ext>
              </a:extLst>
            </p:cNvPr>
            <p:cNvSpPr txBox="1"/>
            <p:nvPr/>
          </p:nvSpPr>
          <p:spPr>
            <a:xfrm>
              <a:off x="178487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C04BC4-20FC-49CC-8782-52E603B344EB}"/>
                </a:ext>
              </a:extLst>
            </p:cNvPr>
            <p:cNvSpPr txBox="1"/>
            <p:nvPr/>
          </p:nvSpPr>
          <p:spPr>
            <a:xfrm>
              <a:off x="2648775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8BD7E7-7126-408E-B60A-EF2B24CA8E87}"/>
                </a:ext>
              </a:extLst>
            </p:cNvPr>
            <p:cNvSpPr txBox="1"/>
            <p:nvPr/>
          </p:nvSpPr>
          <p:spPr>
            <a:xfrm>
              <a:off x="3512679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61AA27-39CF-4F8E-8622-4CD75823F37F}"/>
                </a:ext>
              </a:extLst>
            </p:cNvPr>
            <p:cNvSpPr txBox="1"/>
            <p:nvPr/>
          </p:nvSpPr>
          <p:spPr>
            <a:xfrm>
              <a:off x="4376583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874809-9BB9-4A24-8EC7-F5D57FCC115B}"/>
                </a:ext>
              </a:extLst>
            </p:cNvPr>
            <p:cNvSpPr txBox="1"/>
            <p:nvPr/>
          </p:nvSpPr>
          <p:spPr>
            <a:xfrm>
              <a:off x="5240487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75215A3-84F1-4A32-B61F-8B02C299E142}"/>
                </a:ext>
              </a:extLst>
            </p:cNvPr>
            <p:cNvSpPr txBox="1"/>
            <p:nvPr/>
          </p:nvSpPr>
          <p:spPr>
            <a:xfrm>
              <a:off x="610439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2A1C7C-394A-403A-A363-8A6E764953AE}"/>
                </a:ext>
              </a:extLst>
            </p:cNvPr>
            <p:cNvSpPr txBox="1"/>
            <p:nvPr/>
          </p:nvSpPr>
          <p:spPr>
            <a:xfrm>
              <a:off x="6968296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0B97B5-77A8-4D26-A388-C8D24B4BCECC}"/>
              </a:ext>
            </a:extLst>
          </p:cNvPr>
          <p:cNvSpPr txBox="1"/>
          <p:nvPr/>
        </p:nvSpPr>
        <p:spPr>
          <a:xfrm>
            <a:off x="719618" y="3739313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AE3F-91EF-966D-4AB9-C453330BCD16}"/>
              </a:ext>
            </a:extLst>
          </p:cNvPr>
          <p:cNvSpPr txBox="1"/>
          <p:nvPr/>
        </p:nvSpPr>
        <p:spPr>
          <a:xfrm>
            <a:off x="7732398" y="5197821"/>
            <a:ext cx="112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Python Ternary Operator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6E7332A-199E-3B85-5019-0C25B65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9E639-66CA-E3CA-E527-AC022BC94365}"/>
              </a:ext>
            </a:extLst>
          </p:cNvPr>
          <p:cNvSpPr/>
          <p:nvPr/>
        </p:nvSpPr>
        <p:spPr>
          <a:xfrm>
            <a:off x="4122547" y="5514681"/>
            <a:ext cx="2068152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AF2C6-F9AB-21AE-500E-AD44FF47DAD2}"/>
              </a:ext>
            </a:extLst>
          </p:cNvPr>
          <p:cNvSpPr/>
          <p:nvPr/>
        </p:nvSpPr>
        <p:spPr>
          <a:xfrm>
            <a:off x="3916476" y="5513978"/>
            <a:ext cx="173280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08A09-79CB-93C2-5AF5-6AE69A377190}"/>
              </a:ext>
            </a:extLst>
          </p:cNvPr>
          <p:cNvSpPr/>
          <p:nvPr/>
        </p:nvSpPr>
        <p:spPr>
          <a:xfrm>
            <a:off x="6233093" y="5516359"/>
            <a:ext cx="533961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DC78A-C9BB-D22F-3DB6-A2FB00305EA8}"/>
              </a:ext>
            </a:extLst>
          </p:cNvPr>
          <p:cNvSpPr/>
          <p:nvPr/>
        </p:nvSpPr>
        <p:spPr>
          <a:xfrm>
            <a:off x="3663640" y="5516359"/>
            <a:ext cx="206103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915F-7146-6D95-6A40-D01BE163AB21}"/>
              </a:ext>
            </a:extLst>
          </p:cNvPr>
          <p:cNvSpPr txBox="1"/>
          <p:nvPr/>
        </p:nvSpPr>
        <p:spPr>
          <a:xfrm>
            <a:off x="240276" y="4749089"/>
            <a:ext cx="186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"marble" is the slot # (-3 to 3) where it landed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9DEED-4C9D-6682-A651-46F3B584E644}"/>
              </a:ext>
            </a:extLst>
          </p:cNvPr>
          <p:cNvGrpSpPr/>
          <p:nvPr/>
        </p:nvGrpSpPr>
        <p:grpSpPr>
          <a:xfrm>
            <a:off x="3822596" y="5790491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103BB-C556-0E3F-77B4-0BCF50C9E8C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04911-15F9-86C2-1F45-E26471559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9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6B6C42F-1C3C-77A6-638B-CA73831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22" y="1724503"/>
            <a:ext cx="6777132" cy="441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C0CD5-4E74-4B47-A1A0-D3DDC13FFBE1}"/>
              </a:ext>
            </a:extLst>
          </p:cNvPr>
          <p:cNvGrpSpPr/>
          <p:nvPr/>
        </p:nvGrpSpPr>
        <p:grpSpPr>
          <a:xfrm>
            <a:off x="3593151" y="199032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ADA573-AD3A-454C-98E6-3FC6BF473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8B023-14B0-40C1-B13C-7EEC1ABDC4C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049464-D0B0-4E07-924E-860BD7B4199A}"/>
              </a:ext>
            </a:extLst>
          </p:cNvPr>
          <p:cNvGrpSpPr/>
          <p:nvPr/>
        </p:nvGrpSpPr>
        <p:grpSpPr>
          <a:xfrm>
            <a:off x="6486464" y="2731087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189177-7677-4011-977B-9A2CE04B3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75F935-1723-447D-BE41-0992513DAE8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368DE-8AA7-4A66-B830-ABA2BE239C83}"/>
              </a:ext>
            </a:extLst>
          </p:cNvPr>
          <p:cNvGrpSpPr/>
          <p:nvPr/>
        </p:nvGrpSpPr>
        <p:grpSpPr>
          <a:xfrm>
            <a:off x="5449068" y="3776021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13758B-524E-467F-82FA-3D607BAB687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A3924-C827-493C-8053-12ECF4A47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569DF6-9B8A-47B4-A70F-1DB3460DE773}"/>
              </a:ext>
            </a:extLst>
          </p:cNvPr>
          <p:cNvGrpSpPr/>
          <p:nvPr/>
        </p:nvGrpSpPr>
        <p:grpSpPr>
          <a:xfrm>
            <a:off x="6791588" y="4010235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BB73B-D241-4DB3-8890-7F17DC4F9A0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2B0A44-9D4F-48EC-8E8B-8A05F673D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30410-BB67-4C8A-9AAB-E43034940D19}"/>
              </a:ext>
            </a:extLst>
          </p:cNvPr>
          <p:cNvGrpSpPr/>
          <p:nvPr/>
        </p:nvGrpSpPr>
        <p:grpSpPr>
          <a:xfrm>
            <a:off x="4027618" y="4199926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B40974-3D63-4C1E-9616-1EEB0F5733F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C7AD14-8617-4AE2-B80B-BC4339C5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E42D25-508D-4F64-B62B-DA650F4473AA}"/>
              </a:ext>
            </a:extLst>
          </p:cNvPr>
          <p:cNvGrpSpPr/>
          <p:nvPr/>
        </p:nvGrpSpPr>
        <p:grpSpPr>
          <a:xfrm>
            <a:off x="4336979" y="440581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69352C-D069-46CC-9095-3D84812885A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203AC5-7EAA-4724-8DA7-3E577340E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CDF8F1-1464-46F3-9812-BA52CD65CA80}"/>
              </a:ext>
            </a:extLst>
          </p:cNvPr>
          <p:cNvGrpSpPr/>
          <p:nvPr/>
        </p:nvGrpSpPr>
        <p:grpSpPr>
          <a:xfrm>
            <a:off x="3701535" y="5061055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D117-7549-46C6-BE46-C1CC37D3C9AB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A5EB3-F04E-4344-A4B2-3C1D8EAB8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CB49EC-8F6C-CD81-09D4-D9773387E60A}"/>
              </a:ext>
            </a:extLst>
          </p:cNvPr>
          <p:cNvGrpSpPr/>
          <p:nvPr/>
        </p:nvGrpSpPr>
        <p:grpSpPr>
          <a:xfrm>
            <a:off x="7809857" y="54474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022C9-D1B0-9EB0-A3FC-A4062A2A9F8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9F3E53-2AE9-D56C-F6A2-097EAA3D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ECB1D-387B-20CA-282E-8EA1EEB384A6}"/>
              </a:ext>
            </a:extLst>
          </p:cNvPr>
          <p:cNvGrpSpPr/>
          <p:nvPr/>
        </p:nvGrpSpPr>
        <p:grpSpPr>
          <a:xfrm>
            <a:off x="6270376" y="5654628"/>
            <a:ext cx="1076632" cy="369332"/>
            <a:chOff x="2157212" y="5356391"/>
            <a:chExt cx="107663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E71A37-6E63-7C5C-19F2-423FEF54990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BB535C-2D71-358E-E444-806359B83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34F6C6-1C63-E8A1-34A0-996EFED0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24315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612342" y="3429000"/>
            <a:ext cx="2323016" cy="1771730"/>
          </a:xfrm>
          <a:prstGeom prst="wedgeRectCallout">
            <a:avLst>
              <a:gd name="adj1" fmla="val -67760"/>
              <a:gd name="adj2" fmla="val -819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Using these two parameter values does </a:t>
            </a:r>
            <a:r>
              <a:rPr lang="en-US" b="1" u="sng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generate a "good" Normal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EDE7D-06DD-21B8-60B0-62A6EFF885B9}"/>
              </a:ext>
            </a:extLst>
          </p:cNvPr>
          <p:cNvSpPr/>
          <p:nvPr/>
        </p:nvSpPr>
        <p:spPr>
          <a:xfrm>
            <a:off x="4698806" y="1943515"/>
            <a:ext cx="1904361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7F53D-9C5E-18BA-1D33-ECDEC085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7" y="1615414"/>
            <a:ext cx="5430966" cy="1412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ADC0F9-5480-4DAB-9E93-7CD7C87DF253}"/>
              </a:ext>
            </a:extLst>
          </p:cNvPr>
          <p:cNvSpPr/>
          <p:nvPr/>
        </p:nvSpPr>
        <p:spPr>
          <a:xfrm>
            <a:off x="5296442" y="3451998"/>
            <a:ext cx="2323016" cy="1771730"/>
          </a:xfrm>
          <a:prstGeom prst="wedgeRectCallout">
            <a:avLst>
              <a:gd name="adj1" fmla="val -67496"/>
              <a:gd name="adj2" fmla="val -1058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if we increase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the number of pachinko balls dropped through the machine?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C04EB8-3964-B76D-0A41-0A414E2C108E}"/>
              </a:ext>
            </a:extLst>
          </p:cNvPr>
          <p:cNvSpPr/>
          <p:nvPr/>
        </p:nvSpPr>
        <p:spPr>
          <a:xfrm>
            <a:off x="891916" y="2246762"/>
            <a:ext cx="1049311" cy="149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5D2A6-8E48-FBA2-4933-5E77B8ED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7535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994591" y="3274236"/>
            <a:ext cx="2323016" cy="1261470"/>
          </a:xfrm>
          <a:prstGeom prst="wedgeRectCallout">
            <a:avLst>
              <a:gd name="adj1" fmla="val -41471"/>
              <a:gd name="adj2" fmla="val 1009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Better, but there are still significant gaps between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observed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vs.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expected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values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8C25-769E-BE17-E04C-38002921EEE0}"/>
              </a:ext>
            </a:extLst>
          </p:cNvPr>
          <p:cNvSpPr/>
          <p:nvPr/>
        </p:nvSpPr>
        <p:spPr>
          <a:xfrm>
            <a:off x="4657726" y="1905043"/>
            <a:ext cx="2025650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3918F-5B7F-2451-5DA5-252196BE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94485" y="1912538"/>
            <a:ext cx="2128603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8" y="3146541"/>
            <a:ext cx="2418880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20)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84660-6517-6F9C-2B05-65F050AE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1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7" y="3146541"/>
            <a:ext cx="2539867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1_000_000)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40)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31A486A-F808-B7D9-EB80-71909C3B0001}"/>
              </a:ext>
            </a:extLst>
          </p:cNvPr>
          <p:cNvSpPr/>
          <p:nvPr/>
        </p:nvSpPr>
        <p:spPr>
          <a:xfrm>
            <a:off x="3156770" y="4340116"/>
            <a:ext cx="2323016" cy="1039761"/>
          </a:xfrm>
          <a:prstGeom prst="wedgeRectCallout">
            <a:avLst>
              <a:gd name="adj1" fmla="val 12567"/>
              <a:gd name="adj2" fmla="val -22607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Still getting some gaps in the slots with the highest probability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B59E6-2E39-B641-A475-9C40C140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0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80)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6ABF06A-7AC4-76FF-EA05-D345C063E06B}"/>
              </a:ext>
            </a:extLst>
          </p:cNvPr>
          <p:cNvSpPr/>
          <p:nvPr/>
        </p:nvSpPr>
        <p:spPr>
          <a:xfrm>
            <a:off x="882068" y="2754175"/>
            <a:ext cx="2551616" cy="1349650"/>
          </a:xfrm>
          <a:prstGeom prst="wedgeRectCallout">
            <a:avLst>
              <a:gd name="adj1" fmla="val 93477"/>
              <a:gd name="adj2" fmla="val -7483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Finally, around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 million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bounces, we start to faithfully </a:t>
            </a:r>
            <a:r>
              <a:rPr lang="en-US" i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approximate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a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Normal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Pachinko model can accurately mimic a </a:t>
            </a:r>
            <a:r>
              <a:rPr lang="en-US" sz="2400" b="1" dirty="0"/>
              <a:t>Normal</a:t>
            </a:r>
            <a:r>
              <a:rPr lang="en-US" sz="2400" dirty="0"/>
              <a:t> distribution - but </a:t>
            </a:r>
            <a:r>
              <a:rPr lang="en-US" sz="2400" u="sng" dirty="0"/>
              <a:t>only</a:t>
            </a:r>
            <a:r>
              <a:rPr lang="en-US" sz="2400" dirty="0"/>
              <a:t> under the </a:t>
            </a:r>
            <a:r>
              <a:rPr lang="en-US" sz="2400" i="1" dirty="0"/>
              <a:t>right</a:t>
            </a:r>
            <a:r>
              <a:rPr lang="en-US" sz="2400" dirty="0"/>
              <a:t> circumstances!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found that </a:t>
            </a:r>
            <a:r>
              <a:rPr lang="en-US" sz="2400" b="1" dirty="0">
                <a:solidFill>
                  <a:srgbClr val="FF0000"/>
                </a:solidFill>
              </a:rPr>
              <a:t>it is not just </a:t>
            </a:r>
            <a:r>
              <a:rPr lang="en-US" sz="2400" dirty="0"/>
              <a:t>the </a:t>
            </a:r>
            <a:r>
              <a:rPr lang="en-US" sz="2400" b="1" dirty="0"/>
              <a:t>number of balls </a:t>
            </a:r>
            <a:r>
              <a:rPr lang="en-US" sz="2400" dirty="0"/>
              <a:t>that are used in the experiment that matters, but also the </a:t>
            </a:r>
            <a:r>
              <a:rPr lang="en-US" sz="2400" b="1" dirty="0"/>
              <a:t>number of levels</a:t>
            </a:r>
            <a:r>
              <a:rPr lang="en-US" sz="2400" dirty="0"/>
              <a:t> in the simulated Pachinko board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affect how wide (displacement from the center slot) a ball can fall left or right from the topmost (first)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must use enough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(therefore creating sufficient </a:t>
            </a:r>
            <a:r>
              <a:rPr lang="en-US" sz="2400" b="1" dirty="0">
                <a:solidFill>
                  <a:srgbClr val="0070C0"/>
                </a:solidFill>
              </a:rPr>
              <a:t>width</a:t>
            </a:r>
            <a:r>
              <a:rPr lang="en-US" sz="2400" dirty="0"/>
              <a:t> at the </a:t>
            </a:r>
            <a:r>
              <a:rPr lang="en-US" sz="2400" u="sng" dirty="0"/>
              <a:t>last</a:t>
            </a:r>
            <a:r>
              <a:rPr lang="en-US" sz="2400" dirty="0"/>
              <a:t> level) to ensure the balls </a:t>
            </a:r>
            <a:r>
              <a:rPr lang="en-US" sz="2400" b="1" dirty="0">
                <a:solidFill>
                  <a:srgbClr val="FF0000"/>
                </a:solidFill>
              </a:rPr>
              <a:t>spread out</a:t>
            </a:r>
            <a:r>
              <a:rPr lang="en-US" sz="2400" b="1" dirty="0"/>
              <a:t> </a:t>
            </a:r>
            <a:r>
              <a:rPr lang="en-US" sz="2400" dirty="0"/>
              <a:t>during their fall to occupy those bottom slots that represent the </a:t>
            </a:r>
            <a:r>
              <a:rPr lang="en-US" sz="2400" b="1" dirty="0"/>
              <a:t>higher sigma values of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554F0-61E9-4600-A07A-3551014F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" y="2102942"/>
            <a:ext cx="8000000" cy="3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814A-B1C5-4985-9347-781E94996E14}"/>
              </a:ext>
            </a:extLst>
          </p:cNvPr>
          <p:cNvSpPr txBox="1"/>
          <p:nvPr/>
        </p:nvSpPr>
        <p:spPr>
          <a:xfrm>
            <a:off x="2286000" y="1416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https://en.wikipedia.org/wiki/Bean_machine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Central Limit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A7F7E-2D0B-41F9-AC10-843EBA4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12" y="1675962"/>
            <a:ext cx="3180200" cy="3816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23FC4-788C-41D2-93AD-2E69AB88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9" y="1675961"/>
            <a:ext cx="5050538" cy="38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126CC-B7F5-4C49-B011-66EF5CC0FA4C}"/>
              </a:ext>
            </a:extLst>
          </p:cNvPr>
          <p:cNvSpPr/>
          <p:nvPr/>
        </p:nvSpPr>
        <p:spPr>
          <a:xfrm>
            <a:off x="449827" y="4748981"/>
            <a:ext cx="4793226" cy="683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DCFAB-28B1-4A8B-AF9B-D002D0815876}"/>
              </a:ext>
            </a:extLst>
          </p:cNvPr>
          <p:cNvCxnSpPr/>
          <p:nvPr/>
        </p:nvCxnSpPr>
        <p:spPr>
          <a:xfrm>
            <a:off x="3392129" y="2728452"/>
            <a:ext cx="1777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E16F7-4E47-47FC-BA7F-73EDCDC9AAB1}"/>
              </a:ext>
            </a:extLst>
          </p:cNvPr>
          <p:cNvCxnSpPr>
            <a:cxnSpLocks/>
          </p:cNvCxnSpPr>
          <p:nvPr/>
        </p:nvCxnSpPr>
        <p:spPr>
          <a:xfrm>
            <a:off x="516194" y="2961968"/>
            <a:ext cx="4409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43A0C-40AD-471F-A056-08C7ED17BD29}"/>
              </a:ext>
            </a:extLst>
          </p:cNvPr>
          <p:cNvSpPr txBox="1"/>
          <p:nvPr/>
        </p:nvSpPr>
        <p:spPr>
          <a:xfrm>
            <a:off x="1612228" y="5708959"/>
            <a:ext cx="59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Normal</a:t>
            </a:r>
            <a:r>
              <a:rPr lang="en-US" dirty="0"/>
              <a:t> distribution (discovered by Gauss) is the most important probability distribution in Science and Engineering!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61E02-372F-5C02-4EB1-F1938026C13A}"/>
              </a:ext>
            </a:extLst>
          </p:cNvPr>
          <p:cNvSpPr/>
          <p:nvPr/>
        </p:nvSpPr>
        <p:spPr>
          <a:xfrm>
            <a:off x="1367821" y="2728452"/>
            <a:ext cx="491207" cy="294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28940-4AF1-E05A-666B-EF3A2042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6" y="4236182"/>
            <a:ext cx="7085328" cy="2302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8" y="1574684"/>
            <a:ext cx="5044189" cy="20942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Python's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SciPy.stats </a:t>
            </a:r>
            <a:r>
              <a:rPr lang="en-US" sz="2400" dirty="0"/>
              <a:t>uses the code from Abramowitz &amp; Stegun and therefore needs only </a:t>
            </a:r>
            <a:r>
              <a:rPr lang="en-US" sz="2400" b="1" dirty="0"/>
              <a:t>1</a:t>
            </a:r>
            <a:r>
              <a:rPr lang="en-US" sz="2400" dirty="0"/>
              <a:t> iteration to generate a </a:t>
            </a:r>
            <a:r>
              <a:rPr lang="en-US" sz="2400" i="1" dirty="0"/>
              <a:t>normally distributed </a:t>
            </a:r>
            <a:r>
              <a:rPr lang="en-US" sz="2400" dirty="0"/>
              <a:t> random variable vs. my Pachinko method which required </a:t>
            </a:r>
            <a:r>
              <a:rPr lang="en-US" sz="2400" b="1" dirty="0"/>
              <a:t>80M</a:t>
            </a:r>
            <a:r>
              <a:rPr lang="en-US" sz="2400" dirty="0"/>
              <a:t> iterations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44" y="1301869"/>
            <a:ext cx="2101036" cy="27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 all the lattice points (integer coordinates) within a circle of a given radius</a:t>
                </a:r>
              </a:p>
              <a:p>
                <a:endParaRPr lang="en-US" dirty="0"/>
              </a:p>
              <a:p>
                <a:r>
                  <a:rPr lang="en-US" dirty="0"/>
                  <a:t>Gauss suggested the number of lattice points is bounded by this expression,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radius of the circle: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</a:t>
                </a:r>
                <a:r>
                  <a:rPr lang="en-US" b="1" dirty="0"/>
                  <a:t>actual</a:t>
                </a:r>
                <a:r>
                  <a:rPr lang="en-US" dirty="0"/>
                  <a:t> number of lattice points </a:t>
                </a:r>
                <a:r>
                  <a:rPr lang="en-US" i="1" dirty="0"/>
                  <a:t>versus</a:t>
                </a:r>
                <a:r>
                  <a:rPr lang="en-US" dirty="0"/>
                  <a:t> Gauss' estimate, for circles having radius 1,000 to 10,000 (inclusive) in steps of 1000, and calculate the % relative error in the estimate for each circle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blipFill>
                <a:blip r:embed="rId2"/>
                <a:stretch>
                  <a:fillRect l="-1262" t="-668" r="-154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2F922A66-652D-DB20-5A1E-FBEFC57B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Gauss' Circle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04" y="1690689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4641852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18C62-B3D8-7093-34D7-9661EE07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59" y="1490409"/>
            <a:ext cx="5855982" cy="51261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86277F0-4C32-BE49-010A-8DD285CEE151}"/>
              </a:ext>
            </a:extLst>
          </p:cNvPr>
          <p:cNvGrpSpPr/>
          <p:nvPr/>
        </p:nvGrpSpPr>
        <p:grpSpPr>
          <a:xfrm>
            <a:off x="5362019" y="462618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3014F1-4943-E4CF-25C9-037738A8D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70262-5A4E-B6D1-E64D-27203B1C89F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07EB0-A5AC-8D72-ED12-99F40D3672C9}"/>
              </a:ext>
            </a:extLst>
          </p:cNvPr>
          <p:cNvGrpSpPr/>
          <p:nvPr/>
        </p:nvGrpSpPr>
        <p:grpSpPr>
          <a:xfrm>
            <a:off x="4455116" y="4803360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3E25F9-E6ED-7F1C-D292-E911BD385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0BA53-28F0-9AB8-80E4-8E1D29A5A1E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FA76BC-5D25-73B9-B04D-18807F680C30}"/>
              </a:ext>
            </a:extLst>
          </p:cNvPr>
          <p:cNvGrpSpPr/>
          <p:nvPr/>
        </p:nvGrpSpPr>
        <p:grpSpPr>
          <a:xfrm>
            <a:off x="7118728" y="4967766"/>
            <a:ext cx="1068643" cy="369332"/>
            <a:chOff x="3647644" y="4910075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770071-195A-B967-4BDF-F71DF1C76CB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2AB303-2A92-2FA2-8F45-634602B77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CF7B0CF-9FB5-7968-2F94-1F9182F3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43" y="3875913"/>
            <a:ext cx="1895492" cy="100227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C66B38F-34D9-799C-568A-04E6E1498586}"/>
              </a:ext>
            </a:extLst>
          </p:cNvPr>
          <p:cNvGrpSpPr/>
          <p:nvPr/>
        </p:nvGrpSpPr>
        <p:grpSpPr>
          <a:xfrm>
            <a:off x="4106521" y="5165197"/>
            <a:ext cx="1064340" cy="369332"/>
            <a:chOff x="3647644" y="5421073"/>
            <a:chExt cx="106434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26242A-D7EE-FB9D-FC62-7E3EAAD4D65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97007D-2A83-318E-0B48-84679EAA7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3D81BB-96A7-4DD8-6339-321D055E3439}"/>
              </a:ext>
            </a:extLst>
          </p:cNvPr>
          <p:cNvGrpSpPr/>
          <p:nvPr/>
        </p:nvGrpSpPr>
        <p:grpSpPr>
          <a:xfrm>
            <a:off x="4926963" y="5759206"/>
            <a:ext cx="1068643" cy="369332"/>
            <a:chOff x="3647644" y="5359159"/>
            <a:chExt cx="106864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25686-4B46-642E-F5F2-92B3309159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EC1112-3DF2-6774-64CA-84D2D2C0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ECA5F-DB9D-AFBC-CB92-E86189937E30}"/>
              </a:ext>
            </a:extLst>
          </p:cNvPr>
          <p:cNvSpPr/>
          <p:nvPr/>
        </p:nvSpPr>
        <p:spPr>
          <a:xfrm>
            <a:off x="2121108" y="3286126"/>
            <a:ext cx="2870617" cy="7080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5EA0D4-7C4F-B77E-0F83-D611D69BA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53" y="1644945"/>
            <a:ext cx="4056580" cy="1339539"/>
          </a:xfrm>
          <a:prstGeom prst="rect">
            <a:avLst/>
          </a:prstGeom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8F978E-C9E5-6AF4-2FAD-317AECC6DC13}"/>
              </a:ext>
            </a:extLst>
          </p:cNvPr>
          <p:cNvGrpSpPr/>
          <p:nvPr/>
        </p:nvGrpSpPr>
        <p:grpSpPr>
          <a:xfrm>
            <a:off x="3634665" y="266576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02EB8-7342-8158-298F-FFBC9A5791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10A05C-9673-9599-30EE-8BD5A5B86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730D31-ECDB-70D6-A0BF-362549CFF1AA}"/>
              </a:ext>
            </a:extLst>
          </p:cNvPr>
          <p:cNvGrpSpPr/>
          <p:nvPr/>
        </p:nvGrpSpPr>
        <p:grpSpPr>
          <a:xfrm>
            <a:off x="2678284" y="284293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A1783D-F218-57D8-3D75-9E8529CA44B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F82FECA-2FD7-6DA1-ED7D-757F847DD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9B5367-7D02-E3BD-7C5B-FE5CEB2B0414}"/>
              </a:ext>
            </a:extLst>
          </p:cNvPr>
          <p:cNvGrpSpPr/>
          <p:nvPr/>
        </p:nvGrpSpPr>
        <p:grpSpPr>
          <a:xfrm>
            <a:off x="2921265" y="4092214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05AB9C-F8BD-F644-64EF-5B5B073857A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950DBE-0278-6A4F-1B22-7853EBC98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0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lattice_circle.py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A7E6-1206-971A-A8ED-15DE2612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1" y="2217475"/>
            <a:ext cx="8489937" cy="1732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E4F6F-E478-8C80-5359-8D7E7ED13E05}"/>
              </a:ext>
            </a:extLst>
          </p:cNvPr>
          <p:cNvSpPr/>
          <p:nvPr/>
        </p:nvSpPr>
        <p:spPr>
          <a:xfrm>
            <a:off x="6826889" y="2217475"/>
            <a:ext cx="1990079" cy="173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5236-BE9E-FD02-289B-3FA1D8EA59FF}"/>
              </a:ext>
            </a:extLst>
          </p:cNvPr>
          <p:cNvCxnSpPr/>
          <p:nvPr/>
        </p:nvCxnSpPr>
        <p:spPr>
          <a:xfrm flipV="1">
            <a:off x="5261548" y="3912433"/>
            <a:ext cx="464695" cy="8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B994B-D64C-04E3-550F-4623A3121A9B}"/>
              </a:ext>
            </a:extLst>
          </p:cNvPr>
          <p:cNvGrpSpPr/>
          <p:nvPr/>
        </p:nvGrpSpPr>
        <p:grpSpPr>
          <a:xfrm>
            <a:off x="1417552" y="4335905"/>
            <a:ext cx="6308896" cy="2002898"/>
            <a:chOff x="1456202" y="4335905"/>
            <a:chExt cx="6308896" cy="20028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90D729-79B3-3AF7-87F6-2207F1C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019" y="4335905"/>
              <a:ext cx="1990079" cy="200289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48D167-2528-C1D3-E24D-E82042A02122}"/>
                </a:ext>
              </a:extLst>
            </p:cNvPr>
            <p:cNvGrpSpPr/>
            <p:nvPr/>
          </p:nvGrpSpPr>
          <p:grpSpPr>
            <a:xfrm>
              <a:off x="1456202" y="4392118"/>
              <a:ext cx="3115797" cy="1934754"/>
              <a:chOff x="766656" y="4380187"/>
              <a:chExt cx="3115797" cy="193475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9D2483-4D92-6E8D-97BC-720FEA74A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3225"/>
              <a:stretch/>
            </p:blipFill>
            <p:spPr>
              <a:xfrm>
                <a:off x="766656" y="4380187"/>
                <a:ext cx="3115797" cy="132918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A229A-537E-8FD6-3C13-13C36E52AEFF}"/>
                  </a:ext>
                </a:extLst>
              </p:cNvPr>
              <p:cNvSpPr txBox="1"/>
              <p:nvPr/>
            </p:nvSpPr>
            <p:spPr>
              <a:xfrm>
                <a:off x="1284257" y="5699388"/>
                <a:ext cx="2080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Carl Friedrich Gauss</a:t>
                </a:r>
              </a:p>
              <a:p>
                <a:pPr algn="ctr"/>
                <a:r>
                  <a:rPr lang="en-US" sz="1600" dirty="0"/>
                  <a:t>(1777 – 1855)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18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6E84E-D4DF-5540-A578-DA912C6B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mean</a:t>
            </a:r>
            <a:r>
              <a:rPr lang="en-US" sz="2400" dirty="0"/>
              <a:t> of a set is often </a:t>
            </a:r>
            <a:r>
              <a:rPr lang="en-US" sz="2400" u="sng" dirty="0"/>
              <a:t>not</a:t>
            </a:r>
            <a:r>
              <a:rPr lang="en-US" sz="2400" dirty="0"/>
              <a:t> enough of a </a:t>
            </a:r>
            <a:r>
              <a:rPr lang="en-US" sz="2400" i="1" dirty="0"/>
              <a:t>meaningful</a:t>
            </a:r>
            <a:r>
              <a:rPr lang="en-US" sz="2400" dirty="0"/>
              <a:t> statistic to describe the </a:t>
            </a:r>
            <a:r>
              <a:rPr lang="en-US" sz="2400" b="1" dirty="0">
                <a:solidFill>
                  <a:srgbClr val="7030A0"/>
                </a:solidFill>
              </a:rPr>
              <a:t>shape</a:t>
            </a:r>
            <a:r>
              <a:rPr lang="en-US" sz="2400" dirty="0"/>
              <a:t> of the distribution –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is a measure of </a:t>
            </a:r>
            <a:r>
              <a:rPr lang="en-US" sz="2400" b="1" dirty="0"/>
              <a:t>central tendency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random variable distributions have a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moment</a:t>
            </a:r>
            <a:r>
              <a:rPr lang="en-US" sz="2400" dirty="0"/>
              <a:t> which describes the long-term </a:t>
            </a:r>
            <a:r>
              <a:rPr lang="en-US" sz="2400" i="1" dirty="0"/>
              <a:t>behavior</a:t>
            </a:r>
            <a:r>
              <a:rPr lang="en-US" sz="2400" dirty="0"/>
              <a:t> of those random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perfect </a:t>
            </a:r>
            <a:r>
              <a:rPr lang="en-US" sz="2400" b="1" dirty="0">
                <a:solidFill>
                  <a:srgbClr val="7030A0"/>
                </a:solidFill>
              </a:rPr>
              <a:t>Normal distribution </a:t>
            </a:r>
            <a:r>
              <a:rPr lang="en-US" sz="2400" dirty="0"/>
              <a:t>ensures that </a:t>
            </a:r>
            <a:r>
              <a:rPr lang="en-US" sz="2400" b="1" dirty="0"/>
              <a:t>68.26%</a:t>
            </a:r>
            <a:r>
              <a:rPr lang="en-US" sz="2400" dirty="0"/>
              <a:t> of all values fall within </a:t>
            </a:r>
            <a:r>
              <a:rPr lang="en-US" sz="2400" b="1" dirty="0"/>
              <a:t>one</a:t>
            </a:r>
            <a:r>
              <a:rPr lang="en-US" sz="2400" dirty="0"/>
              <a:t> (1) standard deviation from the </a:t>
            </a:r>
            <a:r>
              <a:rPr lang="en-US" sz="2400" b="1" dirty="0">
                <a:solidFill>
                  <a:srgbClr val="00B050"/>
                </a:solidFill>
              </a:rPr>
              <a:t>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99.73% of all values in a perfect normal distribution are within </a:t>
            </a:r>
            <a:r>
              <a:rPr lang="en-US" sz="2000" b="1" dirty="0"/>
              <a:t>three (3)</a:t>
            </a:r>
            <a:r>
              <a:rPr lang="en-US" sz="2000" dirty="0"/>
              <a:t> standard deviations from the 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normal distribution is known as the “</a:t>
            </a:r>
            <a:r>
              <a:rPr lang="en-US" sz="2000" b="1" dirty="0"/>
              <a:t>bell curve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several ways to convert a uniform distribution created by a PRNG into a normal distribution – but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don’t use Biersach's Pachinko method </a:t>
                </a:r>
                <a:r>
                  <a:rPr lang="en-US" sz="24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number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lattice points </a:t>
                </a:r>
                <a:r>
                  <a:rPr lang="en-US" sz="2400" dirty="0"/>
                  <a:t>within a circle leads to another way of calculating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– how is internal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area</a:t>
                </a:r>
                <a:r>
                  <a:rPr lang="en-US" sz="2400" dirty="0"/>
                  <a:t> related to the number of "dots" within a figure?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an extensive sample set – therefore everything in </a:t>
                </a:r>
                <a:r>
                  <a:rPr lang="en-US" sz="2400" u="sng" dirty="0"/>
                  <a:t>scientific computing</a:t>
                </a:r>
                <a:r>
                  <a:rPr lang="en-US" sz="2400" dirty="0"/>
                  <a:t> requires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big data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  <a:blipFill>
                <a:blip r:embed="rId2"/>
                <a:stretch>
                  <a:fillRect l="-1005" t="-1790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maxwell_boltzmann.py </a:t>
                </a:r>
                <a:r>
                  <a:rPr lang="en-US" sz="2400" dirty="0"/>
                  <a:t>to calculate and plot the probability density function (PDF) of the Maxwell-Boltzmann distribution</a:t>
                </a:r>
              </a:p>
              <a:p>
                <a:r>
                  <a:rPr lang="en-US" sz="2400" dirty="0"/>
                  <a:t>Using pyplot, all on one graph, display three PDFs using these different parameters: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Limit the plot domain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Display a legend to identify each of the three PDF curves</a:t>
                </a:r>
              </a:p>
              <a:p>
                <a:r>
                  <a:rPr lang="en-US" sz="2400" dirty="0"/>
                  <a:t>Decorate the graph with an appropriate title and axis labels</a:t>
                </a:r>
              </a:p>
              <a:p>
                <a:r>
                  <a:rPr lang="en-US" sz="2400" dirty="0"/>
                  <a:t>Display a grid to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dirty="0"/>
                  <a:t> origin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112238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1F7EA-5788-16A4-6580-63AFCAF4190A}"/>
              </a:ext>
            </a:extLst>
          </p:cNvPr>
          <p:cNvCxnSpPr>
            <a:cxnSpLocks/>
          </p:cNvCxnSpPr>
          <p:nvPr/>
        </p:nvCxnSpPr>
        <p:spPr>
          <a:xfrm>
            <a:off x="2886783" y="4826236"/>
            <a:ext cx="0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24EA6-C192-C514-BE1C-2489C77D4DF9}"/>
              </a:ext>
            </a:extLst>
          </p:cNvPr>
          <p:cNvCxnSpPr>
            <a:cxnSpLocks/>
          </p:cNvCxnSpPr>
          <p:nvPr/>
        </p:nvCxnSpPr>
        <p:spPr>
          <a:xfrm>
            <a:off x="3144981" y="4826236"/>
            <a:ext cx="91819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A70AF-9BBC-70D3-D7BC-8E32B430219C}"/>
              </a:ext>
            </a:extLst>
          </p:cNvPr>
          <p:cNvCxnSpPr>
            <a:cxnSpLocks/>
          </p:cNvCxnSpPr>
          <p:nvPr/>
        </p:nvCxnSpPr>
        <p:spPr>
          <a:xfrm>
            <a:off x="3463635" y="4826236"/>
            <a:ext cx="203777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ECBEA-8E78-B9FF-A4CF-97D1EA2395B7}"/>
              </a:ext>
            </a:extLst>
          </p:cNvPr>
          <p:cNvCxnSpPr>
            <a:cxnSpLocks/>
          </p:cNvCxnSpPr>
          <p:nvPr/>
        </p:nvCxnSpPr>
        <p:spPr>
          <a:xfrm flipH="1">
            <a:off x="3463635" y="4795916"/>
            <a:ext cx="2327565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D582A-98E9-DD66-3968-24CD4237E20E}"/>
              </a:ext>
            </a:extLst>
          </p:cNvPr>
          <p:cNvCxnSpPr>
            <a:cxnSpLocks/>
          </p:cNvCxnSpPr>
          <p:nvPr/>
        </p:nvCxnSpPr>
        <p:spPr>
          <a:xfrm flipH="1">
            <a:off x="4796912" y="4795916"/>
            <a:ext cx="994288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DFB46-D4DE-2846-8E96-731E6ACD5825}"/>
              </a:ext>
            </a:extLst>
          </p:cNvPr>
          <p:cNvCxnSpPr>
            <a:cxnSpLocks/>
          </p:cNvCxnSpPr>
          <p:nvPr/>
        </p:nvCxnSpPr>
        <p:spPr>
          <a:xfrm>
            <a:off x="5791200" y="4795916"/>
            <a:ext cx="358039" cy="3958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C9C46E-8E40-6AB6-17EB-ADAF80C62523}"/>
              </a:ext>
            </a:extLst>
          </p:cNvPr>
          <p:cNvSpPr/>
          <p:nvPr/>
        </p:nvSpPr>
        <p:spPr>
          <a:xfrm>
            <a:off x="3650043" y="5126055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E31F0-A822-15A6-7AB9-839878671799}"/>
              </a:ext>
            </a:extLst>
          </p:cNvPr>
          <p:cNvSpPr/>
          <p:nvPr/>
        </p:nvSpPr>
        <p:spPr>
          <a:xfrm>
            <a:off x="4956279" y="5122352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BE6D6-9AE0-A958-B7CF-8A67F79F5891}"/>
              </a:ext>
            </a:extLst>
          </p:cNvPr>
          <p:cNvSpPr/>
          <p:nvPr/>
        </p:nvSpPr>
        <p:spPr>
          <a:xfrm>
            <a:off x="6391108" y="5118649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7576</TotalTime>
  <Words>2600</Words>
  <Application>Microsoft Office PowerPoint</Application>
  <PresentationFormat>On-screen Show (4:3)</PresentationFormat>
  <Paragraphs>409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07 – Goals</vt:lpstr>
      <vt:lpstr>Generating Hero Ability Values</vt:lpstr>
      <vt:lpstr>PowerPoint Presentation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Determine Which Roll Method is Best</vt:lpstr>
      <vt:lpstr>Edit hero_abilities.py</vt:lpstr>
      <vt:lpstr>Run hero_abilities.py</vt:lpstr>
      <vt:lpstr>Open common_statistics.py</vt:lpstr>
      <vt:lpstr>Run common_statistics.py</vt:lpstr>
      <vt:lpstr>Variance of Uniform Distributions</vt:lpstr>
      <vt:lpstr>Variance of Uniform Distributions</vt:lpstr>
      <vt:lpstr>Open uniform_variance.py</vt:lpstr>
      <vt:lpstr>Run uniform_variance.py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Simulating a Normal Distribution</vt:lpstr>
      <vt:lpstr>Simulating a Normal Distribution</vt:lpstr>
      <vt:lpstr>Simulating a Normal Distribution</vt:lpstr>
      <vt:lpstr>The Pachinko Distribution</vt:lpstr>
      <vt:lpstr>The Pachinko Distribution</vt:lpstr>
      <vt:lpstr>Simulating a Normal Distribution</vt:lpstr>
      <vt:lpstr>Simulating a Pachinko Machine</vt:lpstr>
      <vt:lpstr>Open pachinko_normal.py</vt:lpstr>
      <vt:lpstr>View pachinko_normal.py</vt:lpstr>
      <vt:lpstr>Run pachinko_normal.py</vt:lpstr>
      <vt:lpstr>Edit pachinko_normal.py</vt:lpstr>
      <vt:lpstr>Run pachinko_normal.py</vt:lpstr>
      <vt:lpstr>Edit &amp; Run pachinko_normal.py</vt:lpstr>
      <vt:lpstr>Edit &amp; Run pachinko_normal.py</vt:lpstr>
      <vt:lpstr>Edit &amp; Run pachinko_normal.py</vt:lpstr>
      <vt:lpstr>Simulating a Normal Distribution</vt:lpstr>
      <vt:lpstr>Simulating a Normal Distribution</vt:lpstr>
      <vt:lpstr>Central Limit Theorem</vt:lpstr>
      <vt:lpstr>Simulating a Normal Distribution</vt:lpstr>
      <vt:lpstr>Gauss' Circle Problem</vt:lpstr>
      <vt:lpstr>Edit lattice_circle.py</vt:lpstr>
      <vt:lpstr>Run lattice_circle.py</vt:lpstr>
      <vt:lpstr>Session 07 – Know You Know…</vt:lpstr>
      <vt:lpstr>Session 07 – Know You Know…</vt:lpstr>
      <vt:lpstr>Task 07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878</cp:revision>
  <cp:lastPrinted>2015-06-01T00:45:11Z</cp:lastPrinted>
  <dcterms:created xsi:type="dcterms:W3CDTF">2014-09-21T17:58:26Z</dcterms:created>
  <dcterms:modified xsi:type="dcterms:W3CDTF">2023-09-24T18:32:55Z</dcterms:modified>
</cp:coreProperties>
</file>