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019" r:id="rId2"/>
    <p:sldId id="972" r:id="rId3"/>
    <p:sldId id="1265" r:id="rId4"/>
    <p:sldId id="1264" r:id="rId5"/>
    <p:sldId id="1263" r:id="rId6"/>
    <p:sldId id="1011" r:id="rId7"/>
    <p:sldId id="1023" r:id="rId8"/>
    <p:sldId id="1012" r:id="rId9"/>
    <p:sldId id="266" r:id="rId10"/>
    <p:sldId id="267" r:id="rId11"/>
    <p:sldId id="258" r:id="rId12"/>
    <p:sldId id="275" r:id="rId13"/>
    <p:sldId id="277" r:id="rId14"/>
    <p:sldId id="1021" r:id="rId15"/>
    <p:sldId id="1020" r:id="rId16"/>
    <p:sldId id="1022" r:id="rId17"/>
    <p:sldId id="285" r:id="rId18"/>
    <p:sldId id="286" r:id="rId19"/>
    <p:sldId id="288" r:id="rId20"/>
    <p:sldId id="1053" r:id="rId21"/>
    <p:sldId id="1266" r:id="rId22"/>
    <p:sldId id="1268" r:id="rId23"/>
    <p:sldId id="1267" r:id="rId24"/>
    <p:sldId id="1269" r:id="rId25"/>
    <p:sldId id="1270" r:id="rId26"/>
    <p:sldId id="287" r:id="rId27"/>
    <p:sldId id="398" r:id="rId28"/>
    <p:sldId id="1271" r:id="rId29"/>
    <p:sldId id="1055" r:id="rId30"/>
    <p:sldId id="1272" r:id="rId31"/>
    <p:sldId id="1273" r:id="rId32"/>
    <p:sldId id="1274" r:id="rId33"/>
    <p:sldId id="973" r:id="rId34"/>
    <p:sldId id="1008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83D"/>
    <a:srgbClr val="FF7F0E"/>
    <a:srgbClr val="0E6DAE"/>
    <a:srgbClr val="0C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Qt_(softwar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t.io/product/qt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bankcomputing.com/software/pyq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Polar Coordinates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839" y="326036"/>
            <a:ext cx="2057401" cy="199582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+mn-lt"/>
              </a:rPr>
              <a:t>Predefined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Matplotlib</a:t>
            </a:r>
            <a:br>
              <a:rPr lang="en-US" sz="2400" b="1" dirty="0">
                <a:latin typeface="+mn-lt"/>
              </a:rPr>
            </a:br>
            <a:r>
              <a:rPr lang="en-US" sz="2400" dirty="0">
                <a:latin typeface="+mn-lt"/>
              </a:rPr>
              <a:t>Color Names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000" dirty="0">
                <a:latin typeface="+mn-lt"/>
              </a:rPr>
              <a:t>(all </a:t>
            </a:r>
            <a:r>
              <a:rPr lang="en-US" sz="2000" i="1" dirty="0">
                <a:latin typeface="+mn-lt"/>
              </a:rPr>
              <a:t>lowercase</a:t>
            </a:r>
            <a:r>
              <a:rPr lang="en-US" sz="2000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5D9A9-AB76-D4AB-09EA-6D27A99C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5" y="326036"/>
            <a:ext cx="6253405" cy="6205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E3BBE-1364-FFD0-BC07-0F04A0AE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14" y="2672562"/>
            <a:ext cx="5360372" cy="23791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507459-19B7-C696-0DDD-27C42D694C27}"/>
              </a:ext>
            </a:extLst>
          </p:cNvPr>
          <p:cNvGrpSpPr/>
          <p:nvPr/>
        </p:nvGrpSpPr>
        <p:grpSpPr>
          <a:xfrm>
            <a:off x="3773460" y="325932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36331C-4552-1A49-069D-6620EC1BA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094D06-3860-A129-DA3C-2E5C739EF98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11A67-DD69-D2DE-E463-DCAA49BAB9FC}"/>
              </a:ext>
            </a:extLst>
          </p:cNvPr>
          <p:cNvGrpSpPr/>
          <p:nvPr/>
        </p:nvGrpSpPr>
        <p:grpSpPr>
          <a:xfrm>
            <a:off x="3966227" y="35798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7A6C8C-11AB-19BD-BD15-FA0913634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82420-CF41-8603-DADC-BBBCD74477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402DC-700E-4CA2-2505-16D50EBFBE15}"/>
              </a:ext>
            </a:extLst>
          </p:cNvPr>
          <p:cNvGrpSpPr/>
          <p:nvPr/>
        </p:nvGrpSpPr>
        <p:grpSpPr>
          <a:xfrm>
            <a:off x="3841959" y="390027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A882D-C8F7-6443-5202-36926523D5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45856-8FCC-2421-A6C8-7BAAE968A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354B6C-AD6C-8BAF-33C3-34788B6ED09A}"/>
              </a:ext>
            </a:extLst>
          </p:cNvPr>
          <p:cNvGrpSpPr/>
          <p:nvPr/>
        </p:nvGrpSpPr>
        <p:grpSpPr>
          <a:xfrm>
            <a:off x="3655310" y="4235745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E39EC-CDD5-F69D-1C23-61CAAAFE603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3E0569-7E71-1486-EB1A-B2303F86F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5DE97-7F9A-8BF1-BA10-663DEFF2F24C}"/>
              </a:ext>
            </a:extLst>
          </p:cNvPr>
          <p:cNvSpPr/>
          <p:nvPr/>
        </p:nvSpPr>
        <p:spPr>
          <a:xfrm>
            <a:off x="1963711" y="2803161"/>
            <a:ext cx="1543987" cy="38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9" y="1821585"/>
            <a:ext cx="4249862" cy="437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draw a </a:t>
                </a:r>
                <a:r>
                  <a:rPr lang="en-US" sz="2400" b="1" dirty="0">
                    <a:solidFill>
                      <a:srgbClr val="0E6DAE"/>
                    </a:solidFill>
                  </a:rPr>
                  <a:t>blue</a:t>
                </a:r>
                <a:r>
                  <a:rPr lang="en-US" sz="2400" dirty="0"/>
                  <a:t> circle with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radius of 250</a:t>
                </a:r>
                <a:r>
                  <a:rPr lang="en-US" sz="2400" dirty="0"/>
                  <a:t> </a:t>
                </a:r>
                <a:r>
                  <a:rPr lang="en-US" sz="2400" i="1" dirty="0"/>
                  <a:t>centered</a:t>
                </a:r>
                <a:r>
                  <a:rPr lang="en-US" sz="2400" dirty="0"/>
                  <a:t> at the </a:t>
                </a:r>
                <a:r>
                  <a:rPr lang="en-US" sz="2400" b="1" dirty="0"/>
                  <a:t>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1,000 equally spaced independent radian angle values spanning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-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coordinates -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/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30E98-8970-917C-9056-10F29F76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60" y="1690689"/>
            <a:ext cx="4547480" cy="44284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3758074" y="312195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4784903" y="360172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4747386" y="3846349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4225921" y="454814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08550" y="501379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726768" y="524799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4008550" y="549038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411935" y="477549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2280985" y="3172680"/>
            <a:ext cx="4564755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6671208" y="335922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EEBA-26BF-BB13-5293-1BC57E10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D6588-7800-443D-9AAB-D0CC39D7E7C1}"/>
              </a:ext>
            </a:extLst>
          </p:cNvPr>
          <p:cNvCxnSpPr>
            <a:cxnSpLocks/>
          </p:cNvCxnSpPr>
          <p:nvPr/>
        </p:nvCxnSpPr>
        <p:spPr>
          <a:xfrm>
            <a:off x="4654446" y="4324662"/>
            <a:ext cx="1617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B3C8A-C88D-BF93-8197-7E3D73A7BFC1}"/>
              </a:ext>
            </a:extLst>
          </p:cNvPr>
          <p:cNvCxnSpPr>
            <a:cxnSpLocks/>
          </p:cNvCxnSpPr>
          <p:nvPr/>
        </p:nvCxnSpPr>
        <p:spPr>
          <a:xfrm>
            <a:off x="6250898" y="4322278"/>
            <a:ext cx="0" cy="1778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Install the latest </a:t>
            </a:r>
            <a:r>
              <a:rPr lang="en-US" sz="2400" b="1" dirty="0"/>
              <a:t>PyQT</a:t>
            </a:r>
            <a:r>
              <a:rPr lang="en-US" sz="2400" dirty="0"/>
              <a:t> package to support </a:t>
            </a:r>
            <a:r>
              <a:rPr lang="en-US" sz="2400" b="1" dirty="0">
                <a:solidFill>
                  <a:srgbClr val="7030A0"/>
                </a:solidFill>
              </a:rPr>
              <a:t>interactive</a:t>
            </a:r>
            <a:r>
              <a:rPr lang="en-US" sz="2400" dirty="0"/>
              <a:t> graphical desktop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(RGB) triplet color encoding scheme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7030A0"/>
                </a:solidFill>
              </a:rPr>
              <a:t>circle</a:t>
            </a:r>
            <a:r>
              <a:rPr lang="en-US" sz="2400" dirty="0"/>
              <a:t>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</a:t>
            </a:r>
            <a:r>
              <a:rPr lang="en-US" sz="2400" i="1" dirty="0"/>
              <a:t>parametric</a:t>
            </a:r>
            <a:r>
              <a:rPr lang="en-US" sz="2400" dirty="0"/>
              <a:t> equations using </a:t>
            </a:r>
            <a:r>
              <a:rPr lang="en-US" sz="2400" b="1" dirty="0"/>
              <a:t>polar graphs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amplitude, frequency, and phase of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Trace the waveform of two sinusoids in </a:t>
            </a:r>
            <a:r>
              <a:rPr lang="en-US" sz="2400" u="sng" dirty="0"/>
              <a:t>superposition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the </a:t>
            </a:r>
            <a:r>
              <a:rPr lang="en-US" sz="2400" b="1" dirty="0"/>
              <a:t>Archimedes</a:t>
            </a:r>
            <a:r>
              <a:rPr lang="en-US" sz="2400" dirty="0"/>
              <a:t> Spiral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three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radian intervals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97A90-749B-F3E6-6751-7CE93FC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6" y="1671857"/>
            <a:ext cx="5592229" cy="4447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6207842" y="312944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6117822" y="3608246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5691764" y="3859028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7147020" y="4575698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31035" y="504780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031035" y="529160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3509037" y="553632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031035" y="4803998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1779618" y="3172680"/>
            <a:ext cx="5584763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5254635" y="337829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8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91060-DAB8-5D9F-A090-D9585C20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/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C6CAE"/>
                          </a:solidFill>
                          <a:latin typeface="Cambria Math" panose="02040503050406030204" pitchFamily="18" charset="0"/>
                        </a:rPr>
                        <m:t>=4+4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C6CAE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/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/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3DA83D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32A5C8-ED4E-FFEA-D812-09079392CF1B}"/>
              </a:ext>
            </a:extLst>
          </p:cNvPr>
          <p:cNvCxnSpPr>
            <a:cxnSpLocks/>
          </p:cNvCxnSpPr>
          <p:nvPr/>
        </p:nvCxnSpPr>
        <p:spPr>
          <a:xfrm flipV="1">
            <a:off x="4632811" y="2503357"/>
            <a:ext cx="621241" cy="487181"/>
          </a:xfrm>
          <a:prstGeom prst="straightConnector1">
            <a:avLst/>
          </a:prstGeom>
          <a:ln w="12700">
            <a:solidFill>
              <a:srgbClr val="0E6D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CC7C53-A4D7-D199-D9B6-C41F8B2D941C}"/>
              </a:ext>
            </a:extLst>
          </p:cNvPr>
          <p:cNvCxnSpPr>
            <a:cxnSpLocks/>
          </p:cNvCxnSpPr>
          <p:nvPr/>
        </p:nvCxnSpPr>
        <p:spPr>
          <a:xfrm>
            <a:off x="5361482" y="5050337"/>
            <a:ext cx="0" cy="1056259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DB221-AEE9-B1DA-4FBE-C0739C16E2B2}"/>
              </a:ext>
            </a:extLst>
          </p:cNvPr>
          <p:cNvCxnSpPr>
            <a:cxnSpLocks/>
          </p:cNvCxnSpPr>
          <p:nvPr/>
        </p:nvCxnSpPr>
        <p:spPr>
          <a:xfrm flipH="1">
            <a:off x="2540833" y="5164111"/>
            <a:ext cx="884419" cy="816964"/>
          </a:xfrm>
          <a:prstGeom prst="straightConnector1">
            <a:avLst/>
          </a:prstGeom>
          <a:ln w="12700">
            <a:solidFill>
              <a:srgbClr val="3DA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Superposition of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Even just two simple sinusoids (waves) when placed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superposition</a:t>
                </a:r>
                <a:r>
                  <a:rPr lang="en-US" sz="2400" dirty="0"/>
                  <a:t> (</a:t>
                </a:r>
                <a:r>
                  <a:rPr lang="en-US" sz="2400" i="1" dirty="0"/>
                  <a:t>added</a:t>
                </a:r>
                <a:r>
                  <a:rPr lang="en-US" sz="2400" dirty="0"/>
                  <a:t> together) can produce very complicated results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trigonometry identity</a:t>
                </a:r>
                <a:r>
                  <a:rPr lang="en-US" sz="2400" dirty="0"/>
                  <a:t> called the "angle product formula" that allows us to represent the superposition of two sinusoids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as the product of their respective wave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to study the behavior of this superposition: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with a </a:t>
                </a:r>
                <a:r>
                  <a:rPr lang="en-US" sz="2400" b="1" dirty="0"/>
                  <a:t>black pen </a:t>
                </a:r>
                <a:r>
                  <a:rPr lang="en-US" sz="24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32B7C00-E8FF-9D9A-25A2-E2F4432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7" y="1851275"/>
            <a:ext cx="5570427" cy="2941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5831-1DA4-BEDA-F7A8-651C4C4287E1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36322-B4E9-1D65-8E2B-389E0F0D25C8}"/>
              </a:ext>
            </a:extLst>
          </p:cNvPr>
          <p:cNvGrpSpPr/>
          <p:nvPr/>
        </p:nvGrpSpPr>
        <p:grpSpPr>
          <a:xfrm>
            <a:off x="6216465" y="3037183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CA744-747B-C9B9-74B1-E68AAB784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CB5F7-396F-692E-5A98-A07CB110390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A65236-F7F6-C808-2C78-84220524973F}"/>
              </a:ext>
            </a:extLst>
          </p:cNvPr>
          <p:cNvGrpSpPr/>
          <p:nvPr/>
        </p:nvGrpSpPr>
        <p:grpSpPr>
          <a:xfrm>
            <a:off x="6947787" y="3267138"/>
            <a:ext cx="1076632" cy="369332"/>
            <a:chOff x="4704120" y="2356972"/>
            <a:chExt cx="1076632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EEF237-2AF6-D59F-AD2E-7E664878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55156-E253-D979-4FAF-F52B07B484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/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/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9AD2ED-0562-260B-4666-C3510645F440}"/>
              </a:ext>
            </a:extLst>
          </p:cNvPr>
          <p:cNvGrpSpPr/>
          <p:nvPr/>
        </p:nvGrpSpPr>
        <p:grpSpPr>
          <a:xfrm>
            <a:off x="5631843" y="3988715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637B1-6E5B-20F2-2384-0D574EE70466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CBD99EC-BC4C-291F-29D4-07503D3E5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9F2FF28-AFD0-182D-EE96-98E44D15DE92}"/>
              </a:ext>
            </a:extLst>
          </p:cNvPr>
          <p:cNvSpPr/>
          <p:nvPr/>
        </p:nvSpPr>
        <p:spPr>
          <a:xfrm>
            <a:off x="3974306" y="4072210"/>
            <a:ext cx="1467124" cy="209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/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1ACFAFD-DAB4-9780-1FC1-E2ACAD6BCA26}"/>
              </a:ext>
            </a:extLst>
          </p:cNvPr>
          <p:cNvSpPr txBox="1"/>
          <p:nvPr/>
        </p:nvSpPr>
        <p:spPr>
          <a:xfrm>
            <a:off x="6947787" y="5662040"/>
            <a:ext cx="16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B8AA5-ED97-D9AF-69B8-01F2B305E08A}"/>
              </a:ext>
            </a:extLst>
          </p:cNvPr>
          <p:cNvSpPr/>
          <p:nvPr/>
        </p:nvSpPr>
        <p:spPr>
          <a:xfrm>
            <a:off x="5119141" y="5684525"/>
            <a:ext cx="209862" cy="2740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624EE-7FE6-CA2C-E5F3-5118F89CFCA4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6476667" y="4409446"/>
            <a:ext cx="22485" cy="2527674"/>
          </a:xfrm>
          <a:prstGeom prst="bentConnector3">
            <a:avLst>
              <a:gd name="adj1" fmla="val 1116678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73A0DA-E794-0BED-F0C4-BA61796413EC}"/>
              </a:ext>
            </a:extLst>
          </p:cNvPr>
          <p:cNvCxnSpPr>
            <a:cxnSpLocks/>
          </p:cNvCxnSpPr>
          <p:nvPr/>
        </p:nvCxnSpPr>
        <p:spPr>
          <a:xfrm flipH="1">
            <a:off x="3188494" y="5343993"/>
            <a:ext cx="1555893" cy="56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0CAAD-7AF1-A689-11ED-F9F8EAFDA457}"/>
              </a:ext>
            </a:extLst>
          </p:cNvPr>
          <p:cNvCxnSpPr>
            <a:cxnSpLocks/>
          </p:cNvCxnSpPr>
          <p:nvPr/>
        </p:nvCxnSpPr>
        <p:spPr>
          <a:xfrm flipH="1">
            <a:off x="3719513" y="5352877"/>
            <a:ext cx="1851245" cy="578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5" grpId="0"/>
      <p:bldP spid="49" grpId="0" animBg="1"/>
      <p:bldP spid="54" grpId="0"/>
      <p:bldP spid="55" grpId="0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14346-1CEA-04F5-36B6-F3B7EF4F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504881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/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7∗</m:t>
                      </m:r>
                      <m:f>
                        <m:fPr>
                          <m:ctrlPr>
                            <a:rPr lang="en-US" sz="18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E49A8-D9FC-8906-FC75-3AEFE9EEA87D}"/>
              </a:ext>
            </a:extLst>
          </p:cNvPr>
          <p:cNvCxnSpPr/>
          <p:nvPr/>
        </p:nvCxnSpPr>
        <p:spPr>
          <a:xfrm flipV="1">
            <a:off x="5141626" y="2413416"/>
            <a:ext cx="449705" cy="359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C656B7-9FBA-21AF-0FE8-9900A9F22E64}"/>
              </a:ext>
            </a:extLst>
          </p:cNvPr>
          <p:cNvSpPr txBox="1"/>
          <p:nvPr/>
        </p:nvSpPr>
        <p:spPr>
          <a:xfrm>
            <a:off x="398515" y="5088885"/>
            <a:ext cx="223268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Even just two simple waves when added together can produce complicated results!</a:t>
            </a:r>
          </a:p>
        </p:txBody>
      </p:sp>
    </p:spTree>
    <p:extLst>
      <p:ext uri="{BB962C8B-B14F-4D97-AF65-F5344CB8AC3E}">
        <p14:creationId xmlns:p14="http://schemas.microsoft.com/office/powerpoint/2010/main" val="38439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Physics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12959"/>
              </p:ext>
            </p:extLst>
          </p:nvPr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Random Walks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wants you to create a Python program to display the </a:t>
                </a:r>
                <a:r>
                  <a:rPr lang="en-US" sz="2400" b="1" dirty="0"/>
                  <a:t>2D</a:t>
                </a:r>
                <a:r>
                  <a:rPr lang="en-US" sz="2400" dirty="0"/>
                  <a:t> Cartesian plot of a meandering walker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uniform</a:t>
                </a:r>
                <a:r>
                  <a:rPr lang="en-US" sz="2400" dirty="0"/>
                  <a:t>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his current position) </a:t>
                </a:r>
                <a:r>
                  <a:rPr lang="en-US" sz="2400" u="sng" dirty="0"/>
                  <a:t>one</a:t>
                </a:r>
                <a:r>
                  <a:rPr lang="en-US" sz="2400" dirty="0"/>
                  <a:t> unit of distance in that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radial</a:t>
                </a:r>
                <a:r>
                  <a:rPr lang="en-US" sz="2400" dirty="0"/>
                  <a:t> direction</a:t>
                </a:r>
              </a:p>
              <a:p>
                <a:r>
                  <a:rPr lang="en-US" sz="2400" dirty="0"/>
                  <a:t>Your boss wants your program to show the entire journey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10,000</a:t>
                </a:r>
                <a:r>
                  <a:rPr lang="en-US" sz="2400" dirty="0"/>
                  <a:t> random steps in your plot</a:t>
                </a:r>
              </a:p>
              <a:p>
                <a:r>
                  <a:rPr lang="en-US" sz="2400" dirty="0"/>
                  <a:t>On average, how far away (Pythagorean distance) from the start point will the walker </a:t>
                </a:r>
                <a:r>
                  <a:rPr lang="en-US" sz="2400" b="1" dirty="0"/>
                  <a:t>stop</a:t>
                </a:r>
                <a:r>
                  <a:rPr lang="en-US" sz="2400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9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E2376B-0076-2EA6-5C92-B4B98B05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90" y="1809024"/>
            <a:ext cx="464761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391E5-BC90-E82A-22F8-C65E8DA64E99}"/>
              </a:ext>
            </a:extLst>
          </p:cNvPr>
          <p:cNvSpPr/>
          <p:nvPr/>
        </p:nvSpPr>
        <p:spPr>
          <a:xfrm>
            <a:off x="2248190" y="3944673"/>
            <a:ext cx="4647619" cy="777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8A52F0-7EE5-9C31-C388-C68ACC9187F3}"/>
              </a:ext>
            </a:extLst>
          </p:cNvPr>
          <p:cNvGrpSpPr/>
          <p:nvPr/>
        </p:nvGrpSpPr>
        <p:grpSpPr>
          <a:xfrm>
            <a:off x="4477599" y="2707173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59E5EE-182A-0BC2-673D-9DE4D926A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9945A8-437D-2F41-6108-5729BBCDEDC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8D92CF-FE20-15B2-DB4C-1388EF21AD1E}"/>
              </a:ext>
            </a:extLst>
          </p:cNvPr>
          <p:cNvGrpSpPr/>
          <p:nvPr/>
        </p:nvGrpSpPr>
        <p:grpSpPr>
          <a:xfrm>
            <a:off x="3660641" y="290583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17E890-D1BD-B283-2F82-343BE9CE2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4A8D69-BEA4-5E8C-47C9-9E741715D40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5D000-53D2-1BBB-1025-390F091323BF}"/>
              </a:ext>
            </a:extLst>
          </p:cNvPr>
          <p:cNvGrpSpPr/>
          <p:nvPr/>
        </p:nvGrpSpPr>
        <p:grpSpPr>
          <a:xfrm>
            <a:off x="4102130" y="3155066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16AA1A-5CE9-113A-C36D-99ADB10886B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624F48-9815-57D1-88E1-BB0AE61CF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1DCA7A-D50D-185D-888F-F6E06AD9CC68}"/>
              </a:ext>
            </a:extLst>
          </p:cNvPr>
          <p:cNvGrpSpPr/>
          <p:nvPr/>
        </p:nvGrpSpPr>
        <p:grpSpPr>
          <a:xfrm>
            <a:off x="4623589" y="3865114"/>
            <a:ext cx="1064340" cy="369332"/>
            <a:chOff x="3647644" y="5421073"/>
            <a:chExt cx="106434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5F2F50-DA89-BF6A-6395-FC92736A5F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E8D808-E819-6934-A470-36B59FE8B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5480A0-1429-3B80-0166-BE05186A32F2}"/>
              </a:ext>
            </a:extLst>
          </p:cNvPr>
          <p:cNvGrpSpPr/>
          <p:nvPr/>
        </p:nvGrpSpPr>
        <p:grpSpPr>
          <a:xfrm>
            <a:off x="5834489" y="4049780"/>
            <a:ext cx="1068643" cy="369332"/>
            <a:chOff x="3647644" y="5359159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F61E4-DEE2-B62C-B3B1-7366311D437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CC38D75-2574-86E1-533E-1D4704DC3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FB02FF-4D76-9FDD-D747-6AC5229DA771}"/>
              </a:ext>
            </a:extLst>
          </p:cNvPr>
          <p:cNvGrpSpPr/>
          <p:nvPr/>
        </p:nvGrpSpPr>
        <p:grpSpPr>
          <a:xfrm>
            <a:off x="5451031" y="428262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D2E161-5441-D8AD-88E7-ED33C8053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24BBCA-2483-9434-4E45-C71BA37885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C1E29-9F81-5B9B-DA5E-B0CB4E8AB01D}"/>
              </a:ext>
            </a:extLst>
          </p:cNvPr>
          <p:cNvGrpSpPr/>
          <p:nvPr/>
        </p:nvGrpSpPr>
        <p:grpSpPr>
          <a:xfrm>
            <a:off x="3958018" y="5183170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53B8C5-ED8C-EBA7-2CE7-FED9B1F0E5F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63E7AE-22D9-F8DA-A8C4-97680E2D6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7B17A3-777D-A1C3-A2E6-02394541A9B5}"/>
              </a:ext>
            </a:extLst>
          </p:cNvPr>
          <p:cNvGrpSpPr/>
          <p:nvPr/>
        </p:nvGrpSpPr>
        <p:grpSpPr>
          <a:xfrm>
            <a:off x="6843784" y="5376420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07645E-19C4-BE4D-016E-6D92DA56012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EE4E2FF-ACF8-D4F2-7D42-E785F9C7F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BA8D2-4BE9-D479-DBFD-5B6032B9530A}"/>
              </a:ext>
            </a:extLst>
          </p:cNvPr>
          <p:cNvGrpSpPr/>
          <p:nvPr/>
        </p:nvGrpSpPr>
        <p:grpSpPr>
          <a:xfrm>
            <a:off x="6847630" y="5575080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7FE881-4B06-6854-6454-A37F84BAD63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14AD10-7D5F-418B-3B42-1DF35FCCE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6783B0-E66C-66E0-D7E0-30970188D908}"/>
              </a:ext>
            </a:extLst>
          </p:cNvPr>
          <p:cNvGrpSpPr/>
          <p:nvPr/>
        </p:nvGrpSpPr>
        <p:grpSpPr>
          <a:xfrm>
            <a:off x="4253304" y="5756679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BC3916-8BB9-EF8F-F905-114E052377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1290C2-55C4-A000-D984-7D4F11713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6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https://en.wikipedia.org/wiki/Qt_(software)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2001-A8CA-44A1-00F1-705CD7F9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41" y="1979883"/>
            <a:ext cx="6375518" cy="4559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6569D-5D89-A3B4-AA8F-E5CAA10ED8F3}"/>
              </a:ext>
            </a:extLst>
          </p:cNvPr>
          <p:cNvSpPr/>
          <p:nvPr/>
        </p:nvSpPr>
        <p:spPr>
          <a:xfrm>
            <a:off x="1469092" y="2728161"/>
            <a:ext cx="4159715" cy="89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51C7-5005-472F-73CD-AE054E08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8" y="1489745"/>
            <a:ext cx="8283003" cy="48383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0605A-6C1D-F6BF-39B7-44FD9D2B977E}"/>
              </a:ext>
            </a:extLst>
          </p:cNvPr>
          <p:cNvCxnSpPr>
            <a:cxnSpLocks/>
          </p:cNvCxnSpPr>
          <p:nvPr/>
        </p:nvCxnSpPr>
        <p:spPr>
          <a:xfrm flipV="1">
            <a:off x="3990298" y="2787650"/>
            <a:ext cx="4172627" cy="2580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C9B911-9783-769B-3F52-0732D1E3BDAC}"/>
              </a:ext>
            </a:extLst>
          </p:cNvPr>
          <p:cNvSpPr txBox="1"/>
          <p:nvPr/>
        </p:nvSpPr>
        <p:spPr>
          <a:xfrm>
            <a:off x="3581816" y="5368255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7520F-B0C2-2C6C-B59D-11F306E30C2C}"/>
              </a:ext>
            </a:extLst>
          </p:cNvPr>
          <p:cNvSpPr txBox="1"/>
          <p:nvPr/>
        </p:nvSpPr>
        <p:spPr>
          <a:xfrm>
            <a:off x="7754443" y="2297770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/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Average final 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blipFill>
                <a:blip r:embed="rId3"/>
                <a:stretch>
                  <a:fillRect l="-174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4C74288-9BEA-C51F-5EAC-47F7DD5D71F1}"/>
              </a:ext>
            </a:extLst>
          </p:cNvPr>
          <p:cNvGrpSpPr/>
          <p:nvPr/>
        </p:nvGrpSpPr>
        <p:grpSpPr>
          <a:xfrm>
            <a:off x="7083164" y="3810930"/>
            <a:ext cx="1342557" cy="2135678"/>
            <a:chOff x="7083164" y="3810930"/>
            <a:chExt cx="1342557" cy="21356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DDAE363-22DC-4994-0DB2-B12EF543F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704" y="3810930"/>
              <a:ext cx="1227477" cy="161245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B0E2AE-EFED-75D6-D80C-3C373987B3AB}"/>
                </a:ext>
              </a:extLst>
            </p:cNvPr>
            <p:cNvSpPr txBox="1"/>
            <p:nvPr/>
          </p:nvSpPr>
          <p:spPr>
            <a:xfrm>
              <a:off x="7083164" y="5423388"/>
              <a:ext cx="1342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Albert Einstein</a:t>
              </a:r>
            </a:p>
            <a:p>
              <a:pPr algn="ctr"/>
              <a:r>
                <a:rPr lang="en-US" sz="1400" dirty="0"/>
                <a:t>(1879 – 1955)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1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57B32-0609-5E4A-5AD3-42C8E572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40" y="556922"/>
            <a:ext cx="7130321" cy="616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48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AD664-1B23-9A0E-C63E-46A41362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9" y="556922"/>
            <a:ext cx="7143750" cy="6000750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BCCD9-4CD2-AA10-896B-1FD326F7F057}"/>
              </a:ext>
            </a:extLst>
          </p:cNvPr>
          <p:cNvSpPr/>
          <p:nvPr/>
        </p:nvSpPr>
        <p:spPr>
          <a:xfrm>
            <a:off x="6955436" y="6183443"/>
            <a:ext cx="119515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4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sz="2400" dirty="0"/>
              <a:t>Pixel </a:t>
            </a:r>
            <a:r>
              <a:rPr lang="en-US" sz="2400" i="1" dirty="0"/>
              <a:t>colors</a:t>
            </a:r>
            <a:r>
              <a:rPr lang="en-US" sz="2400" dirty="0"/>
              <a:t> are encoded as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G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B</a:t>
            </a:r>
            <a:r>
              <a:rPr lang="en-US" sz="2400" dirty="0"/>
              <a:t> channel integer triplets, but fortunately, the </a:t>
            </a:r>
            <a:r>
              <a:rPr lang="en-US" sz="2400" b="1" dirty="0"/>
              <a:t>matplotlib</a:t>
            </a:r>
            <a:r>
              <a:rPr lang="en-US" sz="2400" dirty="0"/>
              <a:t> package also recognizes standard color </a:t>
            </a:r>
            <a:r>
              <a:rPr lang="en-US" sz="2400" u="sng" dirty="0"/>
              <a:t>names</a:t>
            </a:r>
            <a:r>
              <a:rPr lang="en-US" sz="2400" dirty="0"/>
              <a:t> when written in all lowercase letters</a:t>
            </a:r>
          </a:p>
          <a:p>
            <a:r>
              <a:rPr lang="en-US" sz="2400" dirty="0"/>
              <a:t>Graphs containing circles or spirals are often rendered much more easily as </a:t>
            </a:r>
            <a:r>
              <a:rPr lang="en-US" sz="2400" b="1" dirty="0">
                <a:solidFill>
                  <a:srgbClr val="7030A0"/>
                </a:solidFill>
              </a:rPr>
              <a:t>polar plots</a:t>
            </a:r>
            <a:r>
              <a:rPr lang="en-US" sz="2400" dirty="0"/>
              <a:t>, instead of using the standard uniform (fixed grid) orthogonal Cartesian coordinate system</a:t>
            </a:r>
          </a:p>
          <a:p>
            <a:r>
              <a:rPr lang="en-US" sz="2400" dirty="0"/>
              <a:t>All </a:t>
            </a:r>
            <a:r>
              <a:rPr lang="en-US" sz="2400" b="1" dirty="0">
                <a:solidFill>
                  <a:srgbClr val="FF0000"/>
                </a:solidFill>
              </a:rPr>
              <a:t>waves</a:t>
            </a:r>
            <a:r>
              <a:rPr lang="en-US" sz="2400" dirty="0"/>
              <a:t> can be characterized by their amplitude, frequency, phase, and offset</a:t>
            </a:r>
          </a:p>
          <a:p>
            <a:r>
              <a:rPr lang="en-US" sz="2400" dirty="0"/>
              <a:t>Even simple waves, when added together in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, can display remarkably complicated behavior - scientists must often unravel that </a:t>
            </a:r>
            <a:r>
              <a:rPr lang="en-US" sz="2400" i="1" dirty="0"/>
              <a:t>perceived</a:t>
            </a:r>
            <a:r>
              <a:rPr lang="en-US" sz="2400" dirty="0"/>
              <a:t> complexity to </a:t>
            </a:r>
            <a:r>
              <a:rPr lang="en-US" sz="2400" b="1" dirty="0">
                <a:solidFill>
                  <a:srgbClr val="00B050"/>
                </a:solidFill>
              </a:rPr>
              <a:t>deduce the underlying simple waves </a:t>
            </a:r>
            <a:r>
              <a:rPr lang="en-US" sz="2400" dirty="0"/>
              <a:t>driving the phenomenon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to display an Archimedes Spiral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Using a pyplot polar graph, draw the entire spiral over the interval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1,000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https://www.qt.io/product/qt6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A028B-CE47-553B-8AFD-B4A3CDDC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6" y="2114612"/>
            <a:ext cx="7607508" cy="34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FCAF9-49C1-ECC5-207D-B56A065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2" y="1857100"/>
            <a:ext cx="7390037" cy="478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PyQt6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https://www.riverbankcomputing.com/software/pyqt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876981" y="2518298"/>
            <a:ext cx="5748671" cy="487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E36EE-1B0F-FD77-79DF-D3DF66D0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14498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53B3E-7A14-7B04-E97B-794EA50A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7" y="1714497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3"/>
            <a:ext cx="4204482" cy="48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3481F-A8FB-6482-9012-623AD78E148B}"/>
              </a:ext>
            </a:extLst>
          </p:cNvPr>
          <p:cNvSpPr/>
          <p:nvPr/>
        </p:nvSpPr>
        <p:spPr>
          <a:xfrm>
            <a:off x="3103223" y="5702040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21D8B-B8AC-EFB8-998E-F0D5000A70C9}"/>
              </a:ext>
            </a:extLst>
          </p:cNvPr>
          <p:cNvCxnSpPr>
            <a:cxnSpLocks/>
          </p:cNvCxnSpPr>
          <p:nvPr/>
        </p:nvCxnSpPr>
        <p:spPr>
          <a:xfrm flipH="1">
            <a:off x="3762375" y="4209742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BED13-DA11-22F9-8C60-75493D4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4" y="1690689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Red-Green-Blue (RGB) Color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8285</TotalTime>
  <Words>1058</Words>
  <Application>Microsoft Office PowerPoint</Application>
  <PresentationFormat>On-screen Show (4:3)</PresentationFormat>
  <Paragraphs>209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06 – Goals</vt:lpstr>
      <vt:lpstr>Python User Interfaces via Qt</vt:lpstr>
      <vt:lpstr>Python User Interfaces via Qt6</vt:lpstr>
      <vt:lpstr>Python User Interfaces via PyQt6</vt:lpstr>
      <vt:lpstr>Install the PyQt6 Package</vt:lpstr>
      <vt:lpstr>Install the PyQt6 Package</vt:lpstr>
      <vt:lpstr>Verify the PyQt6 Package Installation</vt:lpstr>
      <vt:lpstr>Red-Green-Blue (RGB) Color Values</vt:lpstr>
      <vt:lpstr>Predefined Matplotlib Color Names  (all lowercase)</vt:lpstr>
      <vt:lpstr>Cartesian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The Superposition of Waves</vt:lpstr>
      <vt:lpstr>Open plot_superposition.py</vt:lpstr>
      <vt:lpstr>Run plot_superposition.py</vt:lpstr>
      <vt:lpstr>Parametric Curves</vt:lpstr>
      <vt:lpstr>PowerPoint Presentation</vt:lpstr>
      <vt:lpstr>Random Walks</vt:lpstr>
      <vt:lpstr>Edit random_walk.py</vt:lpstr>
      <vt:lpstr>Run random_walk.py</vt:lpstr>
      <vt:lpstr>PowerPoint Presentation</vt:lpstr>
      <vt:lpstr>PowerPoint Presentation</vt:lpstr>
      <vt:lpstr>Session 06 – Know You Know…</vt:lpstr>
      <vt:lpstr>Task 06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875</cp:revision>
  <cp:lastPrinted>2015-06-01T00:45:11Z</cp:lastPrinted>
  <dcterms:created xsi:type="dcterms:W3CDTF">2014-09-21T17:58:26Z</dcterms:created>
  <dcterms:modified xsi:type="dcterms:W3CDTF">2023-10-11T03:46:05Z</dcterms:modified>
</cp:coreProperties>
</file>