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1019" r:id="rId2"/>
    <p:sldId id="972" r:id="rId3"/>
    <p:sldId id="1266" r:id="rId4"/>
    <p:sldId id="991" r:id="rId5"/>
    <p:sldId id="946" r:id="rId6"/>
    <p:sldId id="1011" r:id="rId7"/>
    <p:sldId id="1012" r:id="rId8"/>
    <p:sldId id="258" r:id="rId9"/>
    <p:sldId id="1267" r:id="rId10"/>
    <p:sldId id="1278" r:id="rId11"/>
    <p:sldId id="1268" r:id="rId12"/>
    <p:sldId id="1279" r:id="rId13"/>
    <p:sldId id="1264" r:id="rId14"/>
    <p:sldId id="1271" r:id="rId15"/>
    <p:sldId id="1004" r:id="rId16"/>
    <p:sldId id="1259" r:id="rId17"/>
    <p:sldId id="1260" r:id="rId18"/>
    <p:sldId id="1261" r:id="rId19"/>
    <p:sldId id="1013" r:id="rId20"/>
    <p:sldId id="1014" r:id="rId21"/>
    <p:sldId id="1017" r:id="rId22"/>
    <p:sldId id="1262" r:id="rId23"/>
    <p:sldId id="1265" r:id="rId24"/>
    <p:sldId id="1280" r:id="rId25"/>
    <p:sldId id="1281" r:id="rId26"/>
    <p:sldId id="1282" r:id="rId27"/>
    <p:sldId id="1269" r:id="rId28"/>
    <p:sldId id="1270" r:id="rId29"/>
    <p:sldId id="1272" r:id="rId30"/>
    <p:sldId id="415" r:id="rId31"/>
    <p:sldId id="987" r:id="rId32"/>
    <p:sldId id="1001" r:id="rId33"/>
    <p:sldId id="1029" r:id="rId34"/>
    <p:sldId id="1031" r:id="rId35"/>
    <p:sldId id="1030" r:id="rId36"/>
    <p:sldId id="1032" r:id="rId37"/>
    <p:sldId id="375" r:id="rId38"/>
    <p:sldId id="1274" r:id="rId39"/>
    <p:sldId id="1273" r:id="rId40"/>
    <p:sldId id="1275" r:id="rId41"/>
    <p:sldId id="377" r:id="rId42"/>
    <p:sldId id="1276" r:id="rId43"/>
    <p:sldId id="970" r:id="rId44"/>
    <p:sldId id="1277" r:id="rId45"/>
    <p:sldId id="383" r:id="rId46"/>
    <p:sldId id="416" r:id="rId47"/>
    <p:sldId id="1008" r:id="rId4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993A7-5568-631B-3940-FD18764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59" y="1690689"/>
            <a:ext cx="4700283" cy="4378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5148180" y="225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693150" y="251360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624507" y="302086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3982922" y="3590691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4821543" y="3848820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65044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492049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181159" y="519054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419465" y="438040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182227" y="5460595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B933CB-6EB1-9D76-1DE7-94D88FB8B2CF}"/>
              </a:ext>
            </a:extLst>
          </p:cNvPr>
          <p:cNvSpPr/>
          <p:nvPr/>
        </p:nvSpPr>
        <p:spPr>
          <a:xfrm>
            <a:off x="153697" y="3385057"/>
            <a:ext cx="1930882" cy="1127328"/>
          </a:xfrm>
          <a:prstGeom prst="wedgeRectCallout">
            <a:avLst>
              <a:gd name="adj1" fmla="val 90317"/>
              <a:gd name="adj2" fmla="val -60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is now an array containing 50 numbers between -10 and 10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371DF-E201-6819-E1E7-0BE0E85E3834}"/>
              </a:ext>
            </a:extLst>
          </p:cNvPr>
          <p:cNvSpPr/>
          <p:nvPr/>
        </p:nvSpPr>
        <p:spPr>
          <a:xfrm>
            <a:off x="153697" y="4775283"/>
            <a:ext cx="1930882" cy="1127328"/>
          </a:xfrm>
          <a:prstGeom prst="wedgeRectCallout">
            <a:avLst>
              <a:gd name="adj1" fmla="val 89143"/>
              <a:gd name="adj2" fmla="val -1251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 and y2 are now arrays containing 50 numbers</a:t>
            </a:r>
          </a:p>
        </p:txBody>
      </p:sp>
    </p:spTree>
    <p:extLst>
      <p:ext uri="{BB962C8B-B14F-4D97-AF65-F5344CB8AC3E}">
        <p14:creationId xmlns:p14="http://schemas.microsoft.com/office/powerpoint/2010/main" val="57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Properly Format Your Source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B60B1-9D59-2CD4-BAE0-E117D95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2" y="1532894"/>
            <a:ext cx="5414037" cy="498125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1F8074-6FEB-5FFA-3295-9730667352DD}"/>
              </a:ext>
            </a:extLst>
          </p:cNvPr>
          <p:cNvSpPr/>
          <p:nvPr/>
        </p:nvSpPr>
        <p:spPr>
          <a:xfrm>
            <a:off x="4377128" y="3657600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spaces</a:t>
            </a:r>
            <a:r>
              <a:rPr lang="en-US" dirty="0"/>
              <a:t> will make it easier for another programmer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15115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21E1F-2830-39A6-A8A0-9358FD2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2894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3065489" y="2308485"/>
            <a:ext cx="2503357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32F770-DE5D-50AB-7309-EDD2A41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6642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5793700" y="3950642"/>
            <a:ext cx="876924" cy="22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80B7F-3550-94E2-8E2F-2062571EC5BC}"/>
              </a:ext>
            </a:extLst>
          </p:cNvPr>
          <p:cNvCxnSpPr>
            <a:cxnSpLocks/>
          </p:cNvCxnSpPr>
          <p:nvPr/>
        </p:nvCxnSpPr>
        <p:spPr>
          <a:xfrm flipV="1">
            <a:off x="5568846" y="4579495"/>
            <a:ext cx="794479" cy="517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A088277-9094-4EE0-FDEA-729FDB28C51E}"/>
              </a:ext>
            </a:extLst>
          </p:cNvPr>
          <p:cNvSpPr/>
          <p:nvPr/>
        </p:nvSpPr>
        <p:spPr>
          <a:xfrm>
            <a:off x="2010170" y="3604279"/>
            <a:ext cx="2032838" cy="4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C4A6-8FFE-A2AB-DCC2-B933357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29147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054334-9807-F9C8-471F-2C420B7F8D5D}"/>
              </a:ext>
            </a:extLst>
          </p:cNvPr>
          <p:cNvSpPr/>
          <p:nvPr/>
        </p:nvSpPr>
        <p:spPr>
          <a:xfrm>
            <a:off x="5081665" y="3597639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apply the Black formatting standard (PEP 8) to your code</a:t>
            </a:r>
          </a:p>
        </p:txBody>
      </p:sp>
    </p:spTree>
    <p:extLst>
      <p:ext uri="{BB962C8B-B14F-4D97-AF65-F5344CB8AC3E}">
        <p14:creationId xmlns:p14="http://schemas.microsoft.com/office/powerpoint/2010/main" val="89403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</a:t>
            </a:r>
            <a:r>
              <a:rPr lang="en-US" sz="2400" b="1" dirty="0">
                <a:solidFill>
                  <a:srgbClr val="FF0000"/>
                </a:solidFill>
              </a:rPr>
              <a:t>What is the one temperature that is the </a:t>
            </a:r>
            <a:r>
              <a:rPr lang="en-US" sz="2400" b="1" u="sng" dirty="0">
                <a:solidFill>
                  <a:srgbClr val="FF0000"/>
                </a:solidFill>
              </a:rPr>
              <a:t>same</a:t>
            </a:r>
            <a:r>
              <a:rPr lang="en-US" sz="2400" b="1" dirty="0">
                <a:solidFill>
                  <a:srgbClr val="FF0000"/>
                </a:solidFill>
              </a:rPr>
              <a:t> in both Fahrenheit and Celsius?</a:t>
            </a:r>
            <a:r>
              <a:rPr lang="en-US" sz="2400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D4256F-E356-E8B9-16CA-6126BE3A8DD6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diverges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31A442-9C91-526B-A205-181012BA6F1F}"/>
              </a:ext>
            </a:extLst>
          </p:cNvPr>
          <p:cNvSpPr txBox="1"/>
          <p:nvPr/>
        </p:nvSpPr>
        <p:spPr>
          <a:xfrm>
            <a:off x="2632381" y="4571283"/>
            <a:ext cx="28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Basel series converges to a specific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0871-43FF-CD8E-E1F6-A7BCCCC7E029}"/>
              </a:ext>
            </a:extLst>
          </p:cNvPr>
          <p:cNvSpPr/>
          <p:nvPr/>
        </p:nvSpPr>
        <p:spPr>
          <a:xfrm>
            <a:off x="6100997" y="4800600"/>
            <a:ext cx="15336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</a:p>
              <a:p>
                <a:r>
                  <a:rPr lang="en-US" sz="2400" dirty="0"/>
                  <a:t>Two numbers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  <a:r>
                  <a:rPr lang="en-US" sz="2400" dirty="0"/>
                  <a:t> if they share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 common factors</a:t>
                </a:r>
              </a:p>
              <a:p>
                <a:r>
                  <a:rPr lang="en-US" sz="2400" dirty="0"/>
                  <a:t>For example, the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not prime </a:t>
                </a:r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35=5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However, when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compared to each other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are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  <a:r>
                  <a:rPr lang="en-US" sz="2400" dirty="0"/>
                  <a:t> because they share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 common factors</a:t>
                </a:r>
              </a:p>
              <a:p>
                <a:r>
                  <a:rPr lang="en-US" sz="2400" dirty="0"/>
                  <a:t>She wants you to sample </a:t>
                </a:r>
                <a:r>
                  <a:rPr lang="en-US" sz="2400" b="1" dirty="0"/>
                  <a:t>one million pairs </a:t>
                </a:r>
                <a:r>
                  <a:rPr lang="en-US" sz="2400" dirty="0"/>
                  <a:t>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 b="-7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DA292D-1E1C-DEA6-150A-59DC5880BE77}"/>
              </a:ext>
            </a:extLst>
          </p:cNvPr>
          <p:cNvSpPr txBox="1"/>
          <p:nvPr/>
        </p:nvSpPr>
        <p:spPr>
          <a:xfrm>
            <a:off x="2750757" y="1171074"/>
            <a:ext cx="364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Greatest Common Factor (GCF)</a:t>
            </a:r>
          </a:p>
        </p:txBody>
      </p:sp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A4EA-C497-229D-9081-36A9F4A906D4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FE34E-3FCE-F1DE-9CA2-B8DA9F6F710C}"/>
              </a:ext>
            </a:extLst>
          </p:cNvPr>
          <p:cNvSpPr txBox="1"/>
          <p:nvPr/>
        </p:nvSpPr>
        <p:spPr>
          <a:xfrm>
            <a:off x="212080" y="4770133"/>
            <a:ext cx="173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If GCD(a, b) == 1 then a and b are coprime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4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231795" y="2519103"/>
            <a:ext cx="665018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5F128-4123-4D55-C512-6E012CFD3B2B}"/>
              </a:ext>
            </a:extLst>
          </p:cNvPr>
          <p:cNvSpPr txBox="1"/>
          <p:nvPr/>
        </p:nvSpPr>
        <p:spPr>
          <a:xfrm>
            <a:off x="5373045" y="1726575"/>
            <a:ext cx="281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odds are </a:t>
            </a:r>
            <a:r>
              <a:rPr lang="en-US" b="1" dirty="0">
                <a:solidFill>
                  <a:srgbClr val="7030A0"/>
                </a:solidFill>
              </a:rPr>
              <a:t>greater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than</a:t>
            </a:r>
            <a:r>
              <a:rPr lang="en-US" dirty="0">
                <a:solidFill>
                  <a:srgbClr val="7030A0"/>
                </a:solidFill>
              </a:rPr>
              <a:t> 50/50 that any two random integers are coprime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B8A1-953D-A9C4-2837-75A6C14EFD0A}"/>
              </a:ext>
            </a:extLst>
          </p:cNvPr>
          <p:cNvSpPr/>
          <p:nvPr/>
        </p:nvSpPr>
        <p:spPr>
          <a:xfrm>
            <a:off x="1231795" y="2234600"/>
            <a:ext cx="1322478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3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code in </a:t>
                </a:r>
                <a:r>
                  <a:rPr lang="en-US" sz="2400" b="1" dirty="0"/>
                  <a:t>plot_quintic.py </a:t>
                </a:r>
                <a:r>
                  <a:rPr lang="en-US" sz="2400" dirty="0"/>
                  <a:t>to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42100-013B-62C0-185A-3ADC906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7516</TotalTime>
  <Words>1345</Words>
  <Application>Microsoft Office PowerPoint</Application>
  <PresentationFormat>On-screen Show (4:3)</PresentationFormat>
  <Paragraphs>232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03 – Goals</vt:lpstr>
      <vt:lpstr>Line Graphs using matplotlib</vt:lpstr>
      <vt:lpstr>PowerPoint Presentation</vt:lpstr>
      <vt:lpstr>Matplotlib Container Hierarchy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Properly Format Your Source Code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Format Your Code Following PEP 8</vt:lpstr>
      <vt:lpstr>Format Your Code Following PEP 8</vt:lpstr>
      <vt:lpstr>Format Your Code Following PEP 8</vt:lpstr>
      <vt:lpstr>Temperature Conversion</vt:lpstr>
      <vt:lpstr>Open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Open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908</cp:revision>
  <cp:lastPrinted>2015-06-01T00:45:11Z</cp:lastPrinted>
  <dcterms:created xsi:type="dcterms:W3CDTF">2014-09-21T17:58:26Z</dcterms:created>
  <dcterms:modified xsi:type="dcterms:W3CDTF">2023-12-21T02:34:56Z</dcterms:modified>
</cp:coreProperties>
</file>