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handoutMasterIdLst>
    <p:handoutMasterId r:id="rId66"/>
  </p:handoutMasterIdLst>
  <p:sldIdLst>
    <p:sldId id="1019" r:id="rId2"/>
    <p:sldId id="972" r:id="rId3"/>
    <p:sldId id="398" r:id="rId4"/>
    <p:sldId id="495" r:id="rId5"/>
    <p:sldId id="961" r:id="rId6"/>
    <p:sldId id="400" r:id="rId7"/>
    <p:sldId id="401" r:id="rId8"/>
    <p:sldId id="402" r:id="rId9"/>
    <p:sldId id="408" r:id="rId10"/>
    <p:sldId id="1129" r:id="rId11"/>
    <p:sldId id="1130" r:id="rId12"/>
    <p:sldId id="1026" r:id="rId13"/>
    <p:sldId id="1027" r:id="rId14"/>
    <p:sldId id="1029" r:id="rId15"/>
    <p:sldId id="1028" r:id="rId16"/>
    <p:sldId id="1131" r:id="rId17"/>
    <p:sldId id="1143" r:id="rId18"/>
    <p:sldId id="1322" r:id="rId19"/>
    <p:sldId id="1316" r:id="rId20"/>
    <p:sldId id="1323" r:id="rId21"/>
    <p:sldId id="1317" r:id="rId22"/>
    <p:sldId id="1324" r:id="rId23"/>
    <p:sldId id="1318" r:id="rId24"/>
    <p:sldId id="1325" r:id="rId25"/>
    <p:sldId id="1319" r:id="rId26"/>
    <p:sldId id="1326" r:id="rId27"/>
    <p:sldId id="1148" r:id="rId28"/>
    <p:sldId id="416" r:id="rId29"/>
    <p:sldId id="417" r:id="rId30"/>
    <p:sldId id="1328" r:id="rId31"/>
    <p:sldId id="1327" r:id="rId32"/>
    <p:sldId id="460" r:id="rId33"/>
    <p:sldId id="1329" r:id="rId34"/>
    <p:sldId id="1331" r:id="rId35"/>
    <p:sldId id="491" r:id="rId36"/>
    <p:sldId id="1330" r:id="rId37"/>
    <p:sldId id="1332" r:id="rId38"/>
    <p:sldId id="458" r:id="rId39"/>
    <p:sldId id="1333" r:id="rId40"/>
    <p:sldId id="1124" r:id="rId41"/>
    <p:sldId id="947" r:id="rId42"/>
    <p:sldId id="1338" r:id="rId43"/>
    <p:sldId id="1339" r:id="rId44"/>
    <p:sldId id="1340" r:id="rId45"/>
    <p:sldId id="949" r:id="rId46"/>
    <p:sldId id="1341" r:id="rId47"/>
    <p:sldId id="1343" r:id="rId48"/>
    <p:sldId id="1345" r:id="rId49"/>
    <p:sldId id="1349" r:id="rId50"/>
    <p:sldId id="1346" r:id="rId51"/>
    <p:sldId id="1352" r:id="rId52"/>
    <p:sldId id="1347" r:id="rId53"/>
    <p:sldId id="1354" r:id="rId54"/>
    <p:sldId id="1348" r:id="rId55"/>
    <p:sldId id="1351" r:id="rId56"/>
    <p:sldId id="1009" r:id="rId57"/>
    <p:sldId id="1334" r:id="rId58"/>
    <p:sldId id="1336" r:id="rId59"/>
    <p:sldId id="1310" r:id="rId60"/>
    <p:sldId id="1335" r:id="rId61"/>
    <p:sldId id="1337" r:id="rId62"/>
    <p:sldId id="444" r:id="rId63"/>
    <p:sldId id="1128" r:id="rId64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0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7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AEC6BB-84CC-4255-977A-84CCCA04C56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80614C5-9904-4F95-9017-793650C26D7F}">
      <dgm:prSet phldrT="[Text]"/>
      <dgm:spPr/>
      <dgm:t>
        <a:bodyPr/>
        <a:lstStyle/>
        <a:p>
          <a:r>
            <a:rPr lang="en-US" dirty="0"/>
            <a:t>Biology</a:t>
          </a:r>
        </a:p>
      </dgm:t>
    </dgm:pt>
    <dgm:pt modelId="{221CDC81-E4B5-40C6-8474-F89FE434FB67}" type="parTrans" cxnId="{5BDA9C60-0E34-4DE7-BE10-3D2188B3ECDA}">
      <dgm:prSet/>
      <dgm:spPr/>
      <dgm:t>
        <a:bodyPr/>
        <a:lstStyle/>
        <a:p>
          <a:endParaRPr lang="en-US"/>
        </a:p>
      </dgm:t>
    </dgm:pt>
    <dgm:pt modelId="{9CDE496C-C787-44AD-BAA3-609ED9919DAA}" type="sibTrans" cxnId="{5BDA9C60-0E34-4DE7-BE10-3D2188B3ECDA}">
      <dgm:prSet/>
      <dgm:spPr/>
      <dgm:t>
        <a:bodyPr/>
        <a:lstStyle/>
        <a:p>
          <a:endParaRPr lang="en-US"/>
        </a:p>
      </dgm:t>
    </dgm:pt>
    <dgm:pt modelId="{3E85A460-BC7B-4FD9-AEE2-9E795D248333}">
      <dgm:prSet phldrT="[Text]"/>
      <dgm:spPr/>
      <dgm:t>
        <a:bodyPr/>
        <a:lstStyle/>
        <a:p>
          <a:r>
            <a:rPr lang="en-US" dirty="0"/>
            <a:t>Chemistry</a:t>
          </a:r>
        </a:p>
      </dgm:t>
    </dgm:pt>
    <dgm:pt modelId="{CA899679-1E9D-41F9-BFAC-DF581959865E}" type="parTrans" cxnId="{7F36A6D3-D0EA-48C8-8C4A-CCCF5A99421B}">
      <dgm:prSet/>
      <dgm:spPr/>
      <dgm:t>
        <a:bodyPr/>
        <a:lstStyle/>
        <a:p>
          <a:endParaRPr lang="en-US"/>
        </a:p>
      </dgm:t>
    </dgm:pt>
    <dgm:pt modelId="{DDBAF3DD-E87A-49F5-A5F3-7FFC427E2E92}" type="sibTrans" cxnId="{7F36A6D3-D0EA-48C8-8C4A-CCCF5A99421B}">
      <dgm:prSet/>
      <dgm:spPr/>
      <dgm:t>
        <a:bodyPr/>
        <a:lstStyle/>
        <a:p>
          <a:endParaRPr lang="en-US"/>
        </a:p>
      </dgm:t>
    </dgm:pt>
    <dgm:pt modelId="{86BB73EC-BC5E-4DA5-B50A-A277B86451CD}">
      <dgm:prSet phldrT="[Text]" custT="1"/>
      <dgm:spPr/>
      <dgm:t>
        <a:bodyPr/>
        <a:lstStyle/>
        <a:p>
          <a:r>
            <a:rPr lang="en-US" sz="1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Physics</a:t>
          </a:r>
        </a:p>
      </dgm:t>
    </dgm:pt>
    <dgm:pt modelId="{6E3D9B7B-5B11-4A90-9925-1FA84CC06EAD}" type="parTrans" cxnId="{B3022DA5-D229-45B6-BFF8-C38A811866A0}">
      <dgm:prSet/>
      <dgm:spPr/>
      <dgm:t>
        <a:bodyPr/>
        <a:lstStyle/>
        <a:p>
          <a:endParaRPr lang="en-US"/>
        </a:p>
      </dgm:t>
    </dgm:pt>
    <dgm:pt modelId="{58FF506B-D7FA-466E-B1A0-61B0C76BED3A}" type="sibTrans" cxnId="{B3022DA5-D229-45B6-BFF8-C38A811866A0}">
      <dgm:prSet/>
      <dgm:spPr/>
      <dgm:t>
        <a:bodyPr/>
        <a:lstStyle/>
        <a:p>
          <a:endParaRPr lang="en-US"/>
        </a:p>
      </dgm:t>
    </dgm:pt>
    <dgm:pt modelId="{CB09E91F-A8FC-45E9-AC30-F3BA52F25647}">
      <dgm:prSet/>
      <dgm:spPr/>
      <dgm:t>
        <a:bodyPr/>
        <a:lstStyle/>
        <a:p>
          <a:r>
            <a:rPr lang="en-US" dirty="0"/>
            <a:t>Math</a:t>
          </a:r>
        </a:p>
      </dgm:t>
    </dgm:pt>
    <dgm:pt modelId="{2459A130-510B-4410-9385-22FC445838C7}" type="parTrans" cxnId="{452E81A1-4F6B-4421-8EBB-4295DBBCAF45}">
      <dgm:prSet/>
      <dgm:spPr/>
      <dgm:t>
        <a:bodyPr/>
        <a:lstStyle/>
        <a:p>
          <a:endParaRPr lang="en-US"/>
        </a:p>
      </dgm:t>
    </dgm:pt>
    <dgm:pt modelId="{B7AE32C1-E947-43E2-89C9-05C990693351}" type="sibTrans" cxnId="{452E81A1-4F6B-4421-8EBB-4295DBBCAF45}">
      <dgm:prSet/>
      <dgm:spPr/>
      <dgm:t>
        <a:bodyPr/>
        <a:lstStyle/>
        <a:p>
          <a:endParaRPr lang="en-US"/>
        </a:p>
      </dgm:t>
    </dgm:pt>
    <dgm:pt modelId="{6B26F8FE-CC55-453E-923C-D858AE443071}" type="pres">
      <dgm:prSet presAssocID="{5DAEC6BB-84CC-4255-977A-84CCCA04C56F}" presName="linearFlow" presStyleCnt="0">
        <dgm:presLayoutVars>
          <dgm:resizeHandles val="exact"/>
        </dgm:presLayoutVars>
      </dgm:prSet>
      <dgm:spPr/>
    </dgm:pt>
    <dgm:pt modelId="{37B077BA-B39C-41D1-8CCA-17980D7006AE}" type="pres">
      <dgm:prSet presAssocID="{C80614C5-9904-4F95-9017-793650C26D7F}" presName="node" presStyleLbl="node1" presStyleIdx="0" presStyleCnt="4">
        <dgm:presLayoutVars>
          <dgm:bulletEnabled val="1"/>
        </dgm:presLayoutVars>
      </dgm:prSet>
      <dgm:spPr/>
    </dgm:pt>
    <dgm:pt modelId="{E37806A4-D134-417B-832C-4578F97C6392}" type="pres">
      <dgm:prSet presAssocID="{9CDE496C-C787-44AD-BAA3-609ED9919DAA}" presName="sibTrans" presStyleLbl="sibTrans2D1" presStyleIdx="0" presStyleCnt="3"/>
      <dgm:spPr/>
    </dgm:pt>
    <dgm:pt modelId="{DAA68D0B-1029-417B-9C5F-50F24752AA7B}" type="pres">
      <dgm:prSet presAssocID="{9CDE496C-C787-44AD-BAA3-609ED9919DAA}" presName="connectorText" presStyleLbl="sibTrans2D1" presStyleIdx="0" presStyleCnt="3"/>
      <dgm:spPr/>
    </dgm:pt>
    <dgm:pt modelId="{3A7904FB-6E17-46AA-AC5F-B2D6ED8060D2}" type="pres">
      <dgm:prSet presAssocID="{3E85A460-BC7B-4FD9-AEE2-9E795D248333}" presName="node" presStyleLbl="node1" presStyleIdx="1" presStyleCnt="4">
        <dgm:presLayoutVars>
          <dgm:bulletEnabled val="1"/>
        </dgm:presLayoutVars>
      </dgm:prSet>
      <dgm:spPr/>
    </dgm:pt>
    <dgm:pt modelId="{17B933A6-3C62-4CB5-91F7-5BB0CC5E0DE6}" type="pres">
      <dgm:prSet presAssocID="{DDBAF3DD-E87A-49F5-A5F3-7FFC427E2E92}" presName="sibTrans" presStyleLbl="sibTrans2D1" presStyleIdx="1" presStyleCnt="3"/>
      <dgm:spPr/>
    </dgm:pt>
    <dgm:pt modelId="{9CC86A77-44A6-455F-B2B5-5504333CA329}" type="pres">
      <dgm:prSet presAssocID="{DDBAF3DD-E87A-49F5-A5F3-7FFC427E2E92}" presName="connectorText" presStyleLbl="sibTrans2D1" presStyleIdx="1" presStyleCnt="3"/>
      <dgm:spPr/>
    </dgm:pt>
    <dgm:pt modelId="{6A8CA3B9-53F0-4064-A0C2-60EDEAC69C50}" type="pres">
      <dgm:prSet presAssocID="{86BB73EC-BC5E-4DA5-B50A-A277B86451CD}" presName="node" presStyleLbl="node1" presStyleIdx="2" presStyleCnt="4">
        <dgm:presLayoutVars>
          <dgm:bulletEnabled val="1"/>
        </dgm:presLayoutVars>
      </dgm:prSet>
      <dgm:spPr/>
    </dgm:pt>
    <dgm:pt modelId="{43F63DD0-B419-4A4F-9070-C08E24209076}" type="pres">
      <dgm:prSet presAssocID="{58FF506B-D7FA-466E-B1A0-61B0C76BED3A}" presName="sibTrans" presStyleLbl="sibTrans2D1" presStyleIdx="2" presStyleCnt="3"/>
      <dgm:spPr/>
    </dgm:pt>
    <dgm:pt modelId="{0E4E441F-7472-49BA-A1B5-2CBF877A7899}" type="pres">
      <dgm:prSet presAssocID="{58FF506B-D7FA-466E-B1A0-61B0C76BED3A}" presName="connectorText" presStyleLbl="sibTrans2D1" presStyleIdx="2" presStyleCnt="3"/>
      <dgm:spPr/>
    </dgm:pt>
    <dgm:pt modelId="{C07C960A-79A4-46AA-8592-530144B586E3}" type="pres">
      <dgm:prSet presAssocID="{CB09E91F-A8FC-45E9-AC30-F3BA52F25647}" presName="node" presStyleLbl="node1" presStyleIdx="3" presStyleCnt="4">
        <dgm:presLayoutVars>
          <dgm:bulletEnabled val="1"/>
        </dgm:presLayoutVars>
      </dgm:prSet>
      <dgm:spPr/>
    </dgm:pt>
  </dgm:ptLst>
  <dgm:cxnLst>
    <dgm:cxn modelId="{84F3210A-C329-4195-9436-0112833F4AC1}" type="presOf" srcId="{DDBAF3DD-E87A-49F5-A5F3-7FFC427E2E92}" destId="{9CC86A77-44A6-455F-B2B5-5504333CA329}" srcOrd="1" destOrd="0" presId="urn:microsoft.com/office/officeart/2005/8/layout/process2"/>
    <dgm:cxn modelId="{5C740B31-3927-4260-8ADF-9056EEFD0E75}" type="presOf" srcId="{C80614C5-9904-4F95-9017-793650C26D7F}" destId="{37B077BA-B39C-41D1-8CCA-17980D7006AE}" srcOrd="0" destOrd="0" presId="urn:microsoft.com/office/officeart/2005/8/layout/process2"/>
    <dgm:cxn modelId="{4138C036-068E-4893-B1EA-507FBDA0588F}" type="presOf" srcId="{58FF506B-D7FA-466E-B1A0-61B0C76BED3A}" destId="{0E4E441F-7472-49BA-A1B5-2CBF877A7899}" srcOrd="1" destOrd="0" presId="urn:microsoft.com/office/officeart/2005/8/layout/process2"/>
    <dgm:cxn modelId="{2459265D-A921-4036-9703-2F090A46873C}" type="presOf" srcId="{9CDE496C-C787-44AD-BAA3-609ED9919DAA}" destId="{DAA68D0B-1029-417B-9C5F-50F24752AA7B}" srcOrd="1" destOrd="0" presId="urn:microsoft.com/office/officeart/2005/8/layout/process2"/>
    <dgm:cxn modelId="{5BDA9C60-0E34-4DE7-BE10-3D2188B3ECDA}" srcId="{5DAEC6BB-84CC-4255-977A-84CCCA04C56F}" destId="{C80614C5-9904-4F95-9017-793650C26D7F}" srcOrd="0" destOrd="0" parTransId="{221CDC81-E4B5-40C6-8474-F89FE434FB67}" sibTransId="{9CDE496C-C787-44AD-BAA3-609ED9919DAA}"/>
    <dgm:cxn modelId="{3EDD9270-1486-473E-94E7-086FCB0B5EB5}" type="presOf" srcId="{DDBAF3DD-E87A-49F5-A5F3-7FFC427E2E92}" destId="{17B933A6-3C62-4CB5-91F7-5BB0CC5E0DE6}" srcOrd="0" destOrd="0" presId="urn:microsoft.com/office/officeart/2005/8/layout/process2"/>
    <dgm:cxn modelId="{D0EF0A52-FF81-4A62-97C4-EF59ECC959C1}" type="presOf" srcId="{86BB73EC-BC5E-4DA5-B50A-A277B86451CD}" destId="{6A8CA3B9-53F0-4064-A0C2-60EDEAC69C50}" srcOrd="0" destOrd="0" presId="urn:microsoft.com/office/officeart/2005/8/layout/process2"/>
    <dgm:cxn modelId="{58EE788F-2983-4526-9AFA-8578A2BD5CE9}" type="presOf" srcId="{5DAEC6BB-84CC-4255-977A-84CCCA04C56F}" destId="{6B26F8FE-CC55-453E-923C-D858AE443071}" srcOrd="0" destOrd="0" presId="urn:microsoft.com/office/officeart/2005/8/layout/process2"/>
    <dgm:cxn modelId="{D3957F9D-8435-4301-BCFC-5C69DE7F446A}" type="presOf" srcId="{58FF506B-D7FA-466E-B1A0-61B0C76BED3A}" destId="{43F63DD0-B419-4A4F-9070-C08E24209076}" srcOrd="0" destOrd="0" presId="urn:microsoft.com/office/officeart/2005/8/layout/process2"/>
    <dgm:cxn modelId="{452E81A1-4F6B-4421-8EBB-4295DBBCAF45}" srcId="{5DAEC6BB-84CC-4255-977A-84CCCA04C56F}" destId="{CB09E91F-A8FC-45E9-AC30-F3BA52F25647}" srcOrd="3" destOrd="0" parTransId="{2459A130-510B-4410-9385-22FC445838C7}" sibTransId="{B7AE32C1-E947-43E2-89C9-05C990693351}"/>
    <dgm:cxn modelId="{B3022DA5-D229-45B6-BFF8-C38A811866A0}" srcId="{5DAEC6BB-84CC-4255-977A-84CCCA04C56F}" destId="{86BB73EC-BC5E-4DA5-B50A-A277B86451CD}" srcOrd="2" destOrd="0" parTransId="{6E3D9B7B-5B11-4A90-9925-1FA84CC06EAD}" sibTransId="{58FF506B-D7FA-466E-B1A0-61B0C76BED3A}"/>
    <dgm:cxn modelId="{72C048C4-9CBA-43B9-80B6-5F56B369F6EA}" type="presOf" srcId="{9CDE496C-C787-44AD-BAA3-609ED9919DAA}" destId="{E37806A4-D134-417B-832C-4578F97C6392}" srcOrd="0" destOrd="0" presId="urn:microsoft.com/office/officeart/2005/8/layout/process2"/>
    <dgm:cxn modelId="{7F36A6D3-D0EA-48C8-8C4A-CCCF5A99421B}" srcId="{5DAEC6BB-84CC-4255-977A-84CCCA04C56F}" destId="{3E85A460-BC7B-4FD9-AEE2-9E795D248333}" srcOrd="1" destOrd="0" parTransId="{CA899679-1E9D-41F9-BFAC-DF581959865E}" sibTransId="{DDBAF3DD-E87A-49F5-A5F3-7FFC427E2E92}"/>
    <dgm:cxn modelId="{901030D5-0209-4AA7-8B41-A8A69C967A9E}" type="presOf" srcId="{3E85A460-BC7B-4FD9-AEE2-9E795D248333}" destId="{3A7904FB-6E17-46AA-AC5F-B2D6ED8060D2}" srcOrd="0" destOrd="0" presId="urn:microsoft.com/office/officeart/2005/8/layout/process2"/>
    <dgm:cxn modelId="{721FD4DB-D5FA-4C7A-A224-1741722D46D5}" type="presOf" srcId="{CB09E91F-A8FC-45E9-AC30-F3BA52F25647}" destId="{C07C960A-79A4-46AA-8592-530144B586E3}" srcOrd="0" destOrd="0" presId="urn:microsoft.com/office/officeart/2005/8/layout/process2"/>
    <dgm:cxn modelId="{42255743-0B57-417F-97B6-0657124C3EA4}" type="presParOf" srcId="{6B26F8FE-CC55-453E-923C-D858AE443071}" destId="{37B077BA-B39C-41D1-8CCA-17980D7006AE}" srcOrd="0" destOrd="0" presId="urn:microsoft.com/office/officeart/2005/8/layout/process2"/>
    <dgm:cxn modelId="{13CAB6C4-51FF-48AA-90D6-A95B7E4687A1}" type="presParOf" srcId="{6B26F8FE-CC55-453E-923C-D858AE443071}" destId="{E37806A4-D134-417B-832C-4578F97C6392}" srcOrd="1" destOrd="0" presId="urn:microsoft.com/office/officeart/2005/8/layout/process2"/>
    <dgm:cxn modelId="{BD9C71D0-61C6-4A78-9695-FCDCEDA02710}" type="presParOf" srcId="{E37806A4-D134-417B-832C-4578F97C6392}" destId="{DAA68D0B-1029-417B-9C5F-50F24752AA7B}" srcOrd="0" destOrd="0" presId="urn:microsoft.com/office/officeart/2005/8/layout/process2"/>
    <dgm:cxn modelId="{F3530CCA-04C7-423B-9B69-0AF6B0E56A7C}" type="presParOf" srcId="{6B26F8FE-CC55-453E-923C-D858AE443071}" destId="{3A7904FB-6E17-46AA-AC5F-B2D6ED8060D2}" srcOrd="2" destOrd="0" presId="urn:microsoft.com/office/officeart/2005/8/layout/process2"/>
    <dgm:cxn modelId="{D828AB88-E2D4-4E01-8A17-21120E1A32D2}" type="presParOf" srcId="{6B26F8FE-CC55-453E-923C-D858AE443071}" destId="{17B933A6-3C62-4CB5-91F7-5BB0CC5E0DE6}" srcOrd="3" destOrd="0" presId="urn:microsoft.com/office/officeart/2005/8/layout/process2"/>
    <dgm:cxn modelId="{CDA7DC56-4CE9-4F0A-B2F9-EE08B1ADCEF3}" type="presParOf" srcId="{17B933A6-3C62-4CB5-91F7-5BB0CC5E0DE6}" destId="{9CC86A77-44A6-455F-B2B5-5504333CA329}" srcOrd="0" destOrd="0" presId="urn:microsoft.com/office/officeart/2005/8/layout/process2"/>
    <dgm:cxn modelId="{89DF31E6-2349-4CC2-B8A5-0F9849F180F0}" type="presParOf" srcId="{6B26F8FE-CC55-453E-923C-D858AE443071}" destId="{6A8CA3B9-53F0-4064-A0C2-60EDEAC69C50}" srcOrd="4" destOrd="0" presId="urn:microsoft.com/office/officeart/2005/8/layout/process2"/>
    <dgm:cxn modelId="{50035B48-0233-4003-8E9F-7EB0E8DEF06D}" type="presParOf" srcId="{6B26F8FE-CC55-453E-923C-D858AE443071}" destId="{43F63DD0-B419-4A4F-9070-C08E24209076}" srcOrd="5" destOrd="0" presId="urn:microsoft.com/office/officeart/2005/8/layout/process2"/>
    <dgm:cxn modelId="{B95391FA-3C41-457C-BC0E-B19096CEB5AE}" type="presParOf" srcId="{43F63DD0-B419-4A4F-9070-C08E24209076}" destId="{0E4E441F-7472-49BA-A1B5-2CBF877A7899}" srcOrd="0" destOrd="0" presId="urn:microsoft.com/office/officeart/2005/8/layout/process2"/>
    <dgm:cxn modelId="{A2E1DDB1-4685-4E46-8078-9E09350D9F43}" type="presParOf" srcId="{6B26F8FE-CC55-453E-923C-D858AE443071}" destId="{C07C960A-79A4-46AA-8592-530144B586E3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077BA-B39C-41D1-8CCA-17980D7006AE}">
      <dsp:nvSpPr>
        <dsp:cNvPr id="0" name=""/>
        <dsp:cNvSpPr/>
      </dsp:nvSpPr>
      <dsp:spPr>
        <a:xfrm>
          <a:off x="81833" y="1780"/>
          <a:ext cx="1192025" cy="662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Biology</a:t>
          </a:r>
        </a:p>
      </dsp:txBody>
      <dsp:txXfrm>
        <a:off x="101229" y="21176"/>
        <a:ext cx="1153233" cy="623444"/>
      </dsp:txXfrm>
    </dsp:sp>
    <dsp:sp modelId="{E37806A4-D134-417B-832C-4578F97C6392}">
      <dsp:nvSpPr>
        <dsp:cNvPr id="0" name=""/>
        <dsp:cNvSpPr/>
      </dsp:nvSpPr>
      <dsp:spPr>
        <a:xfrm rot="5400000">
          <a:off x="553676" y="680572"/>
          <a:ext cx="248338" cy="29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588444" y="705406"/>
        <a:ext cx="178804" cy="173837"/>
      </dsp:txXfrm>
    </dsp:sp>
    <dsp:sp modelId="{3A7904FB-6E17-46AA-AC5F-B2D6ED8060D2}">
      <dsp:nvSpPr>
        <dsp:cNvPr id="0" name=""/>
        <dsp:cNvSpPr/>
      </dsp:nvSpPr>
      <dsp:spPr>
        <a:xfrm>
          <a:off x="81833" y="995135"/>
          <a:ext cx="1192025" cy="662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Chemistry</a:t>
          </a:r>
        </a:p>
      </dsp:txBody>
      <dsp:txXfrm>
        <a:off x="101229" y="1014531"/>
        <a:ext cx="1153233" cy="623444"/>
      </dsp:txXfrm>
    </dsp:sp>
    <dsp:sp modelId="{17B933A6-3C62-4CB5-91F7-5BB0CC5E0DE6}">
      <dsp:nvSpPr>
        <dsp:cNvPr id="0" name=""/>
        <dsp:cNvSpPr/>
      </dsp:nvSpPr>
      <dsp:spPr>
        <a:xfrm rot="5400000">
          <a:off x="553676" y="1673927"/>
          <a:ext cx="248338" cy="29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588444" y="1698761"/>
        <a:ext cx="178804" cy="173837"/>
      </dsp:txXfrm>
    </dsp:sp>
    <dsp:sp modelId="{6A8CA3B9-53F0-4064-A0C2-60EDEAC69C50}">
      <dsp:nvSpPr>
        <dsp:cNvPr id="0" name=""/>
        <dsp:cNvSpPr/>
      </dsp:nvSpPr>
      <dsp:spPr>
        <a:xfrm>
          <a:off x="81833" y="1988490"/>
          <a:ext cx="1192025" cy="662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Physics</a:t>
          </a:r>
        </a:p>
      </dsp:txBody>
      <dsp:txXfrm>
        <a:off x="101229" y="2007886"/>
        <a:ext cx="1153233" cy="623444"/>
      </dsp:txXfrm>
    </dsp:sp>
    <dsp:sp modelId="{43F63DD0-B419-4A4F-9070-C08E24209076}">
      <dsp:nvSpPr>
        <dsp:cNvPr id="0" name=""/>
        <dsp:cNvSpPr/>
      </dsp:nvSpPr>
      <dsp:spPr>
        <a:xfrm rot="5400000">
          <a:off x="553676" y="2667282"/>
          <a:ext cx="248338" cy="29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588444" y="2692116"/>
        <a:ext cx="178804" cy="173837"/>
      </dsp:txXfrm>
    </dsp:sp>
    <dsp:sp modelId="{C07C960A-79A4-46AA-8592-530144B586E3}">
      <dsp:nvSpPr>
        <dsp:cNvPr id="0" name=""/>
        <dsp:cNvSpPr/>
      </dsp:nvSpPr>
      <dsp:spPr>
        <a:xfrm>
          <a:off x="81833" y="2981845"/>
          <a:ext cx="1192025" cy="662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Math</a:t>
          </a:r>
        </a:p>
      </dsp:txBody>
      <dsp:txXfrm>
        <a:off x="101229" y="3001241"/>
        <a:ext cx="1153233" cy="623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57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03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26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41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97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26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89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78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12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59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98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27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84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639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188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545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73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977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380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170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40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14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693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696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097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892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760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260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770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558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386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951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86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726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062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571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088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662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625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277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563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8638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818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3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136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739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066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23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53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91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73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86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11/4/2023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11/4/2023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atex-project.org/" TargetMode="Externa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verleaf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learn/latex/Learn_LaTeX_in_30_minut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xstudio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6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dtic.mil/sti/pdfs/ADA626479.pdf" TargetMode="External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59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0.png"/><Relationship Id="rId13" Type="http://schemas.openxmlformats.org/officeDocument/2006/relationships/image" Target="../media/image5.png"/><Relationship Id="rId3" Type="http://schemas.openxmlformats.org/officeDocument/2006/relationships/image" Target="../media/image800.png"/><Relationship Id="rId7" Type="http://schemas.openxmlformats.org/officeDocument/2006/relationships/image" Target="../media/image1210.png"/><Relationship Id="rId12" Type="http://schemas.openxmlformats.org/officeDocument/2006/relationships/image" Target="../media/image170.png"/><Relationship Id="rId2" Type="http://schemas.openxmlformats.org/officeDocument/2006/relationships/image" Target="../media/image7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1" Type="http://schemas.openxmlformats.org/officeDocument/2006/relationships/image" Target="../media/image160.png"/><Relationship Id="rId5" Type="http://schemas.openxmlformats.org/officeDocument/2006/relationships/image" Target="../media/image1010.png"/><Relationship Id="rId10" Type="http://schemas.openxmlformats.org/officeDocument/2006/relationships/image" Target="../media/image155.png"/><Relationship Id="rId4" Type="http://schemas.openxmlformats.org/officeDocument/2006/relationships/image" Target="../media/image910.png"/><Relationship Id="rId9" Type="http://schemas.openxmlformats.org/officeDocument/2006/relationships/image" Target="../media/image14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00.png"/><Relationship Id="rId7" Type="http://schemas.openxmlformats.org/officeDocument/2006/relationships/image" Target="../media/image2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0.png"/><Relationship Id="rId5" Type="http://schemas.openxmlformats.org/officeDocument/2006/relationships/image" Target="../media/image220.png"/><Relationship Id="rId10" Type="http://schemas.openxmlformats.org/officeDocument/2006/relationships/image" Target="../media/image261.png"/><Relationship Id="rId4" Type="http://schemas.openxmlformats.org/officeDocument/2006/relationships/image" Target="../media/image210.png"/><Relationship Id="rId9" Type="http://schemas.openxmlformats.org/officeDocument/2006/relationships/image" Target="../media/image2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1.png"/><Relationship Id="rId5" Type="http://schemas.openxmlformats.org/officeDocument/2006/relationships/image" Target="../media/image200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2228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208139" y="1078065"/>
            <a:ext cx="2570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</a:p>
          <a:p>
            <a:pPr algn="ctr"/>
            <a:r>
              <a:rPr lang="en-US" sz="2000" dirty="0"/>
              <a:t>(SciComp 101)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422434" y="4355451"/>
            <a:ext cx="214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09 </a:t>
            </a:r>
            <a:r>
              <a:rPr lang="en-US" dirty="0"/>
              <a:t>Measuring Waves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21" y="1006861"/>
            <a:ext cx="3572378" cy="8718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CD3142-EDAA-8E9E-DF9C-D35BB409C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51" y="2681046"/>
            <a:ext cx="5635719" cy="31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0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0B9DE8C-31FA-AE50-BCE9-BCD658FEB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334" y="1449207"/>
            <a:ext cx="5133333" cy="46476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nyquist_known.py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7E4770-3AB1-4819-E4D9-F3B4A8AC7235}"/>
              </a:ext>
            </a:extLst>
          </p:cNvPr>
          <p:cNvGrpSpPr/>
          <p:nvPr/>
        </p:nvGrpSpPr>
        <p:grpSpPr>
          <a:xfrm>
            <a:off x="6051891" y="2353006"/>
            <a:ext cx="1076632" cy="369332"/>
            <a:chOff x="4968362" y="2079211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C10A1AF-B934-44C6-130B-36D18EBAC9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923250-6D3F-1197-4978-4BE1A68014F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CF8301-7A34-8D09-13F2-4BFFD752A077}"/>
              </a:ext>
            </a:extLst>
          </p:cNvPr>
          <p:cNvGrpSpPr/>
          <p:nvPr/>
        </p:nvGrpSpPr>
        <p:grpSpPr>
          <a:xfrm>
            <a:off x="3950885" y="2729833"/>
            <a:ext cx="1076632" cy="369332"/>
            <a:chOff x="4704120" y="2356972"/>
            <a:chExt cx="1076632" cy="36933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AD35856-5584-1EEE-62D6-0D9338589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9F70CF-B813-AE3D-861F-288D155E9D68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9592A72-D49E-272C-CA69-AC6DDEED48EB}"/>
              </a:ext>
            </a:extLst>
          </p:cNvPr>
          <p:cNvGrpSpPr/>
          <p:nvPr/>
        </p:nvGrpSpPr>
        <p:grpSpPr>
          <a:xfrm>
            <a:off x="4458741" y="2917888"/>
            <a:ext cx="1068643" cy="369332"/>
            <a:chOff x="3647644" y="4910075"/>
            <a:chExt cx="1068643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711FA5-4867-0CB7-1597-D4977CCCE928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DC13764-25C1-1D9D-2565-CAA7E704EB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112613-C5FB-8653-06F3-BD661077525B}"/>
              </a:ext>
            </a:extLst>
          </p:cNvPr>
          <p:cNvGrpSpPr/>
          <p:nvPr/>
        </p:nvGrpSpPr>
        <p:grpSpPr>
          <a:xfrm>
            <a:off x="4558752" y="3129329"/>
            <a:ext cx="1064340" cy="369332"/>
            <a:chOff x="3647644" y="5421073"/>
            <a:chExt cx="1064340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CE96DDF-82A5-C659-0CC1-29D7CFF81F32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C29EC33-8469-E844-F998-064A933F0E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A3B9EF1-3F24-B1F8-E5FA-1D678B40FF66}"/>
              </a:ext>
            </a:extLst>
          </p:cNvPr>
          <p:cNvGrpSpPr/>
          <p:nvPr/>
        </p:nvGrpSpPr>
        <p:grpSpPr>
          <a:xfrm>
            <a:off x="3029483" y="3687940"/>
            <a:ext cx="1068643" cy="369332"/>
            <a:chOff x="3647644" y="5359159"/>
            <a:chExt cx="1068643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EDDB47D-AE0E-8D9A-B31F-5ED65D3491E0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BCD2924-127A-CF00-EDBD-E74135FA45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3BF155-3C37-4BDD-3149-581EC36DDDEE}"/>
              </a:ext>
            </a:extLst>
          </p:cNvPr>
          <p:cNvGrpSpPr/>
          <p:nvPr/>
        </p:nvGrpSpPr>
        <p:grpSpPr>
          <a:xfrm>
            <a:off x="7025707" y="4444324"/>
            <a:ext cx="1076632" cy="369332"/>
            <a:chOff x="2157212" y="5356391"/>
            <a:chExt cx="1076632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5B1F20C-FFC9-F81E-DE4D-EF04BC612BE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43BB2B-FA24-7C8F-302F-5267A6742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CD8824-B7EB-41D1-B610-793C6EEB3FBF}"/>
              </a:ext>
            </a:extLst>
          </p:cNvPr>
          <p:cNvGrpSpPr/>
          <p:nvPr/>
        </p:nvGrpSpPr>
        <p:grpSpPr>
          <a:xfrm>
            <a:off x="3714426" y="5001657"/>
            <a:ext cx="1076632" cy="369332"/>
            <a:chOff x="2157212" y="5356391"/>
            <a:chExt cx="1076632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567E8D5-ACA6-FBA6-415C-A8A2674E975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DBA4859-14EB-7C69-2841-8B429C7798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B9DED30-EE9B-544C-D7BC-5370F32AD10E}"/>
              </a:ext>
            </a:extLst>
          </p:cNvPr>
          <p:cNvGrpSpPr/>
          <p:nvPr/>
        </p:nvGrpSpPr>
        <p:grpSpPr>
          <a:xfrm>
            <a:off x="5058823" y="5197690"/>
            <a:ext cx="1076632" cy="369332"/>
            <a:chOff x="2157212" y="5356391"/>
            <a:chExt cx="1076632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8646D15-FE40-0DB2-4329-EE246F3CFAD7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01FAAB-2DA8-1C74-2B31-57673A2A18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184B9A1-15D6-20D3-5302-0A5EFCFFA17E}"/>
              </a:ext>
            </a:extLst>
          </p:cNvPr>
          <p:cNvGrpSpPr/>
          <p:nvPr/>
        </p:nvGrpSpPr>
        <p:grpSpPr>
          <a:xfrm>
            <a:off x="6745065" y="3947917"/>
            <a:ext cx="1076632" cy="369332"/>
            <a:chOff x="2157212" y="5356391"/>
            <a:chExt cx="1076632" cy="3693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0AC368F-E886-2945-0017-667793E2BF7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3B66110-168B-B9EE-B2EB-AEA558F059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02FEC1C-EF4B-E6B3-5A3C-230F3E554A5B}"/>
              </a:ext>
            </a:extLst>
          </p:cNvPr>
          <p:cNvGrpSpPr/>
          <p:nvPr/>
        </p:nvGrpSpPr>
        <p:grpSpPr>
          <a:xfrm>
            <a:off x="6807239" y="5474945"/>
            <a:ext cx="1076632" cy="369332"/>
            <a:chOff x="2157212" y="5356391"/>
            <a:chExt cx="1076632" cy="3693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022597C-A3EC-1350-9B38-3998B2252F37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D3031CE-DABE-1265-C22C-4F19D26C1F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F440FC76-843C-42E2-C775-71A2E5AFFA9F}"/>
              </a:ext>
            </a:extLst>
          </p:cNvPr>
          <p:cNvSpPr/>
          <p:nvPr/>
        </p:nvSpPr>
        <p:spPr>
          <a:xfrm>
            <a:off x="2885607" y="4512039"/>
            <a:ext cx="2503357" cy="2210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17FD868-69C8-62E6-4009-3B759082ED1E}"/>
              </a:ext>
            </a:extLst>
          </p:cNvPr>
          <p:cNvGrpSpPr/>
          <p:nvPr/>
        </p:nvGrpSpPr>
        <p:grpSpPr>
          <a:xfrm>
            <a:off x="419546" y="4474304"/>
            <a:ext cx="1539989" cy="440018"/>
            <a:chOff x="419546" y="4474304"/>
            <a:chExt cx="1539989" cy="440018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EE8F48C2-3F90-FEF3-8AF7-C0D203E40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546" y="4474304"/>
              <a:ext cx="851648" cy="440018"/>
            </a:xfrm>
            <a:prstGeom prst="rect">
              <a:avLst/>
            </a:prstGeom>
          </p:spPr>
        </p:pic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1FA352B-FF58-8B2A-EB5B-C8BEF5D0D33C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 flipV="1">
              <a:off x="1271194" y="4651735"/>
              <a:ext cx="6883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320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DA01310C-9F40-8710-71F9-7443E54BF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468580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nyquist_known.py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1EC9A8B-9944-E65D-7A98-50FBC906CF95}"/>
                  </a:ext>
                </a:extLst>
              </p:cNvPr>
              <p:cNvSpPr txBox="1"/>
              <p:nvPr/>
            </p:nvSpPr>
            <p:spPr>
              <a:xfrm>
                <a:off x="6130977" y="1844219"/>
                <a:ext cx="2211049" cy="80111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den>
                                      </m:f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1EC9A8B-9944-E65D-7A98-50FBC906C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977" y="1844219"/>
                <a:ext cx="2211049" cy="8011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82BE99A-F302-0483-E8C5-A7169695DECF}"/>
                  </a:ext>
                </a:extLst>
              </p:cNvPr>
              <p:cNvSpPr txBox="1"/>
              <p:nvPr/>
            </p:nvSpPr>
            <p:spPr>
              <a:xfrm>
                <a:off x="2475053" y="4550419"/>
                <a:ext cx="1474839" cy="61651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82BE99A-F302-0483-E8C5-A7169695D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053" y="4550419"/>
                <a:ext cx="1474839" cy="616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30D4637-CA7D-C8A8-F387-EF240422A0C4}"/>
              </a:ext>
            </a:extLst>
          </p:cNvPr>
          <p:cNvCxnSpPr>
            <a:cxnSpLocks/>
          </p:cNvCxnSpPr>
          <p:nvPr/>
        </p:nvCxnSpPr>
        <p:spPr>
          <a:xfrm flipH="1">
            <a:off x="2501376" y="4428298"/>
            <a:ext cx="544166" cy="0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B3743D8-BC67-3983-3B82-0D20B814E84E}"/>
              </a:ext>
            </a:extLst>
          </p:cNvPr>
          <p:cNvCxnSpPr>
            <a:cxnSpLocks/>
          </p:cNvCxnSpPr>
          <p:nvPr/>
        </p:nvCxnSpPr>
        <p:spPr>
          <a:xfrm flipH="1">
            <a:off x="2636016" y="2884409"/>
            <a:ext cx="3764784" cy="0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BBFE140-FDFE-0CC5-BA07-33AA13A4F13A}"/>
                  </a:ext>
                </a:extLst>
              </p:cNvPr>
              <p:cNvSpPr txBox="1"/>
              <p:nvPr/>
            </p:nvSpPr>
            <p:spPr>
              <a:xfrm>
                <a:off x="6869477" y="3411817"/>
                <a:ext cx="1705899" cy="6127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𝟐𝟎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𝒄𝒓𝒆𝒔𝒕𝒔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BBFE140-FDFE-0CC5-BA07-33AA13A4F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477" y="3411817"/>
                <a:ext cx="1705899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6C01D7FF-C89C-1B85-3F7A-78517440CCA8}"/>
              </a:ext>
            </a:extLst>
          </p:cNvPr>
          <p:cNvGrpSpPr/>
          <p:nvPr/>
        </p:nvGrpSpPr>
        <p:grpSpPr>
          <a:xfrm>
            <a:off x="2003464" y="2274641"/>
            <a:ext cx="1539989" cy="440018"/>
            <a:chOff x="419546" y="4474304"/>
            <a:chExt cx="1539989" cy="440018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2F04EB3-C7B4-A6FE-6B1F-AE36BF7C1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546" y="4474304"/>
              <a:ext cx="851648" cy="440018"/>
            </a:xfrm>
            <a:prstGeom prst="rect">
              <a:avLst/>
            </a:prstGeom>
          </p:spPr>
        </p:pic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0E9DF7F-E323-AD83-4CBF-7A0D2CC62398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 flipV="1">
              <a:off x="1271194" y="4651735"/>
              <a:ext cx="6883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691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2" grpId="0" animBg="1"/>
      <p:bldP spid="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0347D6-BE96-4F8D-B65F-B69E5631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577" y="566296"/>
            <a:ext cx="1888847" cy="743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3D21CB-14F9-492F-A128-AB82223C7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158" y="2145178"/>
            <a:ext cx="7039683" cy="4228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115AEA-EDD1-432A-B3AC-64B348E9C427}"/>
              </a:ext>
            </a:extLst>
          </p:cNvPr>
          <p:cNvSpPr txBox="1"/>
          <p:nvPr/>
        </p:nvSpPr>
        <p:spPr>
          <a:xfrm>
            <a:off x="2993923" y="1444101"/>
            <a:ext cx="315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5"/>
              </a:rPr>
              <a:t>https://www.latex-project.org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90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BB2CA1-319B-569C-8E32-E618B1E21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35" y="1384306"/>
            <a:ext cx="8143330" cy="39222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15AEA-EDD1-432A-B3AC-64B348E9C427}"/>
              </a:ext>
            </a:extLst>
          </p:cNvPr>
          <p:cNvSpPr txBox="1"/>
          <p:nvPr/>
        </p:nvSpPr>
        <p:spPr>
          <a:xfrm>
            <a:off x="2993922" y="714058"/>
            <a:ext cx="315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https://www.overleaf.com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7115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7BB0B60-45E0-C35B-C76D-983E2354C461}"/>
              </a:ext>
            </a:extLst>
          </p:cNvPr>
          <p:cNvSpPr txBox="1"/>
          <p:nvPr/>
        </p:nvSpPr>
        <p:spPr>
          <a:xfrm>
            <a:off x="1125954" y="766524"/>
            <a:ext cx="68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https://www.overleaf.com/learn/latex/Learn_LaTeX_in_30_minutes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A7E3D7-4057-B729-750E-A78D3B946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724" y="1381782"/>
            <a:ext cx="7614552" cy="49745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8943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15AEA-EDD1-432A-B3AC-64B348E9C427}"/>
              </a:ext>
            </a:extLst>
          </p:cNvPr>
          <p:cNvSpPr txBox="1"/>
          <p:nvPr/>
        </p:nvSpPr>
        <p:spPr>
          <a:xfrm>
            <a:off x="2993922" y="714058"/>
            <a:ext cx="315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https://www.texstudio.org</a:t>
            </a:r>
            <a:r>
              <a:rPr lang="en-US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C7EA8A-40F5-4DCA-B491-0729A8E90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669" y="1557402"/>
            <a:ext cx="7538659" cy="44523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0097CF9-50ED-4955-98E7-BC2C3ED39455}"/>
              </a:ext>
            </a:extLst>
          </p:cNvPr>
          <p:cNvSpPr/>
          <p:nvPr/>
        </p:nvSpPr>
        <p:spPr>
          <a:xfrm>
            <a:off x="5736612" y="4285173"/>
            <a:ext cx="2246462" cy="648164"/>
          </a:xfrm>
          <a:prstGeom prst="wedgeRectCallout">
            <a:avLst>
              <a:gd name="adj1" fmla="val 12743"/>
              <a:gd name="adj2" fmla="val -163265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100% free – runs on Windows, Mac, Linux</a:t>
            </a:r>
          </a:p>
        </p:txBody>
      </p:sp>
    </p:spTree>
    <p:extLst>
      <p:ext uri="{BB962C8B-B14F-4D97-AF65-F5344CB8AC3E}">
        <p14:creationId xmlns:p14="http://schemas.microsoft.com/office/powerpoint/2010/main" val="107854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9F532710-C1DE-1F35-0ACA-91212A252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429" y="1468581"/>
            <a:ext cx="5057143" cy="46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nyquist_known.py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7E4770-3AB1-4819-E4D9-F3B4A8AC7235}"/>
              </a:ext>
            </a:extLst>
          </p:cNvPr>
          <p:cNvGrpSpPr/>
          <p:nvPr/>
        </p:nvGrpSpPr>
        <p:grpSpPr>
          <a:xfrm>
            <a:off x="3961273" y="2718749"/>
            <a:ext cx="1076632" cy="369332"/>
            <a:chOff x="4968362" y="2079211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C10A1AF-B934-44C6-130B-36D18EBAC9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923250-6D3F-1197-4978-4BE1A68014F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2F7F3FBB-A741-6116-3DD0-24A3E713120A}"/>
              </a:ext>
            </a:extLst>
          </p:cNvPr>
          <p:cNvSpPr/>
          <p:nvPr/>
        </p:nvSpPr>
        <p:spPr>
          <a:xfrm>
            <a:off x="3582651" y="2792229"/>
            <a:ext cx="307298" cy="2098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96F6050-D311-069D-B8ED-236E4A07DE3B}"/>
                  </a:ext>
                </a:extLst>
              </p:cNvPr>
              <p:cNvSpPr/>
              <p:nvPr/>
            </p:nvSpPr>
            <p:spPr>
              <a:xfrm>
                <a:off x="5037066" y="2691461"/>
                <a:ext cx="1956216" cy="85787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Edit the last value in the </a:t>
                </a:r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tuple</a:t>
                </a:r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US" dirty="0">
                    <a:ln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intervals</a:t>
                </a:r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96F6050-D311-069D-B8ED-236E4A07DE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066" y="2691461"/>
                <a:ext cx="1956216" cy="857877"/>
              </a:xfrm>
              <a:prstGeom prst="roundRect">
                <a:avLst/>
              </a:prstGeom>
              <a:blipFill>
                <a:blip r:embed="rId4"/>
                <a:stretch>
                  <a:fillRect t="-7042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79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E416F7F-AA7F-86AF-CA2C-DEF554266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468581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nyquist_known.py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0CDFB8-CFC4-5BA5-C9BB-B5EB359BD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427" y="1468581"/>
            <a:ext cx="5057143" cy="46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nyquist_known.py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7E4770-3AB1-4819-E4D9-F3B4A8AC7235}"/>
              </a:ext>
            </a:extLst>
          </p:cNvPr>
          <p:cNvGrpSpPr/>
          <p:nvPr/>
        </p:nvGrpSpPr>
        <p:grpSpPr>
          <a:xfrm>
            <a:off x="3961273" y="2718749"/>
            <a:ext cx="1076632" cy="369332"/>
            <a:chOff x="4968362" y="2079211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C10A1AF-B934-44C6-130B-36D18EBAC9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923250-6D3F-1197-4978-4BE1A68014F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2F7F3FBB-A741-6116-3DD0-24A3E713120A}"/>
              </a:ext>
            </a:extLst>
          </p:cNvPr>
          <p:cNvSpPr/>
          <p:nvPr/>
        </p:nvSpPr>
        <p:spPr>
          <a:xfrm>
            <a:off x="3582651" y="2792229"/>
            <a:ext cx="307298" cy="2098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96F6050-D311-069D-B8ED-236E4A07DE3B}"/>
                  </a:ext>
                </a:extLst>
              </p:cNvPr>
              <p:cNvSpPr/>
              <p:nvPr/>
            </p:nvSpPr>
            <p:spPr>
              <a:xfrm>
                <a:off x="5037066" y="2691461"/>
                <a:ext cx="1956216" cy="85787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Edit the last value in the </a:t>
                </a:r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tuple</a:t>
                </a:r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=17</m:t>
                    </m:r>
                  </m:oMath>
                </a14:m>
                <a:r>
                  <a:rPr lang="en-US" dirty="0"/>
                  <a:t> intervals</a:t>
                </a:r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96F6050-D311-069D-B8ED-236E4A07DE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066" y="2691461"/>
                <a:ext cx="1956216" cy="857877"/>
              </a:xfrm>
              <a:prstGeom prst="roundRect">
                <a:avLst/>
              </a:prstGeom>
              <a:blipFill>
                <a:blip r:embed="rId4"/>
                <a:stretch>
                  <a:fillRect t="-7042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52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085E43-7432-1B0F-1AB1-7B3ED1662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468580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nyquist_known.py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54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09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Review the critical parts of a </a:t>
            </a:r>
            <a:r>
              <a:rPr lang="en-US" sz="2400" b="1" dirty="0">
                <a:solidFill>
                  <a:srgbClr val="00B050"/>
                </a:solidFill>
              </a:rPr>
              <a:t>sinusoidal</a:t>
            </a:r>
            <a:r>
              <a:rPr lang="en-US" sz="2400" dirty="0"/>
              <a:t> </a:t>
            </a:r>
            <a:r>
              <a:rPr lang="en-US" sz="2400" b="1" dirty="0"/>
              <a:t>transverse</a:t>
            </a:r>
            <a:r>
              <a:rPr lang="en-US" sz="2400" dirty="0"/>
              <a:t> wave, including </a:t>
            </a:r>
            <a:r>
              <a:rPr lang="en-US" sz="2400" u="sng" dirty="0"/>
              <a:t>amplitude</a:t>
            </a:r>
            <a:r>
              <a:rPr lang="en-US" sz="2400" dirty="0"/>
              <a:t>, </a:t>
            </a:r>
            <a:r>
              <a:rPr lang="en-US" sz="2400" u="sng" dirty="0"/>
              <a:t>wavelength</a:t>
            </a:r>
            <a:r>
              <a:rPr lang="en-US" sz="2400" dirty="0"/>
              <a:t>, and </a:t>
            </a:r>
            <a:r>
              <a:rPr lang="en-US" sz="2400" u="sng" dirty="0"/>
              <a:t>frequency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Establish the relationship between sampling frequency and measurement </a:t>
            </a:r>
            <a:r>
              <a:rPr lang="en-US" sz="2400" i="1" dirty="0"/>
              <a:t>aliasing</a:t>
            </a:r>
            <a:r>
              <a:rPr lang="en-US" sz="2400" dirty="0"/>
              <a:t> and appreciate the </a:t>
            </a:r>
            <a:r>
              <a:rPr lang="en-US" sz="2400" b="1" dirty="0">
                <a:solidFill>
                  <a:srgbClr val="7030A0"/>
                </a:solidFill>
              </a:rPr>
              <a:t>Nyquist Sampling Theorem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Consider the </a:t>
            </a:r>
            <a:r>
              <a:rPr lang="en-US" sz="2400" b="1" dirty="0">
                <a:solidFill>
                  <a:srgbClr val="FF0000"/>
                </a:solidFill>
              </a:rPr>
              <a:t>kinematics</a:t>
            </a:r>
            <a:r>
              <a:rPr lang="en-US" sz="2400" dirty="0"/>
              <a:t> of a traveling wave as it relates to wave number and angular velocity, and understand how </a:t>
            </a:r>
            <a:r>
              <a:rPr lang="en-US" sz="2400" b="1" dirty="0">
                <a:solidFill>
                  <a:srgbClr val="0070C0"/>
                </a:solidFill>
              </a:rPr>
              <a:t>superposition</a:t>
            </a:r>
            <a:r>
              <a:rPr lang="en-US" sz="2400" dirty="0"/>
              <a:t> can lead to </a:t>
            </a:r>
            <a:r>
              <a:rPr lang="en-US" sz="2400" b="1" dirty="0"/>
              <a:t>standing waves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Correlate the decline of radial sector density as a function of distance from the center of a circle and how this affects the </a:t>
            </a:r>
            <a:r>
              <a:rPr lang="en-US" sz="2400" b="1" dirty="0"/>
              <a:t>fair (uniform) random sampling</a:t>
            </a:r>
            <a:r>
              <a:rPr lang="en-US" sz="2400" dirty="0"/>
              <a:t> of points within a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B812A9-008F-6067-9070-6A43C08C6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428" y="1468581"/>
            <a:ext cx="5057143" cy="46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nyquist_known.py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7E4770-3AB1-4819-E4D9-F3B4A8AC7235}"/>
              </a:ext>
            </a:extLst>
          </p:cNvPr>
          <p:cNvGrpSpPr/>
          <p:nvPr/>
        </p:nvGrpSpPr>
        <p:grpSpPr>
          <a:xfrm>
            <a:off x="3961273" y="2718749"/>
            <a:ext cx="1076632" cy="369332"/>
            <a:chOff x="4968362" y="2079211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C10A1AF-B934-44C6-130B-36D18EBAC9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923250-6D3F-1197-4978-4BE1A68014F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2F7F3FBB-A741-6116-3DD0-24A3E713120A}"/>
              </a:ext>
            </a:extLst>
          </p:cNvPr>
          <p:cNvSpPr/>
          <p:nvPr/>
        </p:nvSpPr>
        <p:spPr>
          <a:xfrm>
            <a:off x="3582651" y="2792229"/>
            <a:ext cx="307298" cy="2098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96F6050-D311-069D-B8ED-236E4A07DE3B}"/>
                  </a:ext>
                </a:extLst>
              </p:cNvPr>
              <p:cNvSpPr/>
              <p:nvPr/>
            </p:nvSpPr>
            <p:spPr>
              <a:xfrm>
                <a:off x="5037066" y="2691461"/>
                <a:ext cx="1956216" cy="85787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Edit the last value in the </a:t>
                </a:r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tuple</a:t>
                </a:r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US" dirty="0"/>
                  <a:t> intervals</a:t>
                </a:r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96F6050-D311-069D-B8ED-236E4A07DE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066" y="2691461"/>
                <a:ext cx="1956216" cy="857877"/>
              </a:xfrm>
              <a:prstGeom prst="roundRect">
                <a:avLst/>
              </a:prstGeom>
              <a:blipFill>
                <a:blip r:embed="rId4"/>
                <a:stretch>
                  <a:fillRect t="-7042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00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77EBB9-2872-1B70-90A6-46A807EF5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468581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nyquist_known.py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CB842C-40AB-AC1A-ED40-5E82C016F0FA}"/>
                  </a:ext>
                </a:extLst>
              </p:cNvPr>
              <p:cNvSpPr txBox="1"/>
              <p:nvPr/>
            </p:nvSpPr>
            <p:spPr>
              <a:xfrm>
                <a:off x="2443396" y="2989136"/>
                <a:ext cx="45720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1800" dirty="0"/>
                  <a:t>What is the specific relationship between the sinusoid’s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and the graph’s </a:t>
                </a:r>
                <a14:m>
                  <m:oMath xmlns:m="http://schemas.openxmlformats.org/officeDocument/2006/math">
                    <m:r>
                      <a:rPr lang="el-GR" sz="18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that causes this kind of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catastrophic aliasing</a:t>
                </a:r>
                <a:r>
                  <a:rPr lang="en-US" sz="1800" dirty="0"/>
                  <a:t>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CB842C-40AB-AC1A-ED40-5E82C016F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396" y="2989136"/>
                <a:ext cx="4572000" cy="923330"/>
              </a:xfrm>
              <a:prstGeom prst="rect">
                <a:avLst/>
              </a:prstGeom>
              <a:blipFill>
                <a:blip r:embed="rId4"/>
                <a:stretch>
                  <a:fillRect l="-1200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18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A055C3-8281-6E57-EA30-DE5FAAE2A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428" y="1469308"/>
            <a:ext cx="5057143" cy="46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nyquist_known.py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7E4770-3AB1-4819-E4D9-F3B4A8AC7235}"/>
              </a:ext>
            </a:extLst>
          </p:cNvPr>
          <p:cNvGrpSpPr/>
          <p:nvPr/>
        </p:nvGrpSpPr>
        <p:grpSpPr>
          <a:xfrm>
            <a:off x="3961273" y="2718749"/>
            <a:ext cx="1076632" cy="369332"/>
            <a:chOff x="4968362" y="2079211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C10A1AF-B934-44C6-130B-36D18EBAC9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923250-6D3F-1197-4978-4BE1A68014F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2F7F3FBB-A741-6116-3DD0-24A3E713120A}"/>
              </a:ext>
            </a:extLst>
          </p:cNvPr>
          <p:cNvSpPr/>
          <p:nvPr/>
        </p:nvSpPr>
        <p:spPr>
          <a:xfrm>
            <a:off x="3582651" y="2792229"/>
            <a:ext cx="307298" cy="2098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96F6050-D311-069D-B8ED-236E4A07DE3B}"/>
                  </a:ext>
                </a:extLst>
              </p:cNvPr>
              <p:cNvSpPr/>
              <p:nvPr/>
            </p:nvSpPr>
            <p:spPr>
              <a:xfrm>
                <a:off x="5037066" y="2691461"/>
                <a:ext cx="1956216" cy="85787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Edit the last value in the </a:t>
                </a:r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tuple</a:t>
                </a:r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=31</m:t>
                    </m:r>
                  </m:oMath>
                </a14:m>
                <a:r>
                  <a:rPr lang="en-US" dirty="0"/>
                  <a:t> intervals</a:t>
                </a:r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96F6050-D311-069D-B8ED-236E4A07DE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066" y="2691461"/>
                <a:ext cx="1956216" cy="857877"/>
              </a:xfrm>
              <a:prstGeom prst="roundRect">
                <a:avLst/>
              </a:prstGeom>
              <a:blipFill>
                <a:blip r:embed="rId4"/>
                <a:stretch>
                  <a:fillRect t="-7042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93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C4D870-29BD-F612-F4E9-424972C36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468580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nyquist_known.py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5728D616-81E9-9FF1-1CAB-8226FAE9A5A8}"/>
                  </a:ext>
                </a:extLst>
              </p:cNvPr>
              <p:cNvSpPr/>
              <p:nvPr/>
            </p:nvSpPr>
            <p:spPr>
              <a:xfrm>
                <a:off x="628650" y="4716667"/>
                <a:ext cx="2953062" cy="1020817"/>
              </a:xfrm>
              <a:prstGeom prst="wedgeRoundRectCallout">
                <a:avLst>
                  <a:gd name="adj1" fmla="val 50886"/>
                  <a:gd name="adj2" fmla="val -184201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Does </a:t>
                </a:r>
                <a:r>
                  <a:rPr lang="en-US" b="1" dirty="0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</a:rPr>
                  <a:t>catastrophic aliasing </a:t>
                </a:r>
                <a:r>
                  <a:rPr lang="en-US" dirty="0"/>
                  <a:t>occur for any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≥16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5728D616-81E9-9FF1-1CAB-8226FAE9A5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716667"/>
                <a:ext cx="2953062" cy="1020817"/>
              </a:xfrm>
              <a:prstGeom prst="wedgeRoundRectCallout">
                <a:avLst>
                  <a:gd name="adj1" fmla="val 50886"/>
                  <a:gd name="adj2" fmla="val -184201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34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9D86AD-A9B5-625C-A83E-7F8295D07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428" y="1468581"/>
            <a:ext cx="5057143" cy="46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nyquist_known.py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7E4770-3AB1-4819-E4D9-F3B4A8AC7235}"/>
              </a:ext>
            </a:extLst>
          </p:cNvPr>
          <p:cNvGrpSpPr/>
          <p:nvPr/>
        </p:nvGrpSpPr>
        <p:grpSpPr>
          <a:xfrm>
            <a:off x="3961273" y="2718749"/>
            <a:ext cx="1076632" cy="369332"/>
            <a:chOff x="4968362" y="2079211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C10A1AF-B934-44C6-130B-36D18EBAC9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923250-6D3F-1197-4978-4BE1A68014F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2F7F3FBB-A741-6116-3DD0-24A3E713120A}"/>
              </a:ext>
            </a:extLst>
          </p:cNvPr>
          <p:cNvSpPr/>
          <p:nvPr/>
        </p:nvSpPr>
        <p:spPr>
          <a:xfrm>
            <a:off x="3582651" y="2792229"/>
            <a:ext cx="307298" cy="2098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96F6050-D311-069D-B8ED-236E4A07DE3B}"/>
                  </a:ext>
                </a:extLst>
              </p:cNvPr>
              <p:cNvSpPr/>
              <p:nvPr/>
            </p:nvSpPr>
            <p:spPr>
              <a:xfrm>
                <a:off x="5037066" y="2691461"/>
                <a:ext cx="1956216" cy="85787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Edit the last value in the </a:t>
                </a:r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tuple</a:t>
                </a:r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=33</m:t>
                    </m:r>
                  </m:oMath>
                </a14:m>
                <a:r>
                  <a:rPr lang="en-US" dirty="0"/>
                  <a:t> intervals</a:t>
                </a:r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96F6050-D311-069D-B8ED-236E4A07DE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066" y="2691461"/>
                <a:ext cx="1956216" cy="857877"/>
              </a:xfrm>
              <a:prstGeom prst="roundRect">
                <a:avLst/>
              </a:prstGeom>
              <a:blipFill>
                <a:blip r:embed="rId4"/>
                <a:stretch>
                  <a:fillRect t="-7042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35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8AC29A1-EADC-6D75-8217-3341C8B23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468580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nyquist_known.py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67090794-93A3-A6EE-F891-203594D14725}"/>
                  </a:ext>
                </a:extLst>
              </p:cNvPr>
              <p:cNvSpPr/>
              <p:nvPr/>
            </p:nvSpPr>
            <p:spPr>
              <a:xfrm>
                <a:off x="5763719" y="4169526"/>
                <a:ext cx="2953062" cy="1020817"/>
              </a:xfrm>
              <a:prstGeom prst="wedgeRoundRectCallout">
                <a:avLst>
                  <a:gd name="adj1" fmla="val -56220"/>
                  <a:gd name="adj2" fmla="val -151895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How can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be chosen to avoid </a:t>
                </a:r>
                <a:r>
                  <a:rPr lang="en-US" b="1" dirty="0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</a:rPr>
                  <a:t>catastrophic aliasing</a:t>
                </a:r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67090794-93A3-A6EE-F891-203594D14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719" y="4169526"/>
                <a:ext cx="2953062" cy="1020817"/>
              </a:xfrm>
              <a:prstGeom prst="wedgeRoundRectCallout">
                <a:avLst>
                  <a:gd name="adj1" fmla="val -56220"/>
                  <a:gd name="adj2" fmla="val -151895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18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7D8BAE-8799-2F39-D95A-6DEA58956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427" y="1465144"/>
            <a:ext cx="5057143" cy="46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nyquist_known.py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7E4770-3AB1-4819-E4D9-F3B4A8AC7235}"/>
              </a:ext>
            </a:extLst>
          </p:cNvPr>
          <p:cNvGrpSpPr/>
          <p:nvPr/>
        </p:nvGrpSpPr>
        <p:grpSpPr>
          <a:xfrm>
            <a:off x="3961273" y="2718749"/>
            <a:ext cx="1076632" cy="369332"/>
            <a:chOff x="4968362" y="2079211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C10A1AF-B934-44C6-130B-36D18EBAC9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923250-6D3F-1197-4978-4BE1A68014F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2F7F3FBB-A741-6116-3DD0-24A3E713120A}"/>
              </a:ext>
            </a:extLst>
          </p:cNvPr>
          <p:cNvSpPr/>
          <p:nvPr/>
        </p:nvSpPr>
        <p:spPr>
          <a:xfrm>
            <a:off x="3582651" y="2792229"/>
            <a:ext cx="307298" cy="2098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96F6050-D311-069D-B8ED-236E4A07DE3B}"/>
                  </a:ext>
                </a:extLst>
              </p:cNvPr>
              <p:cNvSpPr/>
              <p:nvPr/>
            </p:nvSpPr>
            <p:spPr>
              <a:xfrm>
                <a:off x="5037066" y="2691461"/>
                <a:ext cx="1956216" cy="85787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Edit the last value in the </a:t>
                </a:r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tuple</a:t>
                </a:r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r>
                  <a:rPr lang="en-US" dirty="0"/>
                  <a:t> intervals</a:t>
                </a:r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96F6050-D311-069D-B8ED-236E4A07DE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066" y="2691461"/>
                <a:ext cx="1956216" cy="857877"/>
              </a:xfrm>
              <a:prstGeom prst="roundRect">
                <a:avLst/>
              </a:prstGeom>
              <a:blipFill>
                <a:blip r:embed="rId4"/>
                <a:stretch>
                  <a:fillRect t="-7042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19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F172D66-DDA9-4508-7056-03699FEE6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468579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nyquist_known.py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93FBBD4F-6658-FDED-B607-BBAC5A8A6382}"/>
                  </a:ext>
                </a:extLst>
              </p:cNvPr>
              <p:cNvSpPr/>
              <p:nvPr/>
            </p:nvSpPr>
            <p:spPr>
              <a:xfrm>
                <a:off x="5816184" y="1313899"/>
                <a:ext cx="2953062" cy="1020817"/>
              </a:xfrm>
              <a:prstGeom prst="wedgeRoundRectCallout">
                <a:avLst>
                  <a:gd name="adj1" fmla="val -45813"/>
                  <a:gd name="adj2" fmla="val 99210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r>
                  <a:rPr lang="en-US" dirty="0"/>
                  <a:t> the graph is coarse but at least now it reaches its full </a:t>
                </a:r>
                <a14:m>
                  <m:oMath xmlns:m="http://schemas.openxmlformats.org/officeDocument/2006/math">
                    <m:r>
                      <a:rPr lang="en-US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range</a:t>
                </a:r>
              </a:p>
            </p:txBody>
          </p:sp>
        </mc:Choice>
        <mc:Fallback xmlns="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93FBBD4F-6658-FDED-B607-BBAC5A8A63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184" y="1313899"/>
                <a:ext cx="2953062" cy="1020817"/>
              </a:xfrm>
              <a:prstGeom prst="wedgeRoundRectCallout">
                <a:avLst>
                  <a:gd name="adj1" fmla="val -45813"/>
                  <a:gd name="adj2" fmla="val 99210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1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Nyquist Sampling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07413" cy="484089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To minimize aliasing (data loss), </a:t>
                </a:r>
                <a:r>
                  <a:rPr lang="en-US" sz="2400" b="1" u="sng" dirty="0">
                    <a:solidFill>
                      <a:srgbClr val="7030A0"/>
                    </a:solidFill>
                  </a:rPr>
                  <a:t>if you know </a:t>
                </a:r>
                <a14:m>
                  <m:oMath xmlns:m="http://schemas.openxmlformats.org/officeDocument/2006/math">
                    <m:r>
                      <a:rPr lang="en-US" sz="2400" b="1" i="1" u="sng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400" b="1" u="sng" dirty="0">
                    <a:solidFill>
                      <a:srgbClr val="7030A0"/>
                    </a:solidFill>
                  </a:rPr>
                  <a:t> ahead of time</a:t>
                </a:r>
                <a:r>
                  <a:rPr lang="en-US" sz="2400" dirty="0"/>
                  <a:t>, set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This rule is the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Nyquist Sampling Theorem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 need at least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2x</a:t>
                </a:r>
                <a:r>
                  <a:rPr lang="en-US" sz="2400" dirty="0"/>
                  <a:t> as many samples as the </a:t>
                </a:r>
                <a:r>
                  <a:rPr lang="en-US" sz="2400" b="1" dirty="0"/>
                  <a:t>highest</a:t>
                </a:r>
                <a:r>
                  <a:rPr lang="en-US" sz="2400" dirty="0"/>
                  <a:t> </a:t>
                </a:r>
                <a:r>
                  <a:rPr lang="en-US" sz="2400" b="1" dirty="0"/>
                  <a:t>frequency</a:t>
                </a:r>
                <a:r>
                  <a:rPr lang="en-US" sz="2400" dirty="0"/>
                  <a:t> you intend to capture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07413" cy="4840898"/>
              </a:xfrm>
              <a:blipFill>
                <a:blip r:embed="rId3"/>
                <a:stretch>
                  <a:fillRect l="-1066" t="-1761" r="-1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7750" y="4417969"/>
            <a:ext cx="6457950" cy="20897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24072" y="3910137"/>
            <a:ext cx="1908994" cy="101566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The grey wave is under-sampled (</a:t>
            </a:r>
            <a:r>
              <a:rPr lang="en-US" sz="2000" b="1" dirty="0">
                <a:solidFill>
                  <a:schemeClr val="bg1"/>
                </a:solidFill>
              </a:rPr>
              <a:t>n</a:t>
            </a:r>
            <a:r>
              <a:rPr lang="en-US" sz="2000" dirty="0">
                <a:solidFill>
                  <a:schemeClr val="bg1"/>
                </a:solidFill>
              </a:rPr>
              <a:t> is too low!)</a:t>
            </a:r>
          </a:p>
        </p:txBody>
      </p:sp>
    </p:spTree>
    <p:extLst>
      <p:ext uri="{BB962C8B-B14F-4D97-AF65-F5344CB8AC3E}">
        <p14:creationId xmlns:p14="http://schemas.microsoft.com/office/powerpoint/2010/main" val="211822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38827" y="4457700"/>
            <a:ext cx="7266346" cy="208121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 have an experiment that exhibits a periodic behavior having a </a:t>
            </a:r>
            <a:r>
              <a:rPr lang="en-US" sz="2400" i="1" dirty="0">
                <a:solidFill>
                  <a:srgbClr val="7030A0"/>
                </a:solidFill>
              </a:rPr>
              <a:t>theoretical</a:t>
            </a:r>
            <a:r>
              <a:rPr lang="en-US" sz="2400" dirty="0"/>
              <a:t> frequency of </a:t>
            </a:r>
            <a:r>
              <a:rPr lang="en-US" sz="2400" b="1" dirty="0">
                <a:solidFill>
                  <a:srgbClr val="FF0000"/>
                </a:solidFill>
              </a:rPr>
              <a:t>210 Hz</a:t>
            </a: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Therefore, to meet the </a:t>
            </a: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Nyquist</a:t>
            </a:r>
            <a:r>
              <a:rPr lang="en-US" sz="2400" dirty="0"/>
              <a:t> minimum, you should take at least </a:t>
            </a:r>
            <a:r>
              <a:rPr lang="en-US" sz="2400" b="1" dirty="0"/>
              <a:t>420</a:t>
            </a:r>
            <a:r>
              <a:rPr lang="en-US" sz="2400" dirty="0"/>
              <a:t> samples/sec to capture its wavelike nature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Unknown Wave Aliasing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DBAE3A-BE43-48DA-B21B-80256A70F1C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9293" y="1458195"/>
            <a:ext cx="4225413" cy="281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5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2F41-D57C-488A-A963-AC86F42575F3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36859" y="789913"/>
            <a:ext cx="5270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Most of Science is </a:t>
            </a:r>
            <a:r>
              <a:rPr lang="en-US" sz="3600" b="1" dirty="0">
                <a:solidFill>
                  <a:srgbClr val="FF0000"/>
                </a:solidFill>
              </a:rPr>
              <a:t>Waves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06350" y="1766181"/>
            <a:ext cx="5410199" cy="3477876"/>
            <a:chOff x="1263446" y="1828799"/>
            <a:chExt cx="5410199" cy="3477876"/>
          </a:xfrm>
        </p:grpSpPr>
        <p:sp>
          <p:nvSpPr>
            <p:cNvPr id="4" name="TextBox 3"/>
            <p:cNvSpPr txBox="1"/>
            <p:nvPr/>
          </p:nvSpPr>
          <p:spPr>
            <a:xfrm>
              <a:off x="1263446" y="1828800"/>
              <a:ext cx="2861187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Electrical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Magnetic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Acoustic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Heat Flow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Vibrational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Torsional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Nuclear / Quantum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Gravitational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Oceanic / Tidal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Orbital Precession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Springs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19601" y="1828799"/>
              <a:ext cx="2254044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Pendulums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Tomography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Stock Market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Economics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Astronomical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Fluid Dynamics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Earthquakes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AC / DC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AM / FM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Speech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Heartbeats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05232" y="5648632"/>
            <a:ext cx="651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It is important that you develop a keen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 understanding of the mathematics of waves!</a:t>
            </a: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3EE4C7A-4385-5E2E-3E7C-12FCA692CF07}"/>
              </a:ext>
            </a:extLst>
          </p:cNvPr>
          <p:cNvGraphicFramePr/>
          <p:nvPr/>
        </p:nvGraphicFramePr>
        <p:xfrm>
          <a:off x="627386" y="1682187"/>
          <a:ext cx="1355692" cy="3645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741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7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EDB4A7-40BD-0456-6679-30963312C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864" y="1386588"/>
            <a:ext cx="4613165" cy="52524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nyquist_unknown.py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4E05B0B-54E1-D8EB-CF5B-CBAFED6949C8}"/>
              </a:ext>
            </a:extLst>
          </p:cNvPr>
          <p:cNvGrpSpPr/>
          <p:nvPr/>
        </p:nvGrpSpPr>
        <p:grpSpPr>
          <a:xfrm>
            <a:off x="4261076" y="3558199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33A30E-4CF4-BA01-FA5F-25AFB0F4A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C58867-1CF8-36F1-0003-5B02D269BEB5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1D8D7-ABE7-B653-658C-A20E38B2F47C}"/>
              </a:ext>
            </a:extLst>
          </p:cNvPr>
          <p:cNvSpPr/>
          <p:nvPr/>
        </p:nvSpPr>
        <p:spPr>
          <a:xfrm>
            <a:off x="3829989" y="3631679"/>
            <a:ext cx="329781" cy="2098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0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F9EF92-E9BA-6BF3-076E-52C9B9E22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468578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nyquist_unknown.py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4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331F4D-33D3-481F-99D1-71D10281426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286" y="3600950"/>
            <a:ext cx="2941656" cy="19558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D3273DBB-AED3-4835-AF40-50F2476F1210}"/>
              </a:ext>
            </a:extLst>
          </p:cNvPr>
          <p:cNvSpPr/>
          <p:nvPr/>
        </p:nvSpPr>
        <p:spPr>
          <a:xfrm>
            <a:off x="1011464" y="1581381"/>
            <a:ext cx="2440859" cy="1585451"/>
          </a:xfrm>
          <a:prstGeom prst="cloudCallout">
            <a:avLst>
              <a:gd name="adj1" fmla="val 15615"/>
              <a:gd name="adj2" fmla="val 950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Enough! We will take </a:t>
            </a:r>
            <a:r>
              <a:rPr lang="en-US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14x</a:t>
            </a:r>
            <a:r>
              <a:rPr lang="en-US" dirty="0"/>
              <a:t> more samples!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666658-FF04-4B40-A1E4-1F6B7EF9546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7706" y="3600950"/>
            <a:ext cx="2655008" cy="195588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0059D8F-586F-44CC-9519-A14F78C3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Nyquist Sampling Theorem</a:t>
            </a:r>
          </a:p>
        </p:txBody>
      </p:sp>
    </p:spTree>
    <p:extLst>
      <p:ext uri="{BB962C8B-B14F-4D97-AF65-F5344CB8AC3E}">
        <p14:creationId xmlns:p14="http://schemas.microsoft.com/office/powerpoint/2010/main" val="120938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65174D-AD8B-B1E2-6F8E-72294523A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864" y="1386587"/>
            <a:ext cx="4613166" cy="52524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nyquist_unknown.py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D4C8FA-5892-6224-4919-B3BAC1FC0028}"/>
              </a:ext>
            </a:extLst>
          </p:cNvPr>
          <p:cNvGrpSpPr/>
          <p:nvPr/>
        </p:nvGrpSpPr>
        <p:grpSpPr>
          <a:xfrm>
            <a:off x="4358511" y="3558199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6347DEE-A7E1-19A2-1ABA-781E05A720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0749793-DF1E-8EED-2104-8182EAFCFA02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3E3B746-34D4-C4BF-ED29-B95F97D1CCF9}"/>
              </a:ext>
            </a:extLst>
          </p:cNvPr>
          <p:cNvSpPr/>
          <p:nvPr/>
        </p:nvSpPr>
        <p:spPr>
          <a:xfrm>
            <a:off x="3829989" y="3631679"/>
            <a:ext cx="383458" cy="2098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E3178247-33AD-A2BD-C121-C6127E597B96}"/>
                  </a:ext>
                </a:extLst>
              </p:cNvPr>
              <p:cNvSpPr/>
              <p:nvPr/>
            </p:nvSpPr>
            <p:spPr>
              <a:xfrm>
                <a:off x="5434304" y="3530911"/>
                <a:ext cx="2435532" cy="85787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Edit the last value in the </a:t>
                </a:r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tuple</a:t>
                </a:r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=2940</m:t>
                    </m:r>
                  </m:oMath>
                </a14:m>
                <a:r>
                  <a:rPr lang="en-US" dirty="0"/>
                  <a:t> intervals</a:t>
                </a:r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E3178247-33AD-A2BD-C121-C6127E597B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04" y="3530911"/>
                <a:ext cx="2435532" cy="857877"/>
              </a:xfrm>
              <a:prstGeom prst="roundRect">
                <a:avLst/>
              </a:prstGeom>
              <a:blipFill>
                <a:blip r:embed="rId4"/>
                <a:stretch>
                  <a:fillRect t="-6294" b="-13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75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C70C1F-272F-4246-8F81-9704B3E2E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468578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nyquist_unknown.py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56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36B31C-BCEB-46FF-BE13-6CB6838A8C32}"/>
              </a:ext>
            </a:extLst>
          </p:cNvPr>
          <p:cNvSpPr/>
          <p:nvPr/>
        </p:nvSpPr>
        <p:spPr>
          <a:xfrm>
            <a:off x="2592030" y="2678333"/>
            <a:ext cx="1467464" cy="25863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22F479-364B-452D-871B-3670961913B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6531" y="2528650"/>
            <a:ext cx="6190938" cy="3482403"/>
          </a:xfrm>
          <a:prstGeom prst="rect">
            <a:avLst/>
          </a:prstGeom>
        </p:spPr>
      </p:pic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ABD6B66F-7F51-4584-BAD2-73022759239B}"/>
              </a:ext>
            </a:extLst>
          </p:cNvPr>
          <p:cNvSpPr/>
          <p:nvPr/>
        </p:nvSpPr>
        <p:spPr>
          <a:xfrm>
            <a:off x="4260719" y="1653478"/>
            <a:ext cx="2440859" cy="1585451"/>
          </a:xfrm>
          <a:prstGeom prst="cloudCallout">
            <a:avLst>
              <a:gd name="adj1" fmla="val 15615"/>
              <a:gd name="adj2" fmla="val 950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if we take one </a:t>
            </a:r>
            <a:r>
              <a:rPr lang="en-US" sz="2000" i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less</a:t>
            </a:r>
            <a:r>
              <a:rPr lang="en-US" dirty="0"/>
              <a:t> sample?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4C90236-29CD-468F-A61B-89FB7591E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Nyquist Sampling Theorem</a:t>
            </a:r>
          </a:p>
        </p:txBody>
      </p:sp>
    </p:spTree>
    <p:extLst>
      <p:ext uri="{BB962C8B-B14F-4D97-AF65-F5344CB8AC3E}">
        <p14:creationId xmlns:p14="http://schemas.microsoft.com/office/powerpoint/2010/main" val="104117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7324076-4876-9CA5-2FD7-1C2F94C73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799" y="1379404"/>
            <a:ext cx="4696403" cy="52524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nyquist_unknown.py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D4C8FA-5892-6224-4919-B3BAC1FC0028}"/>
              </a:ext>
            </a:extLst>
          </p:cNvPr>
          <p:cNvGrpSpPr/>
          <p:nvPr/>
        </p:nvGrpSpPr>
        <p:grpSpPr>
          <a:xfrm>
            <a:off x="4238591" y="3558199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6347DEE-A7E1-19A2-1ABA-781E05A720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0749793-DF1E-8EED-2104-8182EAFCFA02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3E3B746-34D4-C4BF-ED29-B95F97D1CCF9}"/>
              </a:ext>
            </a:extLst>
          </p:cNvPr>
          <p:cNvSpPr/>
          <p:nvPr/>
        </p:nvSpPr>
        <p:spPr>
          <a:xfrm>
            <a:off x="3710069" y="3631679"/>
            <a:ext cx="383458" cy="2098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E3178247-33AD-A2BD-C121-C6127E597B96}"/>
                  </a:ext>
                </a:extLst>
              </p:cNvPr>
              <p:cNvSpPr/>
              <p:nvPr/>
            </p:nvSpPr>
            <p:spPr>
              <a:xfrm>
                <a:off x="5314384" y="3530911"/>
                <a:ext cx="2435532" cy="85787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Edit the last value in the </a:t>
                </a:r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tuple</a:t>
                </a:r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=2939</m:t>
                    </m:r>
                  </m:oMath>
                </a14:m>
                <a:r>
                  <a:rPr lang="en-US" dirty="0"/>
                  <a:t> intervals</a:t>
                </a:r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E3178247-33AD-A2BD-C121-C6127E597B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384" y="3530911"/>
                <a:ext cx="2435532" cy="857877"/>
              </a:xfrm>
              <a:prstGeom prst="roundRect">
                <a:avLst/>
              </a:prstGeom>
              <a:blipFill>
                <a:blip r:embed="rId4"/>
                <a:stretch>
                  <a:fillRect t="-6294" b="-13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57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07B7FB0-1D54-C3F7-5921-378F7F14B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362" y="1464496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nyquist_unknown.py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75ED30-7B1C-1519-3EB0-1CF0951370D9}"/>
              </a:ext>
            </a:extLst>
          </p:cNvPr>
          <p:cNvSpPr/>
          <p:nvPr/>
        </p:nvSpPr>
        <p:spPr>
          <a:xfrm>
            <a:off x="4828473" y="2341684"/>
            <a:ext cx="1269742" cy="210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266E0721-43FE-0D17-1671-115B2E1E9A41}"/>
              </a:ext>
            </a:extLst>
          </p:cNvPr>
          <p:cNvSpPr/>
          <p:nvPr/>
        </p:nvSpPr>
        <p:spPr>
          <a:xfrm>
            <a:off x="628649" y="5252896"/>
            <a:ext cx="2446390" cy="1103455"/>
          </a:xfrm>
          <a:prstGeom prst="wedgeRoundRectCallout">
            <a:avLst>
              <a:gd name="adj1" fmla="val 47019"/>
              <a:gd name="adj2" fmla="val -1122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Now we can finally see the wave in its true form</a:t>
            </a:r>
            <a:endParaRPr lang="en-US" sz="2000" dirty="0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52744AC1-B720-A28F-D42E-BC201FEBA4F4}"/>
              </a:ext>
            </a:extLst>
          </p:cNvPr>
          <p:cNvSpPr/>
          <p:nvPr/>
        </p:nvSpPr>
        <p:spPr>
          <a:xfrm>
            <a:off x="6442960" y="2929737"/>
            <a:ext cx="2446390" cy="1103455"/>
          </a:xfrm>
          <a:prstGeom prst="wedgeRoundRectCallout">
            <a:avLst>
              <a:gd name="adj1" fmla="val -83501"/>
              <a:gd name="adj2" fmla="val -781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Taking one </a:t>
            </a:r>
            <a:r>
              <a:rPr lang="en-US" sz="20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less</a:t>
            </a:r>
            <a:r>
              <a:rPr 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sample made all the difference </a:t>
            </a:r>
            <a:r>
              <a:rPr lang="en-US" sz="2000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– why?</a:t>
            </a:r>
          </a:p>
        </p:txBody>
      </p:sp>
    </p:spTree>
    <p:extLst>
      <p:ext uri="{BB962C8B-B14F-4D97-AF65-F5344CB8AC3E}">
        <p14:creationId xmlns:p14="http://schemas.microsoft.com/office/powerpoint/2010/main" val="94363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387462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If you don’t know (</a:t>
                </a:r>
                <a:r>
                  <a:rPr lang="en-US" sz="2400" i="1" dirty="0"/>
                  <a:t>a priori</a:t>
                </a:r>
                <a:r>
                  <a:rPr lang="en-US" sz="2400" dirty="0"/>
                  <a:t>) the exact frequency of an unknown sinusoid, then to </a:t>
                </a:r>
                <a:r>
                  <a:rPr lang="en-US" sz="2400" u="sng" dirty="0"/>
                  <a:t>minimize</a:t>
                </a:r>
                <a:r>
                  <a:rPr lang="en-US" sz="2400" dirty="0"/>
                  <a:t> the chance of aliasing, </a:t>
                </a:r>
                <a:r>
                  <a:rPr lang="en-US" sz="2400" b="1" i="1" dirty="0">
                    <a:solidFill>
                      <a:srgbClr val="7030A0"/>
                    </a:solidFill>
                  </a:rPr>
                  <a:t>is it best </a:t>
                </a:r>
                <a:r>
                  <a:rPr lang="en-US" sz="2400" dirty="0"/>
                  <a:t>to set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 to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prime number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? 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Why?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What happens if your sampling rate </a:t>
                </a:r>
                <a:r>
                  <a:rPr lang="en-US" sz="2400" u="sng" dirty="0"/>
                  <a:t>aligns</a:t>
                </a:r>
                <a:r>
                  <a:rPr lang="en-US" sz="2400" dirty="0"/>
                  <a:t> precisely with the sampled wave's oscillatory period?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What happens if, </a:t>
                </a:r>
                <a:r>
                  <a:rPr lang="en-US" sz="2400" b="1" dirty="0"/>
                  <a:t>by pure lousy luck</a:t>
                </a:r>
                <a:r>
                  <a:rPr lang="en-US" sz="2400" dirty="0"/>
                  <a:t>, your sampling rate and the </a:t>
                </a:r>
                <a:r>
                  <a:rPr lang="en-US" sz="2400" i="1" dirty="0"/>
                  <a:t>frequency</a:t>
                </a:r>
                <a:r>
                  <a:rPr lang="en-US" sz="2400" dirty="0"/>
                  <a:t> of any of the constituent fundamental harmonics of the unknown wave are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not</a:t>
                </a:r>
                <a:r>
                  <a:rPr lang="en-US" sz="2400" dirty="0"/>
                  <a:t> coprime (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GCD &gt; 1</a:t>
                </a:r>
                <a:r>
                  <a:rPr lang="en-US" sz="2400" dirty="0"/>
                  <a:t>)?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What can you do to ensure that the GCD of two numbers is more likely to be equal to one (==1)?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3874628"/>
              </a:xfrm>
              <a:blipFill>
                <a:blip r:embed="rId3"/>
                <a:stretch>
                  <a:fillRect l="-1005" t="-2201" r="-1700" b="-2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2271293-1588-4AB8-999C-4F1E8C909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Nyquist Sampling Theorem</a:t>
            </a:r>
          </a:p>
        </p:txBody>
      </p:sp>
    </p:spTree>
    <p:extLst>
      <p:ext uri="{BB962C8B-B14F-4D97-AF65-F5344CB8AC3E}">
        <p14:creationId xmlns:p14="http://schemas.microsoft.com/office/powerpoint/2010/main" val="199156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07B7FB0-1D54-C3F7-5921-378F7F14B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362" y="1464496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nyquist_unknown.py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75ED30-7B1C-1519-3EB0-1CF0951370D9}"/>
              </a:ext>
            </a:extLst>
          </p:cNvPr>
          <p:cNvSpPr/>
          <p:nvPr/>
        </p:nvSpPr>
        <p:spPr>
          <a:xfrm>
            <a:off x="4828473" y="2341684"/>
            <a:ext cx="1269742" cy="210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EA99C-909B-E5D3-B8E0-85EC1F1E2BB0}"/>
              </a:ext>
            </a:extLst>
          </p:cNvPr>
          <p:cNvSpPr txBox="1"/>
          <p:nvPr/>
        </p:nvSpPr>
        <p:spPr>
          <a:xfrm>
            <a:off x="1378975" y="5322482"/>
            <a:ext cx="6349180" cy="120032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/>
              <a:t>Using a </a:t>
            </a:r>
            <a:r>
              <a:rPr lang="en-US" sz="2400" b="1" dirty="0">
                <a:solidFill>
                  <a:srgbClr val="FF0000"/>
                </a:solidFill>
              </a:rPr>
              <a:t>large prime number </a:t>
            </a:r>
            <a:r>
              <a:rPr lang="en-US" sz="2400" dirty="0"/>
              <a:t>of samples helps avoid accidental aliasing if you don’t yet know the true nature of the underlying waveform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4F64B4-F2BE-4AB9-D994-22663589971F}"/>
                  </a:ext>
                </a:extLst>
              </p:cNvPr>
              <p:cNvSpPr txBox="1"/>
              <p:nvPr/>
            </p:nvSpPr>
            <p:spPr>
              <a:xfrm>
                <a:off x="1946106" y="2846851"/>
                <a:ext cx="5487761" cy="4001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⁡(14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4F64B4-F2BE-4AB9-D994-226635899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106" y="2846851"/>
                <a:ext cx="548776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B050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88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Wave Types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44B760-69A2-48CF-99E6-ADC341E5441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9100" y="1217858"/>
            <a:ext cx="8096250" cy="454496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FEC790-AA5E-4E47-BEAB-D6409ACD07C1}"/>
              </a:ext>
            </a:extLst>
          </p:cNvPr>
          <p:cNvSpPr/>
          <p:nvPr/>
        </p:nvSpPr>
        <p:spPr>
          <a:xfrm>
            <a:off x="361334" y="3819832"/>
            <a:ext cx="8154015" cy="2376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7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Traveling Waves &amp; Superposition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047F3C-4B51-4D26-8A23-DD3D8209344B}"/>
                  </a:ext>
                </a:extLst>
              </p:cNvPr>
              <p:cNvSpPr txBox="1"/>
              <p:nvPr/>
            </p:nvSpPr>
            <p:spPr>
              <a:xfrm>
                <a:off x="4106649" y="1560272"/>
                <a:ext cx="23493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047F3C-4B51-4D26-8A23-DD3D82093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649" y="1560272"/>
                <a:ext cx="2349361" cy="276999"/>
              </a:xfrm>
              <a:prstGeom prst="rect">
                <a:avLst/>
              </a:prstGeom>
              <a:blipFill>
                <a:blip r:embed="rId3"/>
                <a:stretch>
                  <a:fillRect l="-207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EEA53D-5D59-422C-9A14-1818AB84B999}"/>
                  </a:ext>
                </a:extLst>
              </p:cNvPr>
              <p:cNvSpPr txBox="1"/>
              <p:nvPr/>
            </p:nvSpPr>
            <p:spPr>
              <a:xfrm>
                <a:off x="4106649" y="1994914"/>
                <a:ext cx="23706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EEA53D-5D59-422C-9A14-1818AB84B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649" y="1994914"/>
                <a:ext cx="2370649" cy="276999"/>
              </a:xfrm>
              <a:prstGeom prst="rect">
                <a:avLst/>
              </a:prstGeom>
              <a:blipFill>
                <a:blip r:embed="rId4"/>
                <a:stretch>
                  <a:fillRect l="-205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FE3C29-CE02-4CEF-8E9D-58B730E58798}"/>
                  </a:ext>
                </a:extLst>
              </p:cNvPr>
              <p:cNvSpPr txBox="1"/>
              <p:nvPr/>
            </p:nvSpPr>
            <p:spPr>
              <a:xfrm>
                <a:off x="1229582" y="1560272"/>
                <a:ext cx="1774268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FE3C29-CE02-4CEF-8E9D-58B730E58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582" y="1560272"/>
                <a:ext cx="1774268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675A56-C3B6-4974-A711-2982B9861163}"/>
                  </a:ext>
                </a:extLst>
              </p:cNvPr>
              <p:cNvSpPr txBox="1"/>
              <p:nvPr/>
            </p:nvSpPr>
            <p:spPr>
              <a:xfrm>
                <a:off x="1229582" y="2330277"/>
                <a:ext cx="1950277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675A56-C3B6-4974-A711-2982B9861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582" y="2330277"/>
                <a:ext cx="1950277" cy="4744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4BF507-2790-462C-A6DF-962AE358A77B}"/>
                  </a:ext>
                </a:extLst>
              </p:cNvPr>
              <p:cNvSpPr txBox="1"/>
              <p:nvPr/>
            </p:nvSpPr>
            <p:spPr>
              <a:xfrm>
                <a:off x="1154821" y="3133609"/>
                <a:ext cx="64075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4BF507-2790-462C-A6DF-962AE358A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21" y="3133609"/>
                <a:ext cx="6407523" cy="276999"/>
              </a:xfrm>
              <a:prstGeom prst="rect">
                <a:avLst/>
              </a:prstGeom>
              <a:blipFill>
                <a:blip r:embed="rId7"/>
                <a:stretch>
                  <a:fillRect l="-475" r="-28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59AA0C-1D43-4E51-90F4-CD1D13469D23}"/>
                  </a:ext>
                </a:extLst>
              </p:cNvPr>
              <p:cNvSpPr txBox="1"/>
              <p:nvPr/>
            </p:nvSpPr>
            <p:spPr>
              <a:xfrm>
                <a:off x="4106649" y="2521247"/>
                <a:ext cx="1169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59AA0C-1D43-4E51-90F4-CD1D13469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649" y="2521247"/>
                <a:ext cx="1169999" cy="276999"/>
              </a:xfrm>
              <a:prstGeom prst="rect">
                <a:avLst/>
              </a:prstGeom>
              <a:blipFill>
                <a:blip r:embed="rId8"/>
                <a:stretch>
                  <a:fillRect l="-4688" r="-41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6D258B-025C-434A-9120-32EB08F4310F}"/>
                  </a:ext>
                </a:extLst>
              </p:cNvPr>
              <p:cNvSpPr txBox="1"/>
              <p:nvPr/>
            </p:nvSpPr>
            <p:spPr>
              <a:xfrm>
                <a:off x="1154821" y="3596223"/>
                <a:ext cx="65159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6D258B-025C-434A-9120-32EB08F43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21" y="3596223"/>
                <a:ext cx="6515950" cy="276999"/>
              </a:xfrm>
              <a:prstGeom prst="rect">
                <a:avLst/>
              </a:prstGeom>
              <a:blipFill>
                <a:blip r:embed="rId9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AD5BEC-978A-43FB-8C4E-4D294B1211AF}"/>
                  </a:ext>
                </a:extLst>
              </p:cNvPr>
              <p:cNvSpPr txBox="1"/>
              <p:nvPr/>
            </p:nvSpPr>
            <p:spPr>
              <a:xfrm>
                <a:off x="704648" y="5538250"/>
                <a:ext cx="733008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AD5BEC-978A-43FB-8C4E-4D294B121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48" y="5538250"/>
                <a:ext cx="7330080" cy="7146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A0B379-10D4-4DAD-ACC6-3D22A79244A9}"/>
                  </a:ext>
                </a:extLst>
              </p:cNvPr>
              <p:cNvSpPr txBox="1"/>
              <p:nvPr/>
            </p:nvSpPr>
            <p:spPr>
              <a:xfrm>
                <a:off x="1077681" y="4264810"/>
                <a:ext cx="3852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Simple Case: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A0B379-10D4-4DAD-ACC6-3D22A7924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681" y="4264810"/>
                <a:ext cx="3852337" cy="276999"/>
              </a:xfrm>
              <a:prstGeom prst="rect">
                <a:avLst/>
              </a:prstGeom>
              <a:blipFill>
                <a:blip r:embed="rId11"/>
                <a:stretch>
                  <a:fillRect l="-3797" t="-28889" r="-1108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FB8F19-C09C-4AD9-9CB3-F0652093E4A4}"/>
                  </a:ext>
                </a:extLst>
              </p:cNvPr>
              <p:cNvSpPr txBox="1"/>
              <p:nvPr/>
            </p:nvSpPr>
            <p:spPr>
              <a:xfrm>
                <a:off x="749854" y="4699851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FB8F19-C09C-4AD9-9CB3-F0652093E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54" y="4699851"/>
                <a:ext cx="4572000" cy="369332"/>
              </a:xfrm>
              <a:prstGeom prst="rect">
                <a:avLst/>
              </a:prstGeom>
              <a:blipFill>
                <a:blip r:embed="rId1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31DEC74-E5CF-4081-8088-3A1095254538}"/>
                  </a:ext>
                </a:extLst>
              </p:cNvPr>
              <p:cNvSpPr txBox="1"/>
              <p:nvPr/>
            </p:nvSpPr>
            <p:spPr>
              <a:xfrm>
                <a:off x="749854" y="5113062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31DEC74-E5CF-4081-8088-3A1095254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54" y="5113062"/>
                <a:ext cx="4572000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7FE187-3E57-46FF-989A-697328BD4490}"/>
              </a:ext>
            </a:extLst>
          </p:cNvPr>
          <p:cNvCxnSpPr>
            <a:endCxn id="20" idx="0"/>
          </p:cNvCxnSpPr>
          <p:nvPr/>
        </p:nvCxnSpPr>
        <p:spPr>
          <a:xfrm flipV="1">
            <a:off x="2555823" y="4699851"/>
            <a:ext cx="480031" cy="36933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DF64ED4-01B3-4192-B21F-C92899DFA042}"/>
              </a:ext>
            </a:extLst>
          </p:cNvPr>
          <p:cNvCxnSpPr>
            <a:cxnSpLocks/>
          </p:cNvCxnSpPr>
          <p:nvPr/>
        </p:nvCxnSpPr>
        <p:spPr>
          <a:xfrm>
            <a:off x="3458497" y="4911140"/>
            <a:ext cx="12663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CD1A58-4A55-42D7-830B-F71228F272B4}"/>
              </a:ext>
            </a:extLst>
          </p:cNvPr>
          <p:cNvCxnSpPr/>
          <p:nvPr/>
        </p:nvCxnSpPr>
        <p:spPr>
          <a:xfrm flipV="1">
            <a:off x="2552121" y="5115991"/>
            <a:ext cx="480031" cy="36933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FEBFC1-6E1D-434A-B322-1D8812CF30EC}"/>
              </a:ext>
            </a:extLst>
          </p:cNvPr>
          <p:cNvCxnSpPr>
            <a:cxnSpLocks/>
          </p:cNvCxnSpPr>
          <p:nvPr/>
        </p:nvCxnSpPr>
        <p:spPr>
          <a:xfrm>
            <a:off x="3458497" y="5327224"/>
            <a:ext cx="12663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F7AC23-6BFB-4559-8A42-049B6B027BB0}"/>
              </a:ext>
            </a:extLst>
          </p:cNvPr>
          <p:cNvSpPr txBox="1"/>
          <p:nvPr/>
        </p:nvSpPr>
        <p:spPr>
          <a:xfrm>
            <a:off x="6577779" y="1475983"/>
            <a:ext cx="2293376" cy="92333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These waves have both spatial and temporal components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B80B1D-FA41-C977-3733-C20F96BD5B73}"/>
              </a:ext>
            </a:extLst>
          </p:cNvPr>
          <p:cNvSpPr txBox="1"/>
          <p:nvPr/>
        </p:nvSpPr>
        <p:spPr>
          <a:xfrm>
            <a:off x="2792136" y="4529411"/>
            <a:ext cx="166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1C89CB-35F8-B4A3-DBD3-4AE555D7317D}"/>
              </a:ext>
            </a:extLst>
          </p:cNvPr>
          <p:cNvSpPr txBox="1"/>
          <p:nvPr/>
        </p:nvSpPr>
        <p:spPr>
          <a:xfrm>
            <a:off x="2792136" y="4924913"/>
            <a:ext cx="166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A91D7-284E-EC48-E3B7-A5F520DEF88F}"/>
              </a:ext>
            </a:extLst>
          </p:cNvPr>
          <p:cNvSpPr txBox="1"/>
          <p:nvPr/>
        </p:nvSpPr>
        <p:spPr>
          <a:xfrm>
            <a:off x="2170044" y="6204842"/>
            <a:ext cx="160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SUM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32006-4433-A4B7-D776-846E7DDD5170}"/>
              </a:ext>
            </a:extLst>
          </p:cNvPr>
          <p:cNvSpPr txBox="1"/>
          <p:nvPr/>
        </p:nvSpPr>
        <p:spPr>
          <a:xfrm>
            <a:off x="5317623" y="6204842"/>
            <a:ext cx="160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PRODUCT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584545-62EE-4DE9-E44B-C76602A4C378}"/>
              </a:ext>
            </a:extLst>
          </p:cNvPr>
          <p:cNvCxnSpPr/>
          <p:nvPr/>
        </p:nvCxnSpPr>
        <p:spPr>
          <a:xfrm>
            <a:off x="3312826" y="6389508"/>
            <a:ext cx="225602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BC34ADB-0246-D849-16E6-7FD50E50C104}"/>
              </a:ext>
            </a:extLst>
          </p:cNvPr>
          <p:cNvSpPr txBox="1"/>
          <p:nvPr/>
        </p:nvSpPr>
        <p:spPr>
          <a:xfrm>
            <a:off x="7850846" y="3134558"/>
            <a:ext cx="9069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Angle Sum Identity</a:t>
            </a:r>
          </a:p>
        </p:txBody>
      </p:sp>
    </p:spTree>
    <p:extLst>
      <p:ext uri="{BB962C8B-B14F-4D97-AF65-F5344CB8AC3E}">
        <p14:creationId xmlns:p14="http://schemas.microsoft.com/office/powerpoint/2010/main" val="3024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/>
      <p:bldP spid="14" grpId="0"/>
      <p:bldP spid="19" grpId="0"/>
      <p:bldP spid="20" grpId="0"/>
      <p:bldP spid="21" grpId="0"/>
      <p:bldP spid="36" grpId="0" animBg="1"/>
      <p:bldP spid="3" grpId="0"/>
      <p:bldP spid="22" grpId="0"/>
      <p:bldP spid="5" grpId="0"/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Travelling Waves &amp; Superposition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DD9C42-3FA1-4543-82F9-A0B799B2CD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5" r="29521"/>
          <a:stretch/>
        </p:blipFill>
        <p:spPr>
          <a:xfrm>
            <a:off x="4828023" y="1632993"/>
            <a:ext cx="3603551" cy="2976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4F02AC-6C72-4930-AD93-B378EC3D04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1" b="1500"/>
          <a:stretch/>
        </p:blipFill>
        <p:spPr>
          <a:xfrm>
            <a:off x="628650" y="1632993"/>
            <a:ext cx="3852199" cy="31104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6A3C56-D021-4910-9EC3-A16B1D5CB2EE}"/>
              </a:ext>
            </a:extLst>
          </p:cNvPr>
          <p:cNvSpPr txBox="1"/>
          <p:nvPr/>
        </p:nvSpPr>
        <p:spPr>
          <a:xfrm>
            <a:off x="1553658" y="5156022"/>
            <a:ext cx="5854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But what if the two waves are oscillating at </a:t>
            </a:r>
            <a:r>
              <a:rPr lang="en-US" sz="2400" dirty="0">
                <a:solidFill>
                  <a:srgbClr val="FF0000"/>
                </a:solidFill>
              </a:rPr>
              <a:t>different</a:t>
            </a:r>
            <a:r>
              <a:rPr lang="en-US" sz="2400" dirty="0"/>
              <a:t> angular </a:t>
            </a:r>
            <a:r>
              <a:rPr lang="en-US" sz="2400" b="1" dirty="0"/>
              <a:t>velocities</a:t>
            </a:r>
            <a:r>
              <a:rPr lang="en-US" sz="2400" dirty="0"/>
              <a:t> or have different </a:t>
            </a:r>
            <a:r>
              <a:rPr lang="en-US" sz="2400" b="1" dirty="0"/>
              <a:t>amplitudes</a:t>
            </a:r>
            <a:r>
              <a:rPr lang="en-US" sz="2400" dirty="0"/>
              <a:t>, or different </a:t>
            </a:r>
            <a:r>
              <a:rPr lang="en-US" sz="2400" b="1" dirty="0"/>
              <a:t>wave numbers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00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traveling_waves.py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A57A5F-CAAA-A985-4B60-13B4D27F8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191" y="1468581"/>
            <a:ext cx="6047619" cy="514285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22DD5FD-7695-8EBE-84BA-6AB23CA8378B}"/>
              </a:ext>
            </a:extLst>
          </p:cNvPr>
          <p:cNvGrpSpPr/>
          <p:nvPr/>
        </p:nvGrpSpPr>
        <p:grpSpPr>
          <a:xfrm>
            <a:off x="5609362" y="2195209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22D8119-0CB2-50E5-FF37-69C9B42F3C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B9E305-A263-24C1-B3E5-EB0CAE8131ED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9553EA-7FA6-1249-0EC2-83E10B551572}"/>
              </a:ext>
            </a:extLst>
          </p:cNvPr>
          <p:cNvGrpSpPr/>
          <p:nvPr/>
        </p:nvGrpSpPr>
        <p:grpSpPr>
          <a:xfrm>
            <a:off x="2858666" y="2579531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4BE1ECC-297A-0D90-3978-BE19DCC6B6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8B7E75-FD11-9014-C372-ED528593E22E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CFC6AF-AB65-25C3-E1B3-CB1E467AE2C0}"/>
              </a:ext>
            </a:extLst>
          </p:cNvPr>
          <p:cNvGrpSpPr/>
          <p:nvPr/>
        </p:nvGrpSpPr>
        <p:grpSpPr>
          <a:xfrm>
            <a:off x="2948608" y="3154325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386CB6-9A91-A9C1-408D-3B101F34EFDE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EEBC1A5-BEBD-9820-203B-BF50F6CE73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FE3D48-9597-879F-5AF4-9702FF51390C}"/>
              </a:ext>
            </a:extLst>
          </p:cNvPr>
          <p:cNvGrpSpPr/>
          <p:nvPr/>
        </p:nvGrpSpPr>
        <p:grpSpPr>
          <a:xfrm>
            <a:off x="5702181" y="3338991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E4FB952-6058-A4B5-2080-B2E473E547CF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3B048F4-1A03-44C6-B129-9CD5956778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38BC2C-26C2-13EF-B0BD-FCE701F2D161}"/>
              </a:ext>
            </a:extLst>
          </p:cNvPr>
          <p:cNvGrpSpPr/>
          <p:nvPr/>
        </p:nvGrpSpPr>
        <p:grpSpPr>
          <a:xfrm>
            <a:off x="5815788" y="3537599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F945B82-9D88-EADB-2E77-5E4595A41307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B3E5DE5-AC71-38E4-31B5-328CEA679C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3D13ED-7609-7C27-2C62-481074CA9D60}"/>
              </a:ext>
            </a:extLst>
          </p:cNvPr>
          <p:cNvGrpSpPr/>
          <p:nvPr/>
        </p:nvGrpSpPr>
        <p:grpSpPr>
          <a:xfrm>
            <a:off x="4972136" y="4888474"/>
            <a:ext cx="1076632" cy="369332"/>
            <a:chOff x="2157212" y="5356391"/>
            <a:chExt cx="1076632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BE5E597-6C88-8049-FC02-462D845BA134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70B14D-4F34-2E02-C6F3-20A6B6D44D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923C816-C095-C569-E981-E46F3A6FDA24}"/>
              </a:ext>
            </a:extLst>
          </p:cNvPr>
          <p:cNvGrpSpPr/>
          <p:nvPr/>
        </p:nvGrpSpPr>
        <p:grpSpPr>
          <a:xfrm>
            <a:off x="4069835" y="5434482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B2D2CE1-FC27-4798-2D80-33BFCACA842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F19DC29-A239-7500-49A0-4C21C3C46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E09FF56-4179-1029-6DDE-73C6FB5F7E94}"/>
              </a:ext>
            </a:extLst>
          </p:cNvPr>
          <p:cNvGrpSpPr/>
          <p:nvPr/>
        </p:nvGrpSpPr>
        <p:grpSpPr>
          <a:xfrm>
            <a:off x="4520897" y="5627327"/>
            <a:ext cx="1076632" cy="369332"/>
            <a:chOff x="2157212" y="5356391"/>
            <a:chExt cx="1076632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CBA172-FC2D-920C-F870-0D35D3652FD4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F1D2AB0-EA0D-2E68-8A6C-AEF4D89CBD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DE57151-5A76-1DC9-B222-6610B96F672E}"/>
              </a:ext>
            </a:extLst>
          </p:cNvPr>
          <p:cNvGrpSpPr/>
          <p:nvPr/>
        </p:nvGrpSpPr>
        <p:grpSpPr>
          <a:xfrm>
            <a:off x="4675755" y="5877075"/>
            <a:ext cx="1076632" cy="369332"/>
            <a:chOff x="2157212" y="5356391"/>
            <a:chExt cx="1076632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AAD9EC6-65C0-9C7D-EC73-BEE25027FBA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E7AB19A-4AE0-0227-B7EB-9C95F826DE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6087860-6E2C-B2C6-BF61-198B05D6A766}"/>
              </a:ext>
            </a:extLst>
          </p:cNvPr>
          <p:cNvGrpSpPr/>
          <p:nvPr/>
        </p:nvGrpSpPr>
        <p:grpSpPr>
          <a:xfrm>
            <a:off x="5225904" y="6183306"/>
            <a:ext cx="1076632" cy="369332"/>
            <a:chOff x="2157212" y="5356391"/>
            <a:chExt cx="1076632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3242E7-E856-53CE-70BE-E81B39EB62D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F7CBB35-4060-4186-C643-F730ACB5B2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253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traveling_waves.py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8F787-6F92-06B8-F12B-46EDACDBC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048" y="1468581"/>
            <a:ext cx="4761905" cy="473333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0A50EE5-8D0B-B625-C1BC-80A8940DE70F}"/>
              </a:ext>
            </a:extLst>
          </p:cNvPr>
          <p:cNvGrpSpPr/>
          <p:nvPr/>
        </p:nvGrpSpPr>
        <p:grpSpPr>
          <a:xfrm>
            <a:off x="4994765" y="1468581"/>
            <a:ext cx="1076632" cy="369332"/>
            <a:chOff x="4968362" y="2079211"/>
            <a:chExt cx="1076632" cy="36933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8F8A2DE-1CF6-E45A-8172-EA119BE4E7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2ABF26F-E8F0-CD3F-C595-B6521E2E3E5A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EF10B51-E2EF-0342-A890-2F02C17E64A3}"/>
              </a:ext>
            </a:extLst>
          </p:cNvPr>
          <p:cNvGrpSpPr/>
          <p:nvPr/>
        </p:nvGrpSpPr>
        <p:grpSpPr>
          <a:xfrm>
            <a:off x="3815118" y="1860398"/>
            <a:ext cx="1076632" cy="369332"/>
            <a:chOff x="4704120" y="2356972"/>
            <a:chExt cx="1076632" cy="36933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45B8F8E-6A0F-406A-242E-D61E2C2811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B3B9B6B-0F3A-0F21-3EE4-13B4BEF4F84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EB11A21-F03F-E306-0A3A-51F223DA44EE}"/>
              </a:ext>
            </a:extLst>
          </p:cNvPr>
          <p:cNvGrpSpPr/>
          <p:nvPr/>
        </p:nvGrpSpPr>
        <p:grpSpPr>
          <a:xfrm>
            <a:off x="6216691" y="2106739"/>
            <a:ext cx="1068643" cy="369332"/>
            <a:chOff x="3647644" y="4910075"/>
            <a:chExt cx="1068643" cy="3693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A67D7B5-FD8D-0DC3-D89C-D1F04AE49FF1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EF4B902-760F-CE16-0E63-87EF2BA86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C3B09A6-3B7A-E9F7-C311-E9CFD8A8B523}"/>
              </a:ext>
            </a:extLst>
          </p:cNvPr>
          <p:cNvGrpSpPr/>
          <p:nvPr/>
        </p:nvGrpSpPr>
        <p:grpSpPr>
          <a:xfrm>
            <a:off x="6213005" y="2886546"/>
            <a:ext cx="1064340" cy="369332"/>
            <a:chOff x="3647644" y="5421073"/>
            <a:chExt cx="1064340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2D3BE50-A79E-2960-9822-411882494E3B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15D2050-01C1-DA02-7EF6-0F38CFC2E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879360B-09B7-E985-B57E-503C341D1E08}"/>
              </a:ext>
            </a:extLst>
          </p:cNvPr>
          <p:cNvGrpSpPr/>
          <p:nvPr/>
        </p:nvGrpSpPr>
        <p:grpSpPr>
          <a:xfrm>
            <a:off x="5816786" y="3576194"/>
            <a:ext cx="1068643" cy="369332"/>
            <a:chOff x="3647644" y="5359159"/>
            <a:chExt cx="1068643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FADEB61-5970-DDB0-CC98-317A0FA69BFA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2E56517-8715-0B93-FEC7-04F7B121C4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2DF959F-C562-A7F6-1448-DE042B167A2C}"/>
              </a:ext>
            </a:extLst>
          </p:cNvPr>
          <p:cNvGrpSpPr/>
          <p:nvPr/>
        </p:nvGrpSpPr>
        <p:grpSpPr>
          <a:xfrm>
            <a:off x="4918152" y="4858201"/>
            <a:ext cx="1076632" cy="369332"/>
            <a:chOff x="2157212" y="5356391"/>
            <a:chExt cx="1076632" cy="36933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7E239EA-AC70-5952-2031-10B604E3763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A69B925-F1E5-CB98-771E-EB7D22ADBB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43A9098-5D8B-B0C6-5B9D-34210EA08133}"/>
              </a:ext>
            </a:extLst>
          </p:cNvPr>
          <p:cNvGrpSpPr/>
          <p:nvPr/>
        </p:nvGrpSpPr>
        <p:grpSpPr>
          <a:xfrm>
            <a:off x="3137528" y="5847572"/>
            <a:ext cx="1076632" cy="369332"/>
            <a:chOff x="2157212" y="5356391"/>
            <a:chExt cx="1076632" cy="36933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6A0F67D-D048-701C-B068-B9A5F265BBAE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A7CD6F5-9C12-5653-68FA-B4DE4AEFB0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3958A1E-5F37-28D4-1BA2-D4EAE05516FE}"/>
              </a:ext>
            </a:extLst>
          </p:cNvPr>
          <p:cNvGrpSpPr/>
          <p:nvPr/>
        </p:nvGrpSpPr>
        <p:grpSpPr>
          <a:xfrm>
            <a:off x="6509960" y="3945526"/>
            <a:ext cx="1076632" cy="369332"/>
            <a:chOff x="2157212" y="5356391"/>
            <a:chExt cx="1076632" cy="3693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73A5A9E-6AD2-1609-5D49-5B6EBC27EC0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888BD72-74BC-972E-601A-8B04253ED5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4A6C931F-0CC4-3230-D64A-29857DDE283E}"/>
              </a:ext>
            </a:extLst>
          </p:cNvPr>
          <p:cNvSpPr/>
          <p:nvPr/>
        </p:nvSpPr>
        <p:spPr>
          <a:xfrm>
            <a:off x="2553090" y="5183003"/>
            <a:ext cx="1352160" cy="1992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07BB703-CF27-2EFC-28F5-F712DBDFE39F}"/>
              </a:ext>
            </a:extLst>
          </p:cNvPr>
          <p:cNvSpPr/>
          <p:nvPr/>
        </p:nvSpPr>
        <p:spPr>
          <a:xfrm>
            <a:off x="4022430" y="5179855"/>
            <a:ext cx="1588895" cy="1992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traveling_waves.py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76BFAA-2CA2-927D-B9FE-8AAB29C41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044" y="1606513"/>
            <a:ext cx="6291913" cy="425463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0595595-A3B1-39E9-195B-475D381CA855}"/>
              </a:ext>
            </a:extLst>
          </p:cNvPr>
          <p:cNvGrpSpPr/>
          <p:nvPr/>
        </p:nvGrpSpPr>
        <p:grpSpPr>
          <a:xfrm>
            <a:off x="4110341" y="1635260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AD7EC8D-90CF-304B-011C-FFECFF7A2E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049E59-3A68-83C0-51FE-B744BD2FFB12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94D5B7-84DF-B45E-FB59-DB1825FD6760}"/>
              </a:ext>
            </a:extLst>
          </p:cNvPr>
          <p:cNvGrpSpPr/>
          <p:nvPr/>
        </p:nvGrpSpPr>
        <p:grpSpPr>
          <a:xfrm>
            <a:off x="7486650" y="2560395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4F4C78A-2C53-E7AA-99FD-B2DB8A6987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8D14B11-4C49-3EDD-3105-F1E0A71A81D1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21660D-5AD3-7FBD-A768-7E854030B92C}"/>
              </a:ext>
            </a:extLst>
          </p:cNvPr>
          <p:cNvGrpSpPr/>
          <p:nvPr/>
        </p:nvGrpSpPr>
        <p:grpSpPr>
          <a:xfrm>
            <a:off x="3315862" y="2771636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8CFA2E-BBE8-1972-A672-3FC8DE6A9DE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3768BDC-ED6F-274B-52AB-6E0F1CF709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D69D01-3616-8A72-90B7-360A8270BA09}"/>
              </a:ext>
            </a:extLst>
          </p:cNvPr>
          <p:cNvGrpSpPr/>
          <p:nvPr/>
        </p:nvGrpSpPr>
        <p:grpSpPr>
          <a:xfrm>
            <a:off x="2914842" y="3001619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7DB91B7-C5B1-90C8-8C8E-005E761BA345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7F031A9-4BDF-9689-4E32-F2F28611B5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6EC4E1-6853-1D41-AB53-5D89841A9950}"/>
              </a:ext>
            </a:extLst>
          </p:cNvPr>
          <p:cNvGrpSpPr/>
          <p:nvPr/>
        </p:nvGrpSpPr>
        <p:grpSpPr>
          <a:xfrm>
            <a:off x="3095938" y="3221048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C66405-B3E8-B019-C8AC-1C1D7C3DD32E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3C9A8E2-6BDD-A5D0-BA9D-295C670AD9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02A350-F4D7-3564-CA19-B31313C151F0}"/>
              </a:ext>
            </a:extLst>
          </p:cNvPr>
          <p:cNvGrpSpPr/>
          <p:nvPr/>
        </p:nvGrpSpPr>
        <p:grpSpPr>
          <a:xfrm>
            <a:off x="5636081" y="4190299"/>
            <a:ext cx="1076632" cy="369332"/>
            <a:chOff x="2157212" y="5356391"/>
            <a:chExt cx="1076632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3933C80-DB9D-A69F-2D47-A60FEC18D7A9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3E776F9-84C3-6767-3D79-DA3148B890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10EB0AD-834C-F2BD-2D57-BB2F7E546335}"/>
              </a:ext>
            </a:extLst>
          </p:cNvPr>
          <p:cNvGrpSpPr/>
          <p:nvPr/>
        </p:nvGrpSpPr>
        <p:grpSpPr>
          <a:xfrm>
            <a:off x="6174397" y="4559631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E14E980-6775-7D14-A503-C14AA0FA797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74ACB48-C95B-8438-CCF3-C7E342B02E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6AE9312-888F-9240-842D-549C58196153}"/>
              </a:ext>
            </a:extLst>
          </p:cNvPr>
          <p:cNvGrpSpPr/>
          <p:nvPr/>
        </p:nvGrpSpPr>
        <p:grpSpPr>
          <a:xfrm>
            <a:off x="4265199" y="4983648"/>
            <a:ext cx="1076632" cy="369332"/>
            <a:chOff x="2157212" y="5356391"/>
            <a:chExt cx="1076632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F448A2F-4A3F-60F8-6EBB-AEE08A1976C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4304C1A-6839-8E43-C92A-710CC57A2E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BB43AB-D0E0-A071-53DF-172792B31BE0}"/>
              </a:ext>
            </a:extLst>
          </p:cNvPr>
          <p:cNvGrpSpPr/>
          <p:nvPr/>
        </p:nvGrpSpPr>
        <p:grpSpPr>
          <a:xfrm>
            <a:off x="3823946" y="3885711"/>
            <a:ext cx="1076632" cy="369332"/>
            <a:chOff x="2157212" y="5356391"/>
            <a:chExt cx="1076632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87E02E3-3ED6-174F-539E-A88E15CFADB2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FF6D7BA-65D4-D172-B165-8B68CE15AB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6B2C97C-E6A0-0F7E-A10A-9C2B713B13DC}"/>
              </a:ext>
            </a:extLst>
          </p:cNvPr>
          <p:cNvGrpSpPr/>
          <p:nvPr/>
        </p:nvGrpSpPr>
        <p:grpSpPr>
          <a:xfrm>
            <a:off x="4566944" y="5462833"/>
            <a:ext cx="1076632" cy="369332"/>
            <a:chOff x="2157212" y="5356391"/>
            <a:chExt cx="1076632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DB9CD4E-2B01-365D-7C27-90F32B4D4D9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62740E8-6F92-811A-59AD-503D41A4F9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289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0BB853-2FE7-CBBE-8327-233ADD771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381" y="1386532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traveling_waves.py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5AD549-0687-0D06-273C-FB2E850B64A6}"/>
                  </a:ext>
                </a:extLst>
              </p:cNvPr>
              <p:cNvSpPr txBox="1"/>
              <p:nvPr/>
            </p:nvSpPr>
            <p:spPr>
              <a:xfrm>
                <a:off x="6527989" y="2120655"/>
                <a:ext cx="2221355" cy="7386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5AD549-0687-0D06-273C-FB2E850B6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989" y="2120655"/>
                <a:ext cx="2221355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25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28471C-B8C2-08F4-052C-6628879F1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762" y="1519865"/>
            <a:ext cx="6390476" cy="50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traveling_waves.py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46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2DD5FD-7695-8EBE-84BA-6AB23CA8378B}"/>
              </a:ext>
            </a:extLst>
          </p:cNvPr>
          <p:cNvGrpSpPr/>
          <p:nvPr/>
        </p:nvGrpSpPr>
        <p:grpSpPr>
          <a:xfrm>
            <a:off x="3233421" y="2629924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22D8119-0CB2-50E5-FF37-69C9B42F3C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B9E305-A263-24C1-B3E5-EB0CAE8131ED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660416A-E6D8-0E41-0D0E-919527268C1B}"/>
              </a:ext>
            </a:extLst>
          </p:cNvPr>
          <p:cNvSpPr/>
          <p:nvPr/>
        </p:nvSpPr>
        <p:spPr>
          <a:xfrm>
            <a:off x="1791325" y="2690734"/>
            <a:ext cx="1326629" cy="2473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4E96BD-B3C3-36CF-9C8D-D113AB1E2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381" y="1386531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traveling_waves.py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5AD549-0687-0D06-273C-FB2E850B64A6}"/>
                  </a:ext>
                </a:extLst>
              </p:cNvPr>
              <p:cNvSpPr txBox="1"/>
              <p:nvPr/>
            </p:nvSpPr>
            <p:spPr>
              <a:xfrm>
                <a:off x="6303365" y="2120655"/>
                <a:ext cx="2445980" cy="7386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5AD549-0687-0D06-273C-FB2E850B6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365" y="2120655"/>
                <a:ext cx="2445980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9853FD68-B494-8932-683C-2871B4B37C9D}"/>
                  </a:ext>
                </a:extLst>
              </p:cNvPr>
              <p:cNvSpPr/>
              <p:nvPr/>
            </p:nvSpPr>
            <p:spPr>
              <a:xfrm>
                <a:off x="492331" y="4950502"/>
                <a:ext cx="1635385" cy="854625"/>
              </a:xfrm>
              <a:prstGeom prst="wedgeRoundRectCallout">
                <a:avLst>
                  <a:gd name="adj1" fmla="val 102976"/>
                  <a:gd name="adj2" fmla="val 22343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Same </a:t>
                </a:r>
                <a14:m>
                  <m:oMath xmlns:m="http://schemas.openxmlformats.org/officeDocument/2006/math">
                    <m:r>
                      <a:rPr lang="en-US" i="1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b="1" dirty="0">
                    <a:ln>
                      <a:solidFill>
                        <a:srgbClr val="FFFF00"/>
                      </a:solidFill>
                    </a:ln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 but different amplitudes </a:t>
                </a:r>
              </a:p>
            </p:txBody>
          </p:sp>
        </mc:Choice>
        <mc:Fallback xmlns="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9853FD68-B494-8932-683C-2871B4B37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31" y="4950502"/>
                <a:ext cx="1635385" cy="854625"/>
              </a:xfrm>
              <a:prstGeom prst="wedgeRoundRectCallout">
                <a:avLst>
                  <a:gd name="adj1" fmla="val 102976"/>
                  <a:gd name="adj2" fmla="val 22343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956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DD1276-6107-C0A2-3C3C-AAF69AD4C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762" y="1519865"/>
            <a:ext cx="6390476" cy="50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traveling_waves.py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48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2DD5FD-7695-8EBE-84BA-6AB23CA8378B}"/>
              </a:ext>
            </a:extLst>
          </p:cNvPr>
          <p:cNvGrpSpPr/>
          <p:nvPr/>
        </p:nvGrpSpPr>
        <p:grpSpPr>
          <a:xfrm>
            <a:off x="3233421" y="2629924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22D8119-0CB2-50E5-FF37-69C9B42F3C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B9E305-A263-24C1-B3E5-EB0CAE8131ED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660416A-E6D8-0E41-0D0E-919527268C1B}"/>
              </a:ext>
            </a:extLst>
          </p:cNvPr>
          <p:cNvSpPr/>
          <p:nvPr/>
        </p:nvSpPr>
        <p:spPr>
          <a:xfrm>
            <a:off x="1791325" y="2690734"/>
            <a:ext cx="1326629" cy="2473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4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D4F5173-72BF-E20B-7677-0094EF6E0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381" y="1386532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traveling_waves.py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4EE298-DE81-24A4-E227-3CC73B3B6EF0}"/>
                  </a:ext>
                </a:extLst>
              </p:cNvPr>
              <p:cNvSpPr txBox="1"/>
              <p:nvPr/>
            </p:nvSpPr>
            <p:spPr>
              <a:xfrm>
                <a:off x="6303365" y="2120655"/>
                <a:ext cx="2445980" cy="7386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4EE298-DE81-24A4-E227-3CC73B3B6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365" y="2120655"/>
                <a:ext cx="2445980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0E047A18-B845-C15F-10C3-11F24FAF2C39}"/>
                  </a:ext>
                </a:extLst>
              </p:cNvPr>
              <p:cNvSpPr/>
              <p:nvPr/>
            </p:nvSpPr>
            <p:spPr>
              <a:xfrm>
                <a:off x="869309" y="4957997"/>
                <a:ext cx="1723102" cy="854625"/>
              </a:xfrm>
              <a:prstGeom prst="wedgeRoundRectCallout">
                <a:avLst>
                  <a:gd name="adj1" fmla="val 102976"/>
                  <a:gd name="adj2" fmla="val 22343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Different </a:t>
                </a:r>
                <a14:m>
                  <m:oMath xmlns:m="http://schemas.openxmlformats.org/officeDocument/2006/math">
                    <m:r>
                      <a:rPr lang="en-US" i="1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 but same </a:t>
                </a:r>
                <a14:m>
                  <m:oMath xmlns:m="http://schemas.openxmlformats.org/officeDocument/2006/math">
                    <m:r>
                      <a:rPr lang="en-US" i="1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and amplitudes </a:t>
                </a:r>
              </a:p>
            </p:txBody>
          </p:sp>
        </mc:Choice>
        <mc:Fallback xmlns="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0E047A18-B845-C15F-10C3-11F24FAF2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09" y="4957997"/>
                <a:ext cx="1723102" cy="854625"/>
              </a:xfrm>
              <a:prstGeom prst="wedgeRoundRectCallout">
                <a:avLst>
                  <a:gd name="adj1" fmla="val 102976"/>
                  <a:gd name="adj2" fmla="val 22343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45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05" y="1459752"/>
            <a:ext cx="5648991" cy="438148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Transverse Wave Components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4977581" y="1468581"/>
            <a:ext cx="1076632" cy="5298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36110" y="2653368"/>
            <a:ext cx="1076632" cy="5298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77581" y="3715252"/>
            <a:ext cx="1076632" cy="52982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36110" y="4944284"/>
            <a:ext cx="1076632" cy="52982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E97D5-680C-4B71-AD31-F45B482159E4}"/>
              </a:ext>
            </a:extLst>
          </p:cNvPr>
          <p:cNvSpPr txBox="1"/>
          <p:nvPr/>
        </p:nvSpPr>
        <p:spPr>
          <a:xfrm>
            <a:off x="520802" y="2284036"/>
            <a:ext cx="10913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Wavelength is across </a:t>
            </a:r>
            <a:r>
              <a:rPr lang="en-US" sz="1400" b="1" u="sng" dirty="0">
                <a:solidFill>
                  <a:srgbClr val="7030A0"/>
                </a:solidFill>
              </a:rPr>
              <a:t>distance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F4467D-2886-4F20-80DD-992A08BA6F1A}"/>
              </a:ext>
            </a:extLst>
          </p:cNvPr>
          <p:cNvSpPr txBox="1"/>
          <p:nvPr/>
        </p:nvSpPr>
        <p:spPr>
          <a:xfrm>
            <a:off x="520802" y="4574952"/>
            <a:ext cx="10913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Period</a:t>
            </a:r>
          </a:p>
          <a:p>
            <a:pPr algn="ctr"/>
            <a:r>
              <a:rPr lang="en-US" sz="1400" b="1" dirty="0">
                <a:solidFill>
                  <a:srgbClr val="7030A0"/>
                </a:solidFill>
              </a:rPr>
              <a:t>is across </a:t>
            </a:r>
            <a:r>
              <a:rPr lang="en-US" sz="1400" b="1" u="sng" dirty="0">
                <a:solidFill>
                  <a:srgbClr val="7030A0"/>
                </a:solidFill>
              </a:rPr>
              <a:t>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FCC8D-E6CD-4843-8F04-1DAACAEA7001}"/>
              </a:ext>
            </a:extLst>
          </p:cNvPr>
          <p:cNvSpPr/>
          <p:nvPr/>
        </p:nvSpPr>
        <p:spPr>
          <a:xfrm>
            <a:off x="361335" y="3517490"/>
            <a:ext cx="7440562" cy="2678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9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E15D25-1748-E365-0725-7D14824EE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762" y="1519865"/>
            <a:ext cx="6390476" cy="50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traveling_waves.py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50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2DD5FD-7695-8EBE-84BA-6AB23CA8378B}"/>
              </a:ext>
            </a:extLst>
          </p:cNvPr>
          <p:cNvGrpSpPr/>
          <p:nvPr/>
        </p:nvGrpSpPr>
        <p:grpSpPr>
          <a:xfrm>
            <a:off x="3233421" y="2629924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22D8119-0CB2-50E5-FF37-69C9B42F3C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B9E305-A263-24C1-B3E5-EB0CAE8131ED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660416A-E6D8-0E41-0D0E-919527268C1B}"/>
              </a:ext>
            </a:extLst>
          </p:cNvPr>
          <p:cNvSpPr/>
          <p:nvPr/>
        </p:nvSpPr>
        <p:spPr>
          <a:xfrm>
            <a:off x="1791325" y="2690734"/>
            <a:ext cx="1326629" cy="2473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6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3B391A-4E68-3D80-8F50-13A09EFD2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333" y="1386531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traveling_waves.py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B03F51-90B1-95CC-ABB7-3868FFB16256}"/>
                  </a:ext>
                </a:extLst>
              </p:cNvPr>
              <p:cNvSpPr txBox="1"/>
              <p:nvPr/>
            </p:nvSpPr>
            <p:spPr>
              <a:xfrm>
                <a:off x="6303365" y="2120655"/>
                <a:ext cx="2445980" cy="7386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B03F51-90B1-95CC-ABB7-3868FFB16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365" y="2120655"/>
                <a:ext cx="2445980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57FA776C-AEEE-BC10-35F8-C907D32A6EEF}"/>
                  </a:ext>
                </a:extLst>
              </p:cNvPr>
              <p:cNvSpPr/>
              <p:nvPr/>
            </p:nvSpPr>
            <p:spPr>
              <a:xfrm>
                <a:off x="375607" y="4793106"/>
                <a:ext cx="1865388" cy="910652"/>
              </a:xfrm>
              <a:prstGeom prst="wedgeRoundRectCallout">
                <a:avLst>
                  <a:gd name="adj1" fmla="val 102976"/>
                  <a:gd name="adj2" fmla="val 22343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Same amplitudes and </a:t>
                </a:r>
                <a14:m>
                  <m:oMath xmlns:m="http://schemas.openxmlformats.org/officeDocument/2006/math">
                    <m:r>
                      <a:rPr lang="en-US" i="1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 but different </a:t>
                </a:r>
                <a14:m>
                  <m:oMath xmlns:m="http://schemas.openxmlformats.org/officeDocument/2006/math">
                    <m:r>
                      <a:rPr lang="en-US" i="1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57FA776C-AEEE-BC10-35F8-C907D32A6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07" y="4793106"/>
                <a:ext cx="1865388" cy="910652"/>
              </a:xfrm>
              <a:prstGeom prst="wedgeRoundRectCallout">
                <a:avLst>
                  <a:gd name="adj1" fmla="val 102976"/>
                  <a:gd name="adj2" fmla="val 22343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6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CA5140-6376-AEE6-941D-F2CEA2F3F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762" y="1519865"/>
            <a:ext cx="6390476" cy="50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traveling_waves.py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52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2DD5FD-7695-8EBE-84BA-6AB23CA8378B}"/>
              </a:ext>
            </a:extLst>
          </p:cNvPr>
          <p:cNvGrpSpPr/>
          <p:nvPr/>
        </p:nvGrpSpPr>
        <p:grpSpPr>
          <a:xfrm>
            <a:off x="3233421" y="2629924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22D8119-0CB2-50E5-FF37-69C9B42F3C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B9E305-A263-24C1-B3E5-EB0CAE8131ED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660416A-E6D8-0E41-0D0E-919527268C1B}"/>
              </a:ext>
            </a:extLst>
          </p:cNvPr>
          <p:cNvSpPr/>
          <p:nvPr/>
        </p:nvSpPr>
        <p:spPr>
          <a:xfrm>
            <a:off x="1791325" y="2690734"/>
            <a:ext cx="1326629" cy="2473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9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CF597D-D5EB-8430-86B9-5152DC456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333" y="1393773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traveling_waves.py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3F4F6D-B1E8-F8A1-82D3-9DAC26453230}"/>
                  </a:ext>
                </a:extLst>
              </p:cNvPr>
              <p:cNvSpPr txBox="1"/>
              <p:nvPr/>
            </p:nvSpPr>
            <p:spPr>
              <a:xfrm>
                <a:off x="6303365" y="2120655"/>
                <a:ext cx="2445980" cy="7386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3F4F6D-B1E8-F8A1-82D3-9DAC26453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365" y="2120655"/>
                <a:ext cx="2445980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with Corners Rounded 9">
                <a:extLst>
                  <a:ext uri="{FF2B5EF4-FFF2-40B4-BE49-F238E27FC236}">
                    <a16:creationId xmlns:a16="http://schemas.microsoft.com/office/drawing/2014/main" id="{26B8B4E6-BD6C-78BE-96EA-9960ED3D0E55}"/>
                  </a:ext>
                </a:extLst>
              </p:cNvPr>
              <p:cNvSpPr/>
              <p:nvPr/>
            </p:nvSpPr>
            <p:spPr>
              <a:xfrm>
                <a:off x="490325" y="2774683"/>
                <a:ext cx="1852003" cy="1047447"/>
              </a:xfrm>
              <a:prstGeom prst="wedgeRoundRectCallout">
                <a:avLst>
                  <a:gd name="adj1" fmla="val 92624"/>
                  <a:gd name="adj2" fmla="val -41018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Same </a:t>
                </a:r>
                <a14:m>
                  <m:oMath xmlns:m="http://schemas.openxmlformats.org/officeDocument/2006/math">
                    <m:r>
                      <a:rPr lang="en-US" i="1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 and amplitudes but </a:t>
                </a:r>
                <a:r>
                  <a:rPr lang="en-US" dirty="0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</a:rPr>
                  <a:t>opposite</a:t>
                </a:r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Speech Bubble: Rectangle with Corners Rounded 9">
                <a:extLst>
                  <a:ext uri="{FF2B5EF4-FFF2-40B4-BE49-F238E27FC236}">
                    <a16:creationId xmlns:a16="http://schemas.microsoft.com/office/drawing/2014/main" id="{26B8B4E6-BD6C-78BE-96EA-9960ED3D0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25" y="2774683"/>
                <a:ext cx="1852003" cy="1047447"/>
              </a:xfrm>
              <a:prstGeom prst="wedgeRoundRectCallout">
                <a:avLst>
                  <a:gd name="adj1" fmla="val 92624"/>
                  <a:gd name="adj2" fmla="val -41018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4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C29C13-B0EB-58D4-BDA0-10D6683D3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762" y="1519865"/>
            <a:ext cx="6390476" cy="50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traveling_waves.py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54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2DD5FD-7695-8EBE-84BA-6AB23CA8378B}"/>
              </a:ext>
            </a:extLst>
          </p:cNvPr>
          <p:cNvGrpSpPr/>
          <p:nvPr/>
        </p:nvGrpSpPr>
        <p:grpSpPr>
          <a:xfrm>
            <a:off x="3233421" y="2629924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22D8119-0CB2-50E5-FF37-69C9B42F3C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B9E305-A263-24C1-B3E5-EB0CAE8131ED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660416A-E6D8-0E41-0D0E-919527268C1B}"/>
              </a:ext>
            </a:extLst>
          </p:cNvPr>
          <p:cNvSpPr/>
          <p:nvPr/>
        </p:nvSpPr>
        <p:spPr>
          <a:xfrm>
            <a:off x="1791325" y="2690734"/>
            <a:ext cx="1326629" cy="2473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C71A640-7AAB-D630-67BA-7A2980658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381" y="1386531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traveling_waves.py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C5286C-9ABA-DACE-D6BF-5D367062B3C8}"/>
                  </a:ext>
                </a:extLst>
              </p:cNvPr>
              <p:cNvSpPr txBox="1"/>
              <p:nvPr/>
            </p:nvSpPr>
            <p:spPr>
              <a:xfrm>
                <a:off x="6303365" y="2120655"/>
                <a:ext cx="2445980" cy="7386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C5286C-9ABA-DACE-D6BF-5D367062B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365" y="2120655"/>
                <a:ext cx="2445980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with Corners Rounded 12">
                <a:extLst>
                  <a:ext uri="{FF2B5EF4-FFF2-40B4-BE49-F238E27FC236}">
                    <a16:creationId xmlns:a16="http://schemas.microsoft.com/office/drawing/2014/main" id="{3EC38508-14EF-6E71-10F7-21A17073F37A}"/>
                  </a:ext>
                </a:extLst>
              </p:cNvPr>
              <p:cNvSpPr/>
              <p:nvPr/>
            </p:nvSpPr>
            <p:spPr>
              <a:xfrm>
                <a:off x="127418" y="1829809"/>
                <a:ext cx="3093180" cy="1483543"/>
              </a:xfrm>
              <a:prstGeom prst="wedgeRoundRectCallout">
                <a:avLst>
                  <a:gd name="adj1" fmla="val 76339"/>
                  <a:gd name="adj2" fmla="val 52163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The superposition of two waves, each having the</a:t>
                </a:r>
              </a:p>
              <a:p>
                <a:pPr algn="ctr"/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same amplitude and </a:t>
                </a:r>
                <a14:m>
                  <m:oMath xmlns:m="http://schemas.openxmlformats.org/officeDocument/2006/math">
                    <m:r>
                      <a:rPr lang="en-US" i="1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but with an </a:t>
                </a:r>
                <a:r>
                  <a:rPr lang="en-US" dirty="0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</a:rPr>
                  <a:t>opposite</a:t>
                </a:r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,</a:t>
                </a:r>
              </a:p>
              <a:p>
                <a:pPr algn="ctr"/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produces a </a:t>
                </a:r>
                <a:r>
                  <a:rPr lang="en-US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standing</a:t>
                </a:r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 wave</a:t>
                </a:r>
              </a:p>
            </p:txBody>
          </p:sp>
        </mc:Choice>
        <mc:Fallback xmlns="">
          <p:sp>
            <p:nvSpPr>
              <p:cNvPr id="13" name="Speech Bubble: Rectangle with Corners Rounded 12">
                <a:extLst>
                  <a:ext uri="{FF2B5EF4-FFF2-40B4-BE49-F238E27FC236}">
                    <a16:creationId xmlns:a16="http://schemas.microsoft.com/office/drawing/2014/main" id="{3EC38508-14EF-6E71-10F7-21A17073F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18" y="1829809"/>
                <a:ext cx="3093180" cy="1483543"/>
              </a:xfrm>
              <a:prstGeom prst="wedgeRoundRectCallout">
                <a:avLst>
                  <a:gd name="adj1" fmla="val 76339"/>
                  <a:gd name="adj2" fmla="val 52163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DEE7213D-7F89-E16B-8120-8A39E0F301C3}"/>
              </a:ext>
            </a:extLst>
          </p:cNvPr>
          <p:cNvSpPr/>
          <p:nvPr/>
        </p:nvSpPr>
        <p:spPr>
          <a:xfrm>
            <a:off x="6736097" y="4719215"/>
            <a:ext cx="1835120" cy="1096454"/>
          </a:xfrm>
          <a:prstGeom prst="wedgeRoundRectCallout">
            <a:avLst>
              <a:gd name="adj1" fmla="val -84639"/>
              <a:gd name="adj2" fmla="val -902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What points are at the </a:t>
            </a:r>
            <a:r>
              <a:rPr lang="en-US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center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of these circles?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C720A33-F3B6-9FAB-478F-9C2832875EFC}"/>
              </a:ext>
            </a:extLst>
          </p:cNvPr>
          <p:cNvGrpSpPr/>
          <p:nvPr/>
        </p:nvGrpSpPr>
        <p:grpSpPr>
          <a:xfrm>
            <a:off x="2389156" y="4151127"/>
            <a:ext cx="4538947" cy="228600"/>
            <a:chOff x="2389156" y="4151127"/>
            <a:chExt cx="4538947" cy="2286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46E545A-A19E-1681-D131-113523D9B26F}"/>
                </a:ext>
              </a:extLst>
            </p:cNvPr>
            <p:cNvSpPr/>
            <p:nvPr/>
          </p:nvSpPr>
          <p:spPr>
            <a:xfrm>
              <a:off x="2389156" y="4151127"/>
              <a:ext cx="228600" cy="22860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7A5AB32-DD74-3044-EF16-4A0B6EC96791}"/>
                </a:ext>
              </a:extLst>
            </p:cNvPr>
            <p:cNvSpPr/>
            <p:nvPr/>
          </p:nvSpPr>
          <p:spPr>
            <a:xfrm>
              <a:off x="3107547" y="4151127"/>
              <a:ext cx="228600" cy="22860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DC20B8E-6E25-0387-7863-AEE413F98B5C}"/>
                </a:ext>
              </a:extLst>
            </p:cNvPr>
            <p:cNvSpPr/>
            <p:nvPr/>
          </p:nvSpPr>
          <p:spPr>
            <a:xfrm>
              <a:off x="3825938" y="4151127"/>
              <a:ext cx="228600" cy="22860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F6E9C37-2437-1BAE-89FE-ADFA33A913E1}"/>
                </a:ext>
              </a:extLst>
            </p:cNvPr>
            <p:cNvSpPr/>
            <p:nvPr/>
          </p:nvSpPr>
          <p:spPr>
            <a:xfrm>
              <a:off x="4544329" y="4151127"/>
              <a:ext cx="228600" cy="22860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ADEBCA-E8B0-C21C-04B2-D7A397C25B5F}"/>
                </a:ext>
              </a:extLst>
            </p:cNvPr>
            <p:cNvSpPr/>
            <p:nvPr/>
          </p:nvSpPr>
          <p:spPr>
            <a:xfrm>
              <a:off x="5262720" y="4151127"/>
              <a:ext cx="228600" cy="22860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058A30B-4C3D-66F4-C785-2A1865110171}"/>
                </a:ext>
              </a:extLst>
            </p:cNvPr>
            <p:cNvSpPr/>
            <p:nvPr/>
          </p:nvSpPr>
          <p:spPr>
            <a:xfrm>
              <a:off x="5981111" y="4151127"/>
              <a:ext cx="228600" cy="22860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EB33528-34E2-6ACE-8072-5B5FDFA5D3E8}"/>
                </a:ext>
              </a:extLst>
            </p:cNvPr>
            <p:cNvSpPr/>
            <p:nvPr/>
          </p:nvSpPr>
          <p:spPr>
            <a:xfrm>
              <a:off x="6699503" y="4151127"/>
              <a:ext cx="228600" cy="22860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38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Uniform (Fair) Sampling in a Circle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Suppose we want to generate random points </a:t>
                </a:r>
                <a:r>
                  <a:rPr lang="en-US" sz="2400" b="1" dirty="0"/>
                  <a:t>known</a:t>
                </a:r>
                <a:r>
                  <a:rPr lang="en-US" sz="2400" dirty="0"/>
                  <a:t> to be </a:t>
                </a:r>
                <a:r>
                  <a:rPr lang="en-US" sz="2400" u="sng" dirty="0"/>
                  <a:t>inside</a:t>
                </a:r>
                <a:r>
                  <a:rPr lang="en-US" sz="2400" dirty="0"/>
                  <a:t> a unit circle centered at the origin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Instead of picking random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Cartesian</a:t>
                </a:r>
                <a:r>
                  <a:rPr lang="en-US" sz="2400" dirty="0"/>
                  <a:t> coordinates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dirty="0"/>
                  <a:t> for the sample points, we could use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polar</a:t>
                </a:r>
                <a:r>
                  <a:rPr lang="en-US" sz="2400" dirty="0"/>
                  <a:t> coordinates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24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We could pick a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random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radius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&lt;1</m:t>
                        </m:r>
                      </m:e>
                    </m:d>
                  </m:oMath>
                </a14:m>
                <a:r>
                  <a:rPr lang="en-US" sz="2000" dirty="0"/>
                  <a:t> for </a:t>
                </a:r>
                <a:r>
                  <a:rPr lang="en-US" sz="2000" u="sng" dirty="0"/>
                  <a:t>each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radian angle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sz="2000" dirty="0"/>
                  <a:t> and then convert those polar coordinates to Cartesian coordinates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Using this approach, we would never waste time picking random dots </a:t>
                </a:r>
                <a:r>
                  <a:rPr lang="en-US" sz="2000" b="1" dirty="0"/>
                  <a:t>that fall outside of the circle</a:t>
                </a:r>
                <a:r>
                  <a:rPr lang="en-US" sz="2000" dirty="0"/>
                  <a:t> which might happen if we picked random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/>
                  <a:t> pairs of Cartesian coordinates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However, we must still ensure the random sample points are distributed </a:t>
                </a:r>
                <a:r>
                  <a:rPr lang="en-US" sz="2400" i="1" dirty="0"/>
                  <a:t>uniformly</a:t>
                </a:r>
                <a:r>
                  <a:rPr lang="en-US" sz="2400" dirty="0"/>
                  <a:t> throughout the circle to ensure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fair</a:t>
                </a:r>
                <a:r>
                  <a:rPr lang="en-US" sz="2400" dirty="0"/>
                  <a:t> coverage of the entire sample area</a:t>
                </a:r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2661" r="-309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0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022D834-9607-CAB2-2B73-DE4365453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094" y="1694172"/>
            <a:ext cx="4383813" cy="42968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circle_sampling.py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57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DAC6781-054A-EA85-707B-D4D7F6389A1F}"/>
              </a:ext>
            </a:extLst>
          </p:cNvPr>
          <p:cNvGrpSpPr/>
          <p:nvPr/>
        </p:nvGrpSpPr>
        <p:grpSpPr>
          <a:xfrm>
            <a:off x="3593161" y="2938024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DF10854-DA84-393C-07A6-7E218A5B22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296B19-639D-A46E-9B46-B2827F83144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DA9BB2C-603A-C2AE-6803-12D907EEB7CE}"/>
              </a:ext>
            </a:extLst>
          </p:cNvPr>
          <p:cNvGrpSpPr/>
          <p:nvPr/>
        </p:nvGrpSpPr>
        <p:grpSpPr>
          <a:xfrm>
            <a:off x="6056170" y="3183190"/>
            <a:ext cx="1076632" cy="369332"/>
            <a:chOff x="4704120" y="2356972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7835B45-2E56-4E05-810E-41D7077251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67D8AD-5FB1-4AD3-CB3D-315B54D915C7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D69CF6-8E53-4AD2-7562-108CEC516029}"/>
              </a:ext>
            </a:extLst>
          </p:cNvPr>
          <p:cNvGrpSpPr/>
          <p:nvPr/>
        </p:nvGrpSpPr>
        <p:grpSpPr>
          <a:xfrm>
            <a:off x="4785662" y="3429000"/>
            <a:ext cx="1068643" cy="369332"/>
            <a:chOff x="3647644" y="4910075"/>
            <a:chExt cx="106864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A991AE-678F-7383-60B9-F3162163E6F0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684CE9F-DE7C-2F08-995E-7DDFEE6B88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FD9D3FA-45D7-FDD5-2503-68C471B967FC}"/>
              </a:ext>
            </a:extLst>
          </p:cNvPr>
          <p:cNvGrpSpPr/>
          <p:nvPr/>
        </p:nvGrpSpPr>
        <p:grpSpPr>
          <a:xfrm>
            <a:off x="4443691" y="3796312"/>
            <a:ext cx="1064340" cy="369332"/>
            <a:chOff x="3647644" y="5421073"/>
            <a:chExt cx="1064340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6C0095A-9A51-8142-17D4-346EE78FC839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AC5F9A0-D141-A6C0-BA6F-C5C92FB130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A9B81E-DECA-9969-0F82-A51537CD3697}"/>
              </a:ext>
            </a:extLst>
          </p:cNvPr>
          <p:cNvGrpSpPr/>
          <p:nvPr/>
        </p:nvGrpSpPr>
        <p:grpSpPr>
          <a:xfrm>
            <a:off x="6718633" y="4677685"/>
            <a:ext cx="1068643" cy="369332"/>
            <a:chOff x="3647644" y="5359159"/>
            <a:chExt cx="1068643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251A24-6F01-0F4C-C678-86AECC58D8F1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3A0E9A9-D9F2-93E1-CBDC-FA09523B92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10E4FE-8C23-E322-771D-EF00EE22C5B6}"/>
              </a:ext>
            </a:extLst>
          </p:cNvPr>
          <p:cNvGrpSpPr/>
          <p:nvPr/>
        </p:nvGrpSpPr>
        <p:grpSpPr>
          <a:xfrm>
            <a:off x="5672712" y="5423301"/>
            <a:ext cx="1076632" cy="369332"/>
            <a:chOff x="2157212" y="5356391"/>
            <a:chExt cx="1076632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5CEBD1E-CCED-5005-CF63-8518129CA527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3CC0025-E8FF-E595-9D62-617B706A07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B031EED-7E9D-A74F-2599-F15E83973749}"/>
              </a:ext>
            </a:extLst>
          </p:cNvPr>
          <p:cNvGrpSpPr/>
          <p:nvPr/>
        </p:nvGrpSpPr>
        <p:grpSpPr>
          <a:xfrm>
            <a:off x="6012524" y="4905062"/>
            <a:ext cx="1076632" cy="369332"/>
            <a:chOff x="2157212" y="5356391"/>
            <a:chExt cx="1076632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822F13F-2BDE-DFD4-8AB7-20349FBCDB1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55CF0C5-6CCC-24B7-5C5C-6A251BF683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633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BED85A-513F-7181-8668-C93A9C299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464495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circle_sampling.py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58</a:t>
            </a:fld>
            <a:endParaRPr lang="en-US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0FE15AC-A9EC-6066-F715-3BD029180AB0}"/>
              </a:ext>
            </a:extLst>
          </p:cNvPr>
          <p:cNvSpPr/>
          <p:nvPr/>
        </p:nvSpPr>
        <p:spPr>
          <a:xfrm>
            <a:off x="1233956" y="5260589"/>
            <a:ext cx="2116393" cy="700548"/>
          </a:xfrm>
          <a:prstGeom prst="wedgeRectCallout">
            <a:avLst>
              <a:gd name="adj1" fmla="val 74002"/>
              <a:gd name="adj2" fmla="val -149252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What went wrong with our math?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5AC254D2-A78A-A2DA-207B-79794295BDA1}"/>
              </a:ext>
            </a:extLst>
          </p:cNvPr>
          <p:cNvSpPr/>
          <p:nvPr/>
        </p:nvSpPr>
        <p:spPr>
          <a:xfrm>
            <a:off x="6093501" y="2375775"/>
            <a:ext cx="2116393" cy="700548"/>
          </a:xfrm>
          <a:prstGeom prst="wedgeRectCallout">
            <a:avLst>
              <a:gd name="adj1" fmla="val -103070"/>
              <a:gd name="adj2" fmla="val 213440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What must we do to sample fairly?</a:t>
            </a:r>
          </a:p>
        </p:txBody>
      </p:sp>
    </p:spTree>
    <p:extLst>
      <p:ext uri="{BB962C8B-B14F-4D97-AF65-F5344CB8AC3E}">
        <p14:creationId xmlns:p14="http://schemas.microsoft.com/office/powerpoint/2010/main" val="329448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Uniform (Fair) Sampling in a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E41C18-0658-1414-C5A8-111AB9186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184" y="2188564"/>
            <a:ext cx="4133631" cy="43043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364938-9F2C-BD71-6828-A53555615FB3}"/>
              </a:ext>
            </a:extLst>
          </p:cNvPr>
          <p:cNvSpPr txBox="1"/>
          <p:nvPr/>
        </p:nvSpPr>
        <p:spPr>
          <a:xfrm>
            <a:off x="2286000" y="150602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https://apps.dtic.mil/sti/pdfs/ADA626479.pdf</a:t>
            </a:r>
            <a:r>
              <a:rPr lang="en-US" dirty="0"/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B48FBB4-6126-5792-389E-2AD8E1072AF1}"/>
              </a:ext>
            </a:extLst>
          </p:cNvPr>
          <p:cNvGrpSpPr/>
          <p:nvPr/>
        </p:nvGrpSpPr>
        <p:grpSpPr>
          <a:xfrm>
            <a:off x="292308" y="3170579"/>
            <a:ext cx="2212876" cy="1950566"/>
            <a:chOff x="292308" y="3170579"/>
            <a:chExt cx="2212876" cy="19505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D9401F90-AEF8-C3C4-9FC0-C852E5C3F8B0}"/>
                    </a:ext>
                  </a:extLst>
                </p:cNvPr>
                <p:cNvSpPr txBox="1"/>
                <p:nvPr/>
              </p:nvSpPr>
              <p:spPr>
                <a:xfrm>
                  <a:off x="818491" y="3170579"/>
                  <a:ext cx="116051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D9401F90-AEF8-C3C4-9FC0-C852E5C3F8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491" y="3170579"/>
                  <a:ext cx="1160511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236" r="-1571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633B95D-1AD4-71E3-030C-BD4019C03E94}"/>
                    </a:ext>
                  </a:extLst>
                </p:cNvPr>
                <p:cNvSpPr txBox="1"/>
                <p:nvPr/>
              </p:nvSpPr>
              <p:spPr>
                <a:xfrm>
                  <a:off x="292308" y="3643817"/>
                  <a:ext cx="2212876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7030A0"/>
                      </a:solidFill>
                    </a:rPr>
                    <a:t>The radial </a:t>
                  </a:r>
                  <a:r>
                    <a:rPr lang="en-US" b="1" dirty="0">
                      <a:solidFill>
                        <a:srgbClr val="7030A0"/>
                      </a:solidFill>
                    </a:rPr>
                    <a:t>area</a:t>
                  </a:r>
                  <a:r>
                    <a:rPr lang="en-US" dirty="0">
                      <a:solidFill>
                        <a:srgbClr val="7030A0"/>
                      </a:solidFill>
                    </a:rPr>
                    <a:t> of each sector is growing by a factor of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dirty="0">
                      <a:solidFill>
                        <a:srgbClr val="7030A0"/>
                      </a:solidFill>
                    </a:rPr>
                    <a:t> as you move away from the origin (0,0)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633B95D-1AD4-71E3-030C-BD4019C03E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308" y="3643817"/>
                  <a:ext cx="2212876" cy="1477328"/>
                </a:xfrm>
                <a:prstGeom prst="rect">
                  <a:avLst/>
                </a:prstGeom>
                <a:blipFill>
                  <a:blip r:embed="rId5"/>
                  <a:stretch>
                    <a:fillRect l="-2204" t="-2479" r="-4683" b="-57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71C48D7-F141-9ED6-AC38-D4243768F73A}"/>
              </a:ext>
            </a:extLst>
          </p:cNvPr>
          <p:cNvSpPr txBox="1"/>
          <p:nvPr/>
        </p:nvSpPr>
        <p:spPr>
          <a:xfrm>
            <a:off x="6695607" y="3505318"/>
            <a:ext cx="22128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Therefore, to equalize the </a:t>
            </a:r>
            <a:r>
              <a:rPr lang="en-US" b="1" i="1" dirty="0">
                <a:solidFill>
                  <a:srgbClr val="7030A0"/>
                </a:solidFill>
              </a:rPr>
              <a:t>density</a:t>
            </a:r>
            <a:r>
              <a:rPr lang="en-US" dirty="0">
                <a:solidFill>
                  <a:srgbClr val="7030A0"/>
                </a:solidFill>
              </a:rPr>
              <a:t> of each sector, we need to take the </a:t>
            </a:r>
            <a:r>
              <a:rPr lang="en-US" u="sng" dirty="0">
                <a:solidFill>
                  <a:srgbClr val="7030A0"/>
                </a:solidFill>
              </a:rPr>
              <a:t>square root</a:t>
            </a:r>
            <a:r>
              <a:rPr lang="en-US" dirty="0">
                <a:solidFill>
                  <a:srgbClr val="7030A0"/>
                </a:solidFill>
              </a:rPr>
              <a:t> of each random </a:t>
            </a:r>
            <a:r>
              <a:rPr lang="en-US" b="1" dirty="0">
                <a:solidFill>
                  <a:srgbClr val="7030A0"/>
                </a:solidFill>
              </a:rPr>
              <a:t>radius</a:t>
            </a:r>
            <a:r>
              <a:rPr lang="en-US" dirty="0">
                <a:solidFill>
                  <a:srgbClr val="7030A0"/>
                </a:solidFill>
              </a:rPr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132247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Transverse Wave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26591" y="3210016"/>
                <a:ext cx="2108205" cy="5640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𝑷𝒆𝒓𝒊𝒐𝒅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591" y="3210016"/>
                <a:ext cx="2108205" cy="5640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0573" y="4094947"/>
                <a:ext cx="2980239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𝑭𝒓𝒆𝒒𝒖𝒆𝒏𝒄𝒚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73" y="4094947"/>
                <a:ext cx="2980239" cy="525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4682" y="4941790"/>
                <a:ext cx="3070007" cy="573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𝑾𝒂𝒗𝒆𝒍𝒆𝒏𝒈𝒕𝒉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82" y="4941790"/>
                <a:ext cx="3070007" cy="5732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29221" y="4521439"/>
                <a:ext cx="3400546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𝑾𝒂𝒗𝒆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𝒗𝒆𝒍𝒐𝒄𝒊𝒕𝒚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221" y="4521439"/>
                <a:ext cx="3400546" cy="52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53789" y="6079352"/>
                <a:ext cx="739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789" y="6079352"/>
                <a:ext cx="739626" cy="276999"/>
              </a:xfrm>
              <a:prstGeom prst="rect">
                <a:avLst/>
              </a:prstGeom>
              <a:blipFill>
                <a:blip r:embed="rId6"/>
                <a:stretch>
                  <a:fillRect l="-4098" t="-2174" r="-983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334163" y="5302446"/>
                <a:ext cx="247811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𝑑𝑖𝑠𝑡𝑎𝑛𝑐𝑒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𝑐𝑦𝑐𝑙𝑒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𝑐𝑦𝑐𝑙𝑒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163" y="5302446"/>
                <a:ext cx="2478114" cy="6223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025988" y="2259768"/>
                <a:ext cx="3694152" cy="524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𝑨𝒏𝒈𝒖𝒍𝒂𝒓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𝒗𝒆𝒍𝒐𝒄𝒊𝒕𝒚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𝑟𝑎𝑑𝑖𝑎𝑛𝑠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𝑡𝑖𝑚𝑒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988" y="2259768"/>
                <a:ext cx="3694152" cy="5241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>
            <a:cxnSpLocks/>
          </p:cNvCxnSpPr>
          <p:nvPr/>
        </p:nvCxnSpPr>
        <p:spPr>
          <a:xfrm flipV="1">
            <a:off x="7057196" y="5734001"/>
            <a:ext cx="648849" cy="934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 flipV="1">
            <a:off x="8108121" y="5435735"/>
            <a:ext cx="499553" cy="649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9738" y="5835952"/>
                <a:ext cx="2603405" cy="520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𝑾𝒂𝒗𝒆𝒏𝒖𝒎𝒃𝒆𝒓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38" y="5835952"/>
                <a:ext cx="2603405" cy="5203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D2B170-3B25-4134-959B-AEB00119E29F}"/>
                  </a:ext>
                </a:extLst>
              </p:cNvPr>
              <p:cNvSpPr txBox="1"/>
              <p:nvPr/>
            </p:nvSpPr>
            <p:spPr>
              <a:xfrm>
                <a:off x="5643150" y="1261418"/>
                <a:ext cx="1843500" cy="573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𝑟𝑎𝑑𝑖𝑎𝑛𝑠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den>
                      </m:f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D2B170-3B25-4134-959B-AEB00119E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150" y="1261418"/>
                <a:ext cx="1843500" cy="5732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DE40D7-C0F3-4A69-8E4C-586974E7A6B9}"/>
                  </a:ext>
                </a:extLst>
              </p:cNvPr>
              <p:cNvSpPr txBox="1"/>
              <p:nvPr/>
            </p:nvSpPr>
            <p:spPr>
              <a:xfrm>
                <a:off x="6348258" y="2918919"/>
                <a:ext cx="2407382" cy="622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𝑟𝑎𝑑𝑖𝑎𝑛𝑠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𝑐𝑦𝑐𝑙𝑒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𝑐𝑦𝑐𝑙𝑒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DE40D7-C0F3-4A69-8E4C-586974E7A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258" y="2918919"/>
                <a:ext cx="2407382" cy="6223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EF6E83B-E9DB-4DD8-8993-BE7D627ACAA9}"/>
                  </a:ext>
                </a:extLst>
              </p:cNvPr>
              <p:cNvSpPr/>
              <p:nvPr/>
            </p:nvSpPr>
            <p:spPr>
              <a:xfrm>
                <a:off x="6277780" y="3748444"/>
                <a:ext cx="1117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EF6E83B-E9DB-4DD8-8993-BE7D627ACA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780" y="3748444"/>
                <a:ext cx="1117935" cy="369332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942030-E23A-420E-A368-7A0E68CD59B8}"/>
              </a:ext>
            </a:extLst>
          </p:cNvPr>
          <p:cNvCxnSpPr>
            <a:cxnSpLocks/>
          </p:cNvCxnSpPr>
          <p:nvPr/>
        </p:nvCxnSpPr>
        <p:spPr>
          <a:xfrm flipV="1">
            <a:off x="7063900" y="3355491"/>
            <a:ext cx="648849" cy="934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C8C9FAD-A1D0-42CF-9166-2B0E8BF74A1F}"/>
              </a:ext>
            </a:extLst>
          </p:cNvPr>
          <p:cNvCxnSpPr>
            <a:cxnSpLocks/>
          </p:cNvCxnSpPr>
          <p:nvPr/>
        </p:nvCxnSpPr>
        <p:spPr>
          <a:xfrm flipV="1">
            <a:off x="8047567" y="3020791"/>
            <a:ext cx="648849" cy="934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B77B4E34-AC40-44FD-87A9-8F7457ED37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9263" y="1241029"/>
            <a:ext cx="3142857" cy="1542857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50CE27F-05D9-413A-9AFB-04CF95B55577}"/>
              </a:ext>
            </a:extLst>
          </p:cNvPr>
          <p:cNvCxnSpPr/>
          <p:nvPr/>
        </p:nvCxnSpPr>
        <p:spPr>
          <a:xfrm>
            <a:off x="1597359" y="1330427"/>
            <a:ext cx="0" cy="1098755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5CBE845-B445-4E3F-9C53-B83F7FA6457C}"/>
              </a:ext>
            </a:extLst>
          </p:cNvPr>
          <p:cNvCxnSpPr/>
          <p:nvPr/>
        </p:nvCxnSpPr>
        <p:spPr>
          <a:xfrm>
            <a:off x="2561765" y="1330427"/>
            <a:ext cx="0" cy="1098755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69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10" grpId="0"/>
      <p:bldP spid="11" grpId="0"/>
      <p:bldP spid="14" grpId="0"/>
      <p:bldP spid="23" grpId="0" animBg="1"/>
      <p:bldP spid="17" grpId="0"/>
      <p:bldP spid="19" grpId="0"/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6CCDAA-C655-8D86-45A9-2D5C99AC4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094" y="1694171"/>
            <a:ext cx="4383813" cy="42968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sampling_circle.py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60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DAC6781-054A-EA85-707B-D4D7F6389A1F}"/>
              </a:ext>
            </a:extLst>
          </p:cNvPr>
          <p:cNvGrpSpPr/>
          <p:nvPr/>
        </p:nvGrpSpPr>
        <p:grpSpPr>
          <a:xfrm>
            <a:off x="5984092" y="3429000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DF10854-DA84-393C-07A6-7E218A5B22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296B19-639D-A46E-9B46-B2827F83144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565A2767-96DF-09E2-0B30-575F8325036A}"/>
              </a:ext>
            </a:extLst>
          </p:cNvPr>
          <p:cNvSpPr/>
          <p:nvPr/>
        </p:nvSpPr>
        <p:spPr>
          <a:xfrm>
            <a:off x="2836316" y="3495676"/>
            <a:ext cx="2983043" cy="255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2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85A2163-C39B-2A2C-F2DB-11165EFA1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464495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circle_sampling.py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61</a:t>
            </a:fld>
            <a:endParaRPr lang="en-US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92F5BA33-76AF-67E2-6990-3F0E0FAE78CE}"/>
              </a:ext>
            </a:extLst>
          </p:cNvPr>
          <p:cNvSpPr/>
          <p:nvPr/>
        </p:nvSpPr>
        <p:spPr>
          <a:xfrm>
            <a:off x="1196481" y="5126636"/>
            <a:ext cx="2116393" cy="1229715"/>
          </a:xfrm>
          <a:prstGeom prst="wedgeRectCallout">
            <a:avLst>
              <a:gd name="adj1" fmla="val 89230"/>
              <a:gd name="adj2" fmla="val -122522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We are now sampling the circle using a uniform (fair) distribution</a:t>
            </a:r>
          </a:p>
        </p:txBody>
      </p:sp>
    </p:spTree>
    <p:extLst>
      <p:ext uri="{BB962C8B-B14F-4D97-AF65-F5344CB8AC3E}">
        <p14:creationId xmlns:p14="http://schemas.microsoft.com/office/powerpoint/2010/main" val="417193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09</a:t>
            </a:r>
            <a:r>
              <a:rPr lang="en-US" sz="3200" dirty="0">
                <a:latin typeface="+mn-lt"/>
              </a:rPr>
              <a:t> – Now You Know…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07413" cy="484089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b="1" dirty="0"/>
                  <a:t>Nyquist Sampling Theorem</a:t>
                </a:r>
                <a:r>
                  <a:rPr lang="en-US" sz="2400" dirty="0"/>
                  <a:t> – to minimize aliasing (data loss):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Known wave (you know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000" dirty="0"/>
                  <a:t>) set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000" b="1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That you need </a:t>
                </a:r>
                <a:r>
                  <a:rPr lang="en-US" sz="2000" b="1" dirty="0"/>
                  <a:t>at least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2x</a:t>
                </a:r>
                <a:r>
                  <a:rPr lang="en-US" sz="2000" dirty="0"/>
                  <a:t> as many samples as the highest frequency you want to capture is the essence of the Nyquist Theorem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With an unknown wave (you don’t know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000" dirty="0"/>
                  <a:t>) take a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prime number of samples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≥2×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000" b="1" dirty="0">
                    <a:solidFill>
                      <a:srgbClr val="00B050"/>
                    </a:solidFill>
                  </a:rPr>
                  <a:t> to minimize the chance of aliasing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superposition</a:t>
                </a:r>
                <a:r>
                  <a:rPr lang="en-US" sz="2400" dirty="0"/>
                  <a:t> of two traveling waves, having the same wavelength but opposite angular velocity, produces a </a:t>
                </a:r>
                <a:r>
                  <a:rPr lang="en-US" sz="2400" b="1" dirty="0"/>
                  <a:t>standing</a:t>
                </a:r>
                <a:r>
                  <a:rPr lang="en-US" sz="2400" dirty="0"/>
                  <a:t> wave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A standing wave still oscillates but does not travel (the location of the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nodes</a:t>
                </a:r>
                <a:r>
                  <a:rPr lang="en-US" sz="2000" dirty="0"/>
                  <a:t> remains constant)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Superposition is a crucial concept in physics!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07413" cy="4840898"/>
              </a:xfrm>
              <a:blipFill>
                <a:blip r:embed="rId3"/>
                <a:stretch>
                  <a:fillRect l="-1066" t="-1761" r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2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Update the Python file named </a:t>
                </a:r>
                <a:r>
                  <a:rPr lang="en-US" sz="2400" b="1" dirty="0"/>
                  <a:t>werner_formula.py</a:t>
                </a:r>
                <a:r>
                  <a:rPr lang="en-US" sz="2400" dirty="0"/>
                  <a:t> to show on one graph the following four functions: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0.8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0.5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Werner's Product-to-sum formula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400" dirty="0"/>
                  <a:t>Use the domain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 subdivided into 100 equally spaced intervals</a:t>
                </a:r>
              </a:p>
              <a:p>
                <a:r>
                  <a:rPr lang="en-US" sz="24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as a grey dotted line with closed circle markers</a:t>
                </a:r>
              </a:p>
              <a:p>
                <a:r>
                  <a:rPr lang="en-US" sz="2400" dirty="0"/>
                  <a:t>Display the legend labels for each curve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6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CE0403-3102-49E2-A702-2B1F47D90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49" y="1609126"/>
            <a:ext cx="4866667" cy="287619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Transverse Wave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99961" y="1857089"/>
                <a:ext cx="21458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𝐬𝐢𝐧</m:t>
                        </m:r>
                      </m:fName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has a wavelength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961" y="1857089"/>
                <a:ext cx="2145891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278137" y="4560936"/>
                <a:ext cx="2094271" cy="562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137" y="4560936"/>
                <a:ext cx="2094271" cy="562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262803" y="5498110"/>
                <a:ext cx="4732475" cy="562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803" y="5498110"/>
                <a:ext cx="4732475" cy="5629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Speech Bubble: Rectangle 31"/>
              <p:cNvSpPr/>
              <p:nvPr/>
            </p:nvSpPr>
            <p:spPr>
              <a:xfrm>
                <a:off x="6853336" y="5071192"/>
                <a:ext cx="1467289" cy="646331"/>
              </a:xfrm>
              <a:prstGeom prst="wedgeRectCallout">
                <a:avLst>
                  <a:gd name="adj1" fmla="val -77555"/>
                  <a:gd name="adj2" fmla="val -19163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Crest to Crest</a:t>
                </a:r>
              </a:p>
            </p:txBody>
          </p:sp>
        </mc:Choice>
        <mc:Fallback xmlns="">
          <p:sp>
            <p:nvSpPr>
              <p:cNvPr id="32" name="Speech Bubble: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336" y="5071192"/>
                <a:ext cx="1467289" cy="646331"/>
              </a:xfrm>
              <a:prstGeom prst="wedgeRectCallout">
                <a:avLst>
                  <a:gd name="adj1" fmla="val -77555"/>
                  <a:gd name="adj2" fmla="val -19163"/>
                </a:avLst>
              </a:prstGeom>
              <a:blipFill>
                <a:blip r:embed="rId6"/>
                <a:stretch>
                  <a:fillRect r="-1911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row: Curved Down 33"/>
          <p:cNvSpPr/>
          <p:nvPr/>
        </p:nvSpPr>
        <p:spPr>
          <a:xfrm rot="5400000">
            <a:off x="5635354" y="5104416"/>
            <a:ext cx="983411" cy="3852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849019" y="1092865"/>
                <a:ext cx="11753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019" y="1092865"/>
                <a:ext cx="1175322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5257A8-F69A-476F-A707-B60006863C60}"/>
              </a:ext>
            </a:extLst>
          </p:cNvPr>
          <p:cNvCxnSpPr>
            <a:cxnSpLocks/>
          </p:cNvCxnSpPr>
          <p:nvPr/>
        </p:nvCxnSpPr>
        <p:spPr>
          <a:xfrm flipV="1">
            <a:off x="1976008" y="1609126"/>
            <a:ext cx="0" cy="14380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4A81C1-AB0A-416C-B16C-26BE7513BE93}"/>
              </a:ext>
            </a:extLst>
          </p:cNvPr>
          <p:cNvCxnSpPr>
            <a:cxnSpLocks/>
          </p:cNvCxnSpPr>
          <p:nvPr/>
        </p:nvCxnSpPr>
        <p:spPr>
          <a:xfrm flipV="1">
            <a:off x="4836887" y="1609126"/>
            <a:ext cx="0" cy="14380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EE67BC-9A30-4035-9823-A3E9D8533E3F}"/>
                  </a:ext>
                </a:extLst>
              </p:cNvPr>
              <p:cNvSpPr txBox="1"/>
              <p:nvPr/>
            </p:nvSpPr>
            <p:spPr>
              <a:xfrm>
                <a:off x="1901148" y="3182080"/>
                <a:ext cx="149720" cy="366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EE67BC-9A30-4035-9823-A3E9D8533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148" y="3182080"/>
                <a:ext cx="149720" cy="366062"/>
              </a:xfrm>
              <a:prstGeom prst="rect">
                <a:avLst/>
              </a:prstGeom>
              <a:blipFill>
                <a:blip r:embed="rId8"/>
                <a:stretch>
                  <a:fillRect l="-25000" r="-2500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0AF764-EE33-4AC4-9174-30EF36FFA4AC}"/>
              </a:ext>
            </a:extLst>
          </p:cNvPr>
          <p:cNvCxnSpPr/>
          <p:nvPr/>
        </p:nvCxnSpPr>
        <p:spPr>
          <a:xfrm>
            <a:off x="1976008" y="1786203"/>
            <a:ext cx="286087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3542FF-816D-4926-A412-67CE0D437D91}"/>
                  </a:ext>
                </a:extLst>
              </p:cNvPr>
              <p:cNvSpPr txBox="1"/>
              <p:nvPr/>
            </p:nvSpPr>
            <p:spPr>
              <a:xfrm>
                <a:off x="4627405" y="3182080"/>
                <a:ext cx="573170" cy="366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3542FF-816D-4926-A412-67CE0D437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405" y="3182080"/>
                <a:ext cx="573170" cy="366062"/>
              </a:xfrm>
              <a:prstGeom prst="rect">
                <a:avLst/>
              </a:prstGeom>
              <a:blipFill>
                <a:blip r:embed="rId9"/>
                <a:stretch>
                  <a:fillRect l="-5319" r="-3191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B0C5A1-92A0-43F9-9818-39CECBF0BCC5}"/>
                  </a:ext>
                </a:extLst>
              </p:cNvPr>
              <p:cNvSpPr txBox="1"/>
              <p:nvPr/>
            </p:nvSpPr>
            <p:spPr>
              <a:xfrm>
                <a:off x="3235949" y="1628961"/>
                <a:ext cx="322332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B0C5A1-92A0-43F9-9818-39CECBF0B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949" y="1628961"/>
                <a:ext cx="322332" cy="276999"/>
              </a:xfrm>
              <a:prstGeom prst="rect">
                <a:avLst/>
              </a:prstGeom>
              <a:blipFill>
                <a:blip r:embed="rId10"/>
                <a:stretch>
                  <a:fillRect l="-14545" r="-9091" b="-41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61D5ABE-3B38-41C2-935E-256246C43E56}"/>
              </a:ext>
            </a:extLst>
          </p:cNvPr>
          <p:cNvSpPr txBox="1"/>
          <p:nvPr/>
        </p:nvSpPr>
        <p:spPr>
          <a:xfrm>
            <a:off x="3771464" y="5270875"/>
            <a:ext cx="31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A07D6F-BA48-4984-95E8-31B14704C3E9}"/>
              </a:ext>
            </a:extLst>
          </p:cNvPr>
          <p:cNvSpPr txBox="1"/>
          <p:nvPr/>
        </p:nvSpPr>
        <p:spPr>
          <a:xfrm>
            <a:off x="5165743" y="5270875"/>
            <a:ext cx="31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73D27E-BD88-4DAE-9927-08266CDF0D71}"/>
              </a:ext>
            </a:extLst>
          </p:cNvPr>
          <p:cNvCxnSpPr>
            <a:cxnSpLocks/>
          </p:cNvCxnSpPr>
          <p:nvPr/>
        </p:nvCxnSpPr>
        <p:spPr>
          <a:xfrm flipV="1">
            <a:off x="3506585" y="5574829"/>
            <a:ext cx="319793" cy="4148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C5C449-D223-4D90-88A1-1802229EEEED}"/>
              </a:ext>
            </a:extLst>
          </p:cNvPr>
          <p:cNvCxnSpPr>
            <a:cxnSpLocks/>
          </p:cNvCxnSpPr>
          <p:nvPr/>
        </p:nvCxnSpPr>
        <p:spPr>
          <a:xfrm flipV="1">
            <a:off x="4925704" y="5574829"/>
            <a:ext cx="319793" cy="4148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D4C0363-E1A4-4091-B1DA-7C40AE055F15}"/>
              </a:ext>
            </a:extLst>
          </p:cNvPr>
          <p:cNvSpPr/>
          <p:nvPr/>
        </p:nvSpPr>
        <p:spPr>
          <a:xfrm>
            <a:off x="2204884" y="5646299"/>
            <a:ext cx="319793" cy="380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17AB47-C310-4499-87BE-B485629BDB50}"/>
              </a:ext>
            </a:extLst>
          </p:cNvPr>
          <p:cNvSpPr/>
          <p:nvPr/>
        </p:nvSpPr>
        <p:spPr>
          <a:xfrm>
            <a:off x="7486650" y="2072777"/>
            <a:ext cx="319793" cy="380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4E67604-E296-49E8-BB0E-2CD3896FAC73}"/>
              </a:ext>
            </a:extLst>
          </p:cNvPr>
          <p:cNvCxnSpPr>
            <a:stCxn id="24" idx="0"/>
            <a:endCxn id="33" idx="2"/>
          </p:cNvCxnSpPr>
          <p:nvPr/>
        </p:nvCxnSpPr>
        <p:spPr>
          <a:xfrm rot="5400000" flipH="1" flipV="1">
            <a:off x="3409047" y="1408799"/>
            <a:ext cx="3193235" cy="5281766"/>
          </a:xfrm>
          <a:prstGeom prst="bentConnector3">
            <a:avLst>
              <a:gd name="adj1" fmla="val 3729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69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19" grpId="0"/>
      <p:bldP spid="32" grpId="0" animBg="1"/>
      <p:bldP spid="34" grpId="0" animBg="1"/>
      <p:bldP spid="8" grpId="0"/>
      <p:bldP spid="23" grpId="0"/>
      <p:bldP spid="12" grpId="0" animBg="1"/>
      <p:bldP spid="14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Transverse Wave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088635" y="4723765"/>
                <a:ext cx="2966731" cy="670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635" y="4723765"/>
                <a:ext cx="2966731" cy="670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711745" y="5636908"/>
                <a:ext cx="7720510" cy="672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ea typeface="Cambria Math" panose="02040503050406030204" pitchFamily="18" charset="0"/>
                  </a:rPr>
                  <a:t>Example: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 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𝑑𝑖𝑠𝑡𝑎𝑛𝑐𝑒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𝑐𝑟𝑒𝑠𝑡𝑠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=2.5⇒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d>
                          <m:dPr>
                            <m:ctrl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sz="2000" b="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45" y="5636908"/>
                <a:ext cx="7720510" cy="6728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18" name="Connector: Elbow 17"/>
          <p:cNvCxnSpPr>
            <a:cxnSpLocks/>
            <a:stCxn id="14" idx="3"/>
          </p:cNvCxnSpPr>
          <p:nvPr/>
        </p:nvCxnSpPr>
        <p:spPr>
          <a:xfrm flipV="1">
            <a:off x="6055366" y="2595696"/>
            <a:ext cx="1222963" cy="2463322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32190" y="3583439"/>
            <a:ext cx="8775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if k = 1</a:t>
            </a:r>
          </a:p>
        </p:txBody>
      </p:sp>
      <p:sp>
        <p:nvSpPr>
          <p:cNvPr id="2" name="Rectangle 1"/>
          <p:cNvSpPr/>
          <p:nvPr/>
        </p:nvSpPr>
        <p:spPr>
          <a:xfrm>
            <a:off x="6824025" y="5649395"/>
            <a:ext cx="1364456" cy="58266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D54FEA9-8BEF-40CE-8B45-618E7AF65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49" y="1609126"/>
            <a:ext cx="4866667" cy="28761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0882F4-CAB7-4DF6-931D-06FCD0C48C97}"/>
                  </a:ext>
                </a:extLst>
              </p:cNvPr>
              <p:cNvSpPr txBox="1"/>
              <p:nvPr/>
            </p:nvSpPr>
            <p:spPr>
              <a:xfrm>
                <a:off x="5799961" y="1857089"/>
                <a:ext cx="21458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𝐬𝐢𝐧</m:t>
                        </m:r>
                      </m:fName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has a wavelength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0882F4-CAB7-4DF6-931D-06FCD0C48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961" y="1857089"/>
                <a:ext cx="2145891" cy="646331"/>
              </a:xfrm>
              <a:prstGeom prst="rect">
                <a:avLst/>
              </a:prstGeom>
              <a:blipFill>
                <a:blip r:embed="rId5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D95251-848C-453F-8371-C193FCB06C14}"/>
                  </a:ext>
                </a:extLst>
              </p:cNvPr>
              <p:cNvSpPr txBox="1"/>
              <p:nvPr/>
            </p:nvSpPr>
            <p:spPr>
              <a:xfrm>
                <a:off x="485230" y="4798817"/>
                <a:ext cx="2603405" cy="520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𝑾𝒂𝒗𝒆𝒏𝒖𝒎𝒃𝒆𝒓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D95251-848C-453F-8371-C193FCB06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30" y="4798817"/>
                <a:ext cx="2603405" cy="5203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DC014AB-FE86-8C66-0586-EC9640934C1A}"/>
              </a:ext>
            </a:extLst>
          </p:cNvPr>
          <p:cNvSpPr txBox="1"/>
          <p:nvPr/>
        </p:nvSpPr>
        <p:spPr>
          <a:xfrm>
            <a:off x="1457775" y="6232055"/>
            <a:ext cx="2456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2 crests per every 5 lengths</a:t>
            </a:r>
          </a:p>
        </p:txBody>
      </p:sp>
    </p:spTree>
    <p:extLst>
      <p:ext uri="{BB962C8B-B14F-4D97-AF65-F5344CB8AC3E}">
        <p14:creationId xmlns:p14="http://schemas.microsoft.com/office/powerpoint/2010/main" val="136228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5" grpId="0" animBg="1"/>
      <p:bldP spid="2" grpId="0" animBg="1"/>
      <p:bldP spid="21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Known Wave Aliasing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8326" y="1825625"/>
                <a:ext cx="8007349" cy="4280207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Python code to display a graph of the function: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den>
                                      </m:f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High-level approach:</a:t>
                </a:r>
              </a:p>
              <a:p>
                <a:pPr marL="914400" lvl="1" indent="-4572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000" dirty="0"/>
                  <a:t>Subdivide the specified domain into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dirty="0"/>
                  <a:t> intervals</a:t>
                </a:r>
              </a:p>
              <a:p>
                <a:pPr marL="914400" lvl="1" indent="-4572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000" dirty="0"/>
                  <a:t>Calculate the range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at each domain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value</a:t>
                </a:r>
              </a:p>
              <a:p>
                <a:pPr marL="914400" lvl="1" indent="-4572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000" dirty="0"/>
                  <a:t>Store the domain and range values in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NumPy arrays</a:t>
                </a: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914400" lvl="1" indent="-4572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000" dirty="0"/>
                  <a:t>Pass the two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arrays</a:t>
                </a:r>
                <a:r>
                  <a:rPr lang="en-US" sz="2000" dirty="0"/>
                  <a:t> to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Matplotlib</a:t>
                </a:r>
                <a:r>
                  <a:rPr lang="en-US" sz="2000" dirty="0"/>
                  <a:t> so it can draw a line graph connecting successive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points in the curve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8326" y="1825625"/>
                <a:ext cx="8007349" cy="4280207"/>
              </a:xfrm>
              <a:blipFill>
                <a:blip r:embed="rId3"/>
                <a:stretch>
                  <a:fillRect l="-989" t="-1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60F83E-1EF8-4E21-B3C2-97F5EFE95878}"/>
              </a:ext>
            </a:extLst>
          </p:cNvPr>
          <p:cNvSpPr txBox="1"/>
          <p:nvPr/>
        </p:nvSpPr>
        <p:spPr>
          <a:xfrm>
            <a:off x="1378973" y="2440857"/>
            <a:ext cx="1651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2 crests per every 5 lengths</a:t>
            </a:r>
          </a:p>
        </p:txBody>
      </p:sp>
    </p:spTree>
    <p:extLst>
      <p:ext uri="{BB962C8B-B14F-4D97-AF65-F5344CB8AC3E}">
        <p14:creationId xmlns:p14="http://schemas.microsoft.com/office/powerpoint/2010/main" val="291560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8290</TotalTime>
  <Words>2102</Words>
  <Application>Microsoft Office PowerPoint</Application>
  <PresentationFormat>On-screen Show (4:3)</PresentationFormat>
  <Paragraphs>418</Paragraphs>
  <Slides>63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09 – Goals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Known Wave Aliasing</vt:lpstr>
      <vt:lpstr>Open nyquist_known.py</vt:lpstr>
      <vt:lpstr>Run nyquist_known.py</vt:lpstr>
      <vt:lpstr>PowerPoint Presentation</vt:lpstr>
      <vt:lpstr>PowerPoint Presentation</vt:lpstr>
      <vt:lpstr>PowerPoint Presentation</vt:lpstr>
      <vt:lpstr>PowerPoint Presentation</vt:lpstr>
      <vt:lpstr>Edit nyquist_known.py</vt:lpstr>
      <vt:lpstr>Run nyquist_known.py</vt:lpstr>
      <vt:lpstr>Edit nyquist_known.py</vt:lpstr>
      <vt:lpstr>Run nyquist_known.py</vt:lpstr>
      <vt:lpstr>Edit nyquist_known.py</vt:lpstr>
      <vt:lpstr>Run nyquist_known.py</vt:lpstr>
      <vt:lpstr>Edit nyquist_known.py</vt:lpstr>
      <vt:lpstr>Run nyquist_known.py</vt:lpstr>
      <vt:lpstr>Edit nyquist_known.py</vt:lpstr>
      <vt:lpstr>Run nyquist_known.py</vt:lpstr>
      <vt:lpstr>Edit nyquist_known.py</vt:lpstr>
      <vt:lpstr>Run nyquist_known.py</vt:lpstr>
      <vt:lpstr>Nyquist Sampling Theorem</vt:lpstr>
      <vt:lpstr>Unknown Wave Aliasing</vt:lpstr>
      <vt:lpstr>Open nyquist_unknown.py</vt:lpstr>
      <vt:lpstr>Run nyquist_unknown.py</vt:lpstr>
      <vt:lpstr>Nyquist Sampling Theorem</vt:lpstr>
      <vt:lpstr>Edit nyquist_unknown.py</vt:lpstr>
      <vt:lpstr>Run nyquist_unknown.py</vt:lpstr>
      <vt:lpstr>Nyquist Sampling Theorem</vt:lpstr>
      <vt:lpstr>Edit nyquist_unknown.py</vt:lpstr>
      <vt:lpstr>Run nyquist_unknown.py</vt:lpstr>
      <vt:lpstr>Nyquist Sampling Theorem</vt:lpstr>
      <vt:lpstr>Run nyquist_unknown.py</vt:lpstr>
      <vt:lpstr>Traveling Waves &amp; Superposition</vt:lpstr>
      <vt:lpstr>Travelling Waves &amp; Superposition</vt:lpstr>
      <vt:lpstr>Open traveling_waves.py</vt:lpstr>
      <vt:lpstr>View traveling_waves.py</vt:lpstr>
      <vt:lpstr>View traveling_waves.py</vt:lpstr>
      <vt:lpstr>Run traveling_waves.py</vt:lpstr>
      <vt:lpstr>Edit traveling_waves.py</vt:lpstr>
      <vt:lpstr>Run traveling_waves.py</vt:lpstr>
      <vt:lpstr>Edit traveling_waves.py</vt:lpstr>
      <vt:lpstr>Run traveling_waves.py</vt:lpstr>
      <vt:lpstr>Edit traveling_waves.py</vt:lpstr>
      <vt:lpstr>Run traveling_waves.py</vt:lpstr>
      <vt:lpstr>Edit traveling_waves.py</vt:lpstr>
      <vt:lpstr>Run traveling_waves.py</vt:lpstr>
      <vt:lpstr>Edit traveling_waves.py</vt:lpstr>
      <vt:lpstr>Run traveling_waves.py</vt:lpstr>
      <vt:lpstr>Uniform (Fair) Sampling in a Circle</vt:lpstr>
      <vt:lpstr>Open circle_sampling.py</vt:lpstr>
      <vt:lpstr>Run circle_sampling.py</vt:lpstr>
      <vt:lpstr>Uniform (Fair) Sampling in a Circle</vt:lpstr>
      <vt:lpstr>Edit sampling_circle.py</vt:lpstr>
      <vt:lpstr>Run circle_sampling.py</vt:lpstr>
      <vt:lpstr>Session 09 – Now You Know…</vt:lpstr>
      <vt:lpstr>Task 09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Biersach, David</cp:lastModifiedBy>
  <cp:revision>887</cp:revision>
  <cp:lastPrinted>2015-06-01T00:45:11Z</cp:lastPrinted>
  <dcterms:created xsi:type="dcterms:W3CDTF">2014-09-21T17:58:26Z</dcterms:created>
  <dcterms:modified xsi:type="dcterms:W3CDTF">2023-11-04T21:03:23Z</dcterms:modified>
</cp:coreProperties>
</file>