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1019" r:id="rId2"/>
    <p:sldId id="972" r:id="rId3"/>
    <p:sldId id="1264" r:id="rId4"/>
    <p:sldId id="1271" r:id="rId5"/>
    <p:sldId id="1004" r:id="rId6"/>
    <p:sldId id="1259" r:id="rId7"/>
    <p:sldId id="1260" r:id="rId8"/>
    <p:sldId id="1261" r:id="rId9"/>
    <p:sldId id="1013" r:id="rId10"/>
    <p:sldId id="1014" r:id="rId11"/>
    <p:sldId id="1017" r:id="rId12"/>
    <p:sldId id="1262" r:id="rId13"/>
    <p:sldId id="1265" r:id="rId14"/>
    <p:sldId id="1266" r:id="rId15"/>
    <p:sldId id="991" r:id="rId16"/>
    <p:sldId id="1011" r:id="rId17"/>
    <p:sldId id="1012" r:id="rId18"/>
    <p:sldId id="258" r:id="rId19"/>
    <p:sldId id="1267" r:id="rId20"/>
    <p:sldId id="1221" r:id="rId21"/>
    <p:sldId id="1268" r:id="rId22"/>
    <p:sldId id="1269" r:id="rId23"/>
    <p:sldId id="1270" r:id="rId24"/>
    <p:sldId id="1272" r:id="rId25"/>
    <p:sldId id="415" r:id="rId26"/>
    <p:sldId id="987" r:id="rId27"/>
    <p:sldId id="1001" r:id="rId28"/>
    <p:sldId id="1029" r:id="rId29"/>
    <p:sldId id="1031" r:id="rId30"/>
    <p:sldId id="1030" r:id="rId31"/>
    <p:sldId id="1032" r:id="rId32"/>
    <p:sldId id="375" r:id="rId33"/>
    <p:sldId id="1274" r:id="rId34"/>
    <p:sldId id="1273" r:id="rId35"/>
    <p:sldId id="1275" r:id="rId36"/>
    <p:sldId id="377" r:id="rId37"/>
    <p:sldId id="1276" r:id="rId38"/>
    <p:sldId id="970" r:id="rId39"/>
    <p:sldId id="1277" r:id="rId40"/>
    <p:sldId id="383" r:id="rId41"/>
    <p:sldId id="416" r:id="rId42"/>
    <p:sldId id="1008" r:id="rId43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9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0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1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eps.python.org/pep-000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f/blac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03</a:t>
            </a:r>
          </a:p>
          <a:p>
            <a:pPr algn="ctr"/>
            <a:r>
              <a:rPr lang="en-US" dirty="0"/>
              <a:t>Making Line Graphs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882057-07C8-7EC6-F05F-2B29D449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44" y="1521664"/>
            <a:ext cx="5712912" cy="48346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on </a:t>
            </a:r>
            <a:r>
              <a:rPr lang="en-US" sz="3200" b="1" dirty="0">
                <a:latin typeface="+mn-lt"/>
              </a:rPr>
              <a:t>PyPI</a:t>
            </a:r>
            <a:r>
              <a:rPr lang="en-US" sz="3200" dirty="0">
                <a:latin typeface="+mn-lt"/>
              </a:rPr>
              <a:t> and Select the </a:t>
            </a:r>
            <a:r>
              <a:rPr lang="en-US" sz="3200" b="1" dirty="0">
                <a:latin typeface="+mn-lt"/>
              </a:rPr>
              <a:t>plug-in</a:t>
            </a:r>
            <a:r>
              <a:rPr lang="en-US" sz="3200" dirty="0">
                <a:latin typeface="+mn-lt"/>
              </a:rPr>
              <a:t> name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F4695-5684-C09B-9851-4975DA7A5955}"/>
              </a:ext>
            </a:extLst>
          </p:cNvPr>
          <p:cNvSpPr/>
          <p:nvPr/>
        </p:nvSpPr>
        <p:spPr>
          <a:xfrm>
            <a:off x="1817518" y="2598660"/>
            <a:ext cx="1225485" cy="236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71AC2-B7F9-AACB-91E4-AF3E67D652BD}"/>
              </a:ext>
            </a:extLst>
          </p:cNvPr>
          <p:cNvSpPr/>
          <p:nvPr/>
        </p:nvSpPr>
        <p:spPr>
          <a:xfrm>
            <a:off x="6383000" y="2616186"/>
            <a:ext cx="943481" cy="2193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0354B6E-D9C0-CEE8-BF9B-435F88181A4C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4642501" y="623249"/>
            <a:ext cx="12700" cy="4424480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B28F74-63D9-5805-4386-851F45E2073E}"/>
              </a:ext>
            </a:extLst>
          </p:cNvPr>
          <p:cNvSpPr/>
          <p:nvPr/>
        </p:nvSpPr>
        <p:spPr>
          <a:xfrm>
            <a:off x="3181264" y="3364457"/>
            <a:ext cx="3969044" cy="479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105F49-D0F5-8A42-32C8-9C3D34EB47BC}"/>
              </a:ext>
            </a:extLst>
          </p:cNvPr>
          <p:cNvCxnSpPr>
            <a:cxnSpLocks/>
          </p:cNvCxnSpPr>
          <p:nvPr/>
        </p:nvCxnSpPr>
        <p:spPr>
          <a:xfrm flipH="1" flipV="1">
            <a:off x="3919465" y="354954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7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B4D94-3A16-81B2-A28C-5D77A106F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91" y="1539905"/>
            <a:ext cx="5639620" cy="4816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thonny_black_formatter </a:t>
            </a:r>
            <a:r>
              <a:rPr lang="en-US" sz="3200" dirty="0">
                <a:latin typeface="+mn-lt"/>
              </a:rPr>
              <a:t>plug-in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BD9ED-6034-EB65-C4CB-02EF34A326DF}"/>
              </a:ext>
            </a:extLst>
          </p:cNvPr>
          <p:cNvSpPr/>
          <p:nvPr/>
        </p:nvSpPr>
        <p:spPr>
          <a:xfrm>
            <a:off x="3194822" y="3391524"/>
            <a:ext cx="3685663" cy="513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25EBE6-4914-DB2A-1FCD-1192D3F3B838}"/>
              </a:ext>
            </a:extLst>
          </p:cNvPr>
          <p:cNvCxnSpPr>
            <a:cxnSpLocks/>
          </p:cNvCxnSpPr>
          <p:nvPr/>
        </p:nvCxnSpPr>
        <p:spPr>
          <a:xfrm>
            <a:off x="2465882" y="2810656"/>
            <a:ext cx="728940" cy="682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BAE9636-BB42-FA6F-96CC-C4B108B72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189" y="1539903"/>
            <a:ext cx="5691361" cy="48164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D352C4-BD54-6FF3-BBB1-BFC6E9226807}"/>
              </a:ext>
            </a:extLst>
          </p:cNvPr>
          <p:cNvSpPr/>
          <p:nvPr/>
        </p:nvSpPr>
        <p:spPr>
          <a:xfrm>
            <a:off x="3234440" y="5990874"/>
            <a:ext cx="1188244" cy="271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77FD15-103F-31E9-814F-3D4635E1ABDC}"/>
              </a:ext>
            </a:extLst>
          </p:cNvPr>
          <p:cNvCxnSpPr>
            <a:cxnSpLocks/>
          </p:cNvCxnSpPr>
          <p:nvPr/>
        </p:nvCxnSpPr>
        <p:spPr>
          <a:xfrm flipH="1">
            <a:off x="3828562" y="4482746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E00A3F9-E32B-F099-2F8C-C8FAF224172F}"/>
              </a:ext>
            </a:extLst>
          </p:cNvPr>
          <p:cNvSpPr/>
          <p:nvPr/>
        </p:nvSpPr>
        <p:spPr>
          <a:xfrm>
            <a:off x="3234440" y="3542000"/>
            <a:ext cx="3763260" cy="271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627C81-A0FA-1A4B-7924-E403A7CE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20" y="1548808"/>
            <a:ext cx="5691361" cy="4816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thonny_black_formatter </a:t>
            </a:r>
            <a:r>
              <a:rPr lang="en-US" sz="3200" dirty="0">
                <a:latin typeface="+mn-lt"/>
              </a:rPr>
              <a:t>plug-in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BD9ED-6034-EB65-C4CB-02EF34A326DF}"/>
              </a:ext>
            </a:extLst>
          </p:cNvPr>
          <p:cNvSpPr/>
          <p:nvPr/>
        </p:nvSpPr>
        <p:spPr>
          <a:xfrm>
            <a:off x="3194822" y="3361544"/>
            <a:ext cx="3685663" cy="513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25EBE6-4914-DB2A-1FCD-1192D3F3B838}"/>
              </a:ext>
            </a:extLst>
          </p:cNvPr>
          <p:cNvCxnSpPr>
            <a:cxnSpLocks/>
          </p:cNvCxnSpPr>
          <p:nvPr/>
        </p:nvCxnSpPr>
        <p:spPr>
          <a:xfrm>
            <a:off x="2465882" y="2810656"/>
            <a:ext cx="728940" cy="682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4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6AD478-2250-8A77-AD79-F87491A33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68" y="1556089"/>
            <a:ext cx="7067863" cy="4784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Restart</a:t>
            </a:r>
            <a:r>
              <a:rPr lang="en-US" sz="3200" dirty="0">
                <a:latin typeface="+mn-lt"/>
              </a:rPr>
              <a:t> the Thonny IDE to use a plug-in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BD9ED-6034-EB65-C4CB-02EF34A326DF}"/>
              </a:ext>
            </a:extLst>
          </p:cNvPr>
          <p:cNvSpPr/>
          <p:nvPr/>
        </p:nvSpPr>
        <p:spPr>
          <a:xfrm>
            <a:off x="2040580" y="2222291"/>
            <a:ext cx="1122345" cy="243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25EBE6-4914-DB2A-1FCD-1192D3F3B838}"/>
              </a:ext>
            </a:extLst>
          </p:cNvPr>
          <p:cNvCxnSpPr>
            <a:cxnSpLocks/>
          </p:cNvCxnSpPr>
          <p:nvPr/>
        </p:nvCxnSpPr>
        <p:spPr>
          <a:xfrm flipH="1" flipV="1">
            <a:off x="2923082" y="2353456"/>
            <a:ext cx="697043" cy="10755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7FF17B-C03E-BC38-BBFD-9118A7669F67}"/>
              </a:ext>
            </a:extLst>
          </p:cNvPr>
          <p:cNvSpPr txBox="1"/>
          <p:nvPr/>
        </p:nvSpPr>
        <p:spPr>
          <a:xfrm>
            <a:off x="2375940" y="3656845"/>
            <a:ext cx="3237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You </a:t>
            </a:r>
            <a:r>
              <a:rPr lang="en-US" u="sng" dirty="0">
                <a:solidFill>
                  <a:srgbClr val="0070C0"/>
                </a:solidFill>
              </a:rPr>
              <a:t>must</a:t>
            </a:r>
            <a:r>
              <a:rPr lang="en-US" dirty="0">
                <a:solidFill>
                  <a:srgbClr val="0070C0"/>
                </a:solidFill>
              </a:rPr>
              <a:t> RESTART Thonny for the </a:t>
            </a:r>
            <a:r>
              <a:rPr lang="en-US" b="1" dirty="0">
                <a:solidFill>
                  <a:srgbClr val="0070C0"/>
                </a:solidFill>
              </a:rPr>
              <a:t>Tools…Format with Black </a:t>
            </a:r>
            <a:r>
              <a:rPr lang="en-US" dirty="0">
                <a:solidFill>
                  <a:srgbClr val="0070C0"/>
                </a:solidFill>
              </a:rPr>
              <a:t>menu option to appear</a:t>
            </a:r>
          </a:p>
        </p:txBody>
      </p:sp>
    </p:spTree>
    <p:extLst>
      <p:ext uri="{BB962C8B-B14F-4D97-AF65-F5344CB8AC3E}">
        <p14:creationId xmlns:p14="http://schemas.microsoft.com/office/powerpoint/2010/main" val="752057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Line Graphs using matplotlib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has asked you to plot the following two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=−0.3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 domain for both functions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You should plot both curves on the same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1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73E1F1E-20BF-42B2-B9AE-F806AB3C9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52" y="1277939"/>
            <a:ext cx="5658294" cy="5366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https://matplotlib.org</a:t>
            </a:r>
            <a:r>
              <a:rPr lang="en-US" dirty="0"/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6B530-5900-415F-8909-0D3FE4F41FDB}"/>
              </a:ext>
            </a:extLst>
          </p:cNvPr>
          <p:cNvSpPr/>
          <p:nvPr/>
        </p:nvSpPr>
        <p:spPr>
          <a:xfrm>
            <a:off x="1799303" y="3156156"/>
            <a:ext cx="4564626" cy="25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04F089-7A97-0331-598E-3ED884B7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9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matplotlib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189061" y="2256020"/>
            <a:ext cx="876687" cy="770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33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242100-013B-62C0-185A-3ADC906DC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0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matplotlib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189061" y="2256020"/>
            <a:ext cx="876687" cy="770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47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Cartesian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8988" y="1821585"/>
            <a:ext cx="2184400" cy="10731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Created by René Descartes in 1637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88" y="3025631"/>
            <a:ext cx="2200000" cy="2752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919" y="1825624"/>
            <a:ext cx="4242112" cy="42421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108" y="1985691"/>
            <a:ext cx="4249862" cy="437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Line Graphs using matplotlib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has asked you to plot the following two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=−0.3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 domain for both functions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You should plot both curves on the same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9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Understand the common standards for how Python source code should be </a:t>
            </a:r>
            <a:r>
              <a:rPr lang="en-US" sz="2400" b="1" dirty="0">
                <a:solidFill>
                  <a:srgbClr val="FF0000"/>
                </a:solidFill>
              </a:rPr>
              <a:t>formatted</a:t>
            </a:r>
            <a:r>
              <a:rPr lang="en-US" sz="2400" dirty="0"/>
              <a:t> according to </a:t>
            </a:r>
            <a:r>
              <a:rPr lang="en-US" sz="2400" b="1" dirty="0"/>
              <a:t>PEP 8</a:t>
            </a:r>
          </a:p>
          <a:p>
            <a:r>
              <a:rPr lang="en-US" sz="2400" dirty="0"/>
              <a:t>Install the Black </a:t>
            </a:r>
            <a:r>
              <a:rPr lang="en-US" sz="2400" b="1" dirty="0"/>
              <a:t>package</a:t>
            </a:r>
            <a:r>
              <a:rPr lang="en-US" sz="2400" dirty="0"/>
              <a:t> and </a:t>
            </a:r>
            <a:r>
              <a:rPr lang="en-US" sz="2400" b="1" dirty="0"/>
              <a:t>plug-in</a:t>
            </a:r>
            <a:r>
              <a:rPr lang="en-US" sz="2400" dirty="0"/>
              <a:t> for automated source code formatting in Thonny</a:t>
            </a:r>
          </a:p>
          <a:p>
            <a:r>
              <a:rPr lang="en-US" sz="2400" dirty="0"/>
              <a:t>Install the </a:t>
            </a:r>
            <a:r>
              <a:rPr lang="en-US" sz="2400" b="1" dirty="0">
                <a:solidFill>
                  <a:srgbClr val="0070C0"/>
                </a:solidFill>
              </a:rPr>
              <a:t>matplotlib</a:t>
            </a:r>
            <a:r>
              <a:rPr lang="en-US" sz="2400" dirty="0"/>
              <a:t> package to create 2D and 3D plots in Python using its </a:t>
            </a:r>
            <a:r>
              <a:rPr lang="en-US" sz="2400" b="1" dirty="0">
                <a:solidFill>
                  <a:srgbClr val="00B050"/>
                </a:solidFill>
              </a:rPr>
              <a:t>pyplot</a:t>
            </a:r>
            <a:r>
              <a:rPr lang="en-US" sz="2400" dirty="0"/>
              <a:t> module</a:t>
            </a:r>
          </a:p>
          <a:p>
            <a:r>
              <a:rPr lang="en-US" sz="2400" dirty="0"/>
              <a:t>Create </a:t>
            </a:r>
            <a:r>
              <a:rPr lang="en-US" sz="2400" b="1" dirty="0">
                <a:solidFill>
                  <a:srgbClr val="7030A0"/>
                </a:solidFill>
              </a:rPr>
              <a:t>2D line graphs </a:t>
            </a:r>
            <a:r>
              <a:rPr lang="en-US" sz="2400" dirty="0"/>
              <a:t>by providing arrays containing the domain values and their corresponding range values</a:t>
            </a:r>
          </a:p>
          <a:p>
            <a:r>
              <a:rPr lang="en-US" sz="2400" dirty="0"/>
              <a:t>Graph the divergence or convergence of infinite series</a:t>
            </a:r>
          </a:p>
          <a:p>
            <a:r>
              <a:rPr lang="en-US" sz="2400" dirty="0"/>
              <a:t>Generate two arrays of random integers and use vectorized operations to calculate Euclid's GCD between their values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line_graphs.py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2C030-A0E2-643F-93FE-6F95F34D2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060" y="1690689"/>
            <a:ext cx="3813880" cy="437889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5AFBB28-2E8D-F3ED-B248-756DD1ACB2F0}"/>
              </a:ext>
            </a:extLst>
          </p:cNvPr>
          <p:cNvGrpSpPr/>
          <p:nvPr/>
        </p:nvGrpSpPr>
        <p:grpSpPr>
          <a:xfrm>
            <a:off x="4957284" y="3120372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422595A-2EEC-9265-0C8A-28902F882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49644F-0AD3-FC88-2EF7-F7F4789173A1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24ADDD-732A-AD5B-9D43-39A4591E5DDB}"/>
              </a:ext>
            </a:extLst>
          </p:cNvPr>
          <p:cNvGrpSpPr/>
          <p:nvPr/>
        </p:nvGrpSpPr>
        <p:grpSpPr>
          <a:xfrm>
            <a:off x="6105841" y="3318645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646E30-BD0A-2F62-2E56-CD999DA3E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E0D585-A3C9-1107-0F4E-8B0A22CEFCD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C86E34-C444-0E3E-5A4D-BA7E9CC8A875}"/>
              </a:ext>
            </a:extLst>
          </p:cNvPr>
          <p:cNvGrpSpPr/>
          <p:nvPr/>
        </p:nvGrpSpPr>
        <p:grpSpPr>
          <a:xfrm>
            <a:off x="5459458" y="3731025"/>
            <a:ext cx="1068643" cy="369332"/>
            <a:chOff x="3647644" y="4910075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EFC542-016A-DABC-3781-5DAFB10E3204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13A8D0-FD44-C0DA-F50F-3CBE07FAE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FB3F3D-D85C-9F46-FE76-5971DD39F49E}"/>
              </a:ext>
            </a:extLst>
          </p:cNvPr>
          <p:cNvGrpSpPr/>
          <p:nvPr/>
        </p:nvGrpSpPr>
        <p:grpSpPr>
          <a:xfrm>
            <a:off x="4605019" y="4137832"/>
            <a:ext cx="1064340" cy="369332"/>
            <a:chOff x="3647644" y="5421073"/>
            <a:chExt cx="1064340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A49A53-E8C8-6D5C-36E4-E9CB85D449E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13BA620-FAF8-F9DD-04F5-696E1FF2E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06890E-5C7D-D941-9022-2F901076E5A5}"/>
              </a:ext>
            </a:extLst>
          </p:cNvPr>
          <p:cNvGrpSpPr/>
          <p:nvPr/>
        </p:nvGrpSpPr>
        <p:grpSpPr>
          <a:xfrm>
            <a:off x="5224931" y="4329992"/>
            <a:ext cx="1068643" cy="369332"/>
            <a:chOff x="3647644" y="5359159"/>
            <a:chExt cx="1068643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50985-50D8-C341-6AAC-44DBA3FB7E3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6120CC8-E8D6-012D-27E8-39234A702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5ACA05-2700-263B-219F-97951CD899F1}"/>
              </a:ext>
            </a:extLst>
          </p:cNvPr>
          <p:cNvGrpSpPr/>
          <p:nvPr/>
        </p:nvGrpSpPr>
        <p:grpSpPr>
          <a:xfrm>
            <a:off x="4646015" y="4933257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31EFF3-C825-348A-430D-E466E2F6FF2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C989731-A617-0238-5761-D0284826B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2FF154-686E-36BD-E461-844BF2883750}"/>
              </a:ext>
            </a:extLst>
          </p:cNvPr>
          <p:cNvGrpSpPr/>
          <p:nvPr/>
        </p:nvGrpSpPr>
        <p:grpSpPr>
          <a:xfrm>
            <a:off x="4647551" y="5129802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607470-1D39-915D-BADE-E51B50FFF92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D6537CD-CAE8-D68D-08F3-63C8BB4B5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FA1802-6F2E-8BA1-4BA2-0BE7F3838285}"/>
              </a:ext>
            </a:extLst>
          </p:cNvPr>
          <p:cNvGrpSpPr/>
          <p:nvPr/>
        </p:nvGrpSpPr>
        <p:grpSpPr>
          <a:xfrm>
            <a:off x="4226129" y="5321963"/>
            <a:ext cx="1076632" cy="369332"/>
            <a:chOff x="2157212" y="5356391"/>
            <a:chExt cx="10766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D4AB87-F2A9-A10A-8672-02FEBCCFCEF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ED5729-05F8-1BCB-06B3-D033E0A6E3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F23C721-02A5-0752-5737-0FDA6277E298}"/>
              </a:ext>
            </a:extLst>
          </p:cNvPr>
          <p:cNvGrpSpPr/>
          <p:nvPr/>
        </p:nvGrpSpPr>
        <p:grpSpPr>
          <a:xfrm>
            <a:off x="4375322" y="4718062"/>
            <a:ext cx="1076632" cy="369332"/>
            <a:chOff x="2157212" y="5356391"/>
            <a:chExt cx="1076632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5B1E93-A8AB-30C7-3680-7C7D092E536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87CC6AC-2DFC-6843-A88B-D8282EAF0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F58D5B-6F3A-4B2F-D3CE-D44474214A2B}"/>
              </a:ext>
            </a:extLst>
          </p:cNvPr>
          <p:cNvGrpSpPr/>
          <p:nvPr/>
        </p:nvGrpSpPr>
        <p:grpSpPr>
          <a:xfrm>
            <a:off x="4232411" y="5526257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967F3C-5135-B1C9-95C9-00CF7633043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6373DA2-07E2-3AD2-C628-FE7D4DCFB3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4A567F-D707-BDC6-774C-F3EB78B0540A}"/>
                  </a:ext>
                </a:extLst>
              </p:cNvPr>
              <p:cNvSpPr txBox="1"/>
              <p:nvPr/>
            </p:nvSpPr>
            <p:spPr>
              <a:xfrm>
                <a:off x="6769564" y="3722890"/>
                <a:ext cx="17695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4A567F-D707-BDC6-774C-F3EB78B05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564" y="3722890"/>
                <a:ext cx="17695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00686D6-5DC1-3D47-D2DE-1E0E5158BC1F}"/>
                  </a:ext>
                </a:extLst>
              </p:cNvPr>
              <p:cNvSpPr txBox="1"/>
              <p:nvPr/>
            </p:nvSpPr>
            <p:spPr>
              <a:xfrm>
                <a:off x="6528101" y="4122004"/>
                <a:ext cx="20893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00686D6-5DC1-3D47-D2DE-1E0E5158B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101" y="4122004"/>
                <a:ext cx="208932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85E054-9F93-47F1-28D4-144C17CD2B49}"/>
                  </a:ext>
                </a:extLst>
              </p:cNvPr>
              <p:cNvSpPr txBox="1"/>
              <p:nvPr/>
            </p:nvSpPr>
            <p:spPr>
              <a:xfrm>
                <a:off x="6729844" y="4521118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=−0.3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85E054-9F93-47F1-28D4-144C17CD2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844" y="4521118"/>
                <a:ext cx="228600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1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line_graphs.py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B1287-21FF-DF5B-8DCD-B1820BAF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09235"/>
            <a:ext cx="6114286" cy="5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Temperature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35332"/>
          </a:xfrm>
        </p:spPr>
        <p:txBody>
          <a:bodyPr>
            <a:normAutofit/>
          </a:bodyPr>
          <a:lstStyle/>
          <a:p>
            <a:r>
              <a:rPr lang="en-US" sz="2400" dirty="0"/>
              <a:t>Your scientist has asked you to plot the Fahrenheit and Celsius temperature equivalents for temperatures in Kelvin that span from 0K to 400K</a:t>
            </a:r>
          </a:p>
          <a:p>
            <a:r>
              <a:rPr lang="en-US" sz="2400" dirty="0"/>
              <a:t>Your plot should label each temperature scale line graph so a legend can be added to the plot</a:t>
            </a:r>
          </a:p>
          <a:p>
            <a:r>
              <a:rPr lang="en-US" sz="2400" dirty="0"/>
              <a:t>As with all professional graphs, each axis should be labeled with the appropriate units</a:t>
            </a:r>
          </a:p>
          <a:p>
            <a:r>
              <a:rPr lang="en-US" sz="2400" dirty="0"/>
              <a:t>The graph should have a title and a grid for easier reading of the values</a:t>
            </a:r>
          </a:p>
          <a:p>
            <a:r>
              <a:rPr lang="en-US" sz="2400" dirty="0"/>
              <a:t>The research question is, "What is the one temperature that is the same in Fahrenheit and Celsius?"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0DC97-6ACF-5B28-BA11-F8DD42182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23" y="1690689"/>
            <a:ext cx="4312953" cy="452164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0EC33E6-69BE-B44F-4286-21A32DCBD231}"/>
              </a:ext>
            </a:extLst>
          </p:cNvPr>
          <p:cNvGrpSpPr/>
          <p:nvPr/>
        </p:nvGrpSpPr>
        <p:grpSpPr>
          <a:xfrm>
            <a:off x="5429476" y="2872740"/>
            <a:ext cx="1076632" cy="369332"/>
            <a:chOff x="4968362" y="2079211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BEBB702-42DD-3CED-AE4A-7C3DFC3DF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238FF2-3EE4-F366-7AE8-410EF1E643F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11BF65-5113-6871-E488-CD31F1172AE4}"/>
              </a:ext>
            </a:extLst>
          </p:cNvPr>
          <p:cNvGrpSpPr/>
          <p:nvPr/>
        </p:nvGrpSpPr>
        <p:grpSpPr>
          <a:xfrm>
            <a:off x="6173179" y="3092062"/>
            <a:ext cx="1076632" cy="369332"/>
            <a:chOff x="4704120" y="2356972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5670ACF-CEA1-EA45-D11D-EFB3A5EE0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83DD4A-C118-4723-730E-B0D83D722AA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040FCB3-1130-08ED-772D-C9FE34D76637}"/>
              </a:ext>
            </a:extLst>
          </p:cNvPr>
          <p:cNvGrpSpPr/>
          <p:nvPr/>
        </p:nvGrpSpPr>
        <p:grpSpPr>
          <a:xfrm>
            <a:off x="5131340" y="3320028"/>
            <a:ext cx="1068643" cy="369332"/>
            <a:chOff x="3647644" y="4910075"/>
            <a:chExt cx="1068643" cy="3693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28FF94-8802-2060-51C5-7CC0815DC2B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18DFFD9-6F57-C0D5-DC9D-A0F76076AB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0A8254F-6BB1-FD5F-FCFB-79EAB627A12F}"/>
              </a:ext>
            </a:extLst>
          </p:cNvPr>
          <p:cNvGrpSpPr/>
          <p:nvPr/>
        </p:nvGrpSpPr>
        <p:grpSpPr>
          <a:xfrm>
            <a:off x="6601316" y="4186193"/>
            <a:ext cx="1064340" cy="369332"/>
            <a:chOff x="3647644" y="5421073"/>
            <a:chExt cx="1064340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97D162D-823F-08C0-C03C-A3D0E960E4E7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720717-C74C-C77C-7F44-4F6A6987C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14B188-7DC7-8B90-8CD1-5D6C2A2F4F79}"/>
              </a:ext>
            </a:extLst>
          </p:cNvPr>
          <p:cNvGrpSpPr/>
          <p:nvPr/>
        </p:nvGrpSpPr>
        <p:grpSpPr>
          <a:xfrm>
            <a:off x="6170971" y="4721402"/>
            <a:ext cx="1068643" cy="369332"/>
            <a:chOff x="3647644" y="5359159"/>
            <a:chExt cx="1068643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535DE10-393F-DEBE-B502-CCF32913CD4C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C86BCE8-7585-1B61-62DD-240583B9F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0512DC7-E24D-15A3-3740-5AACE13F4745}"/>
              </a:ext>
            </a:extLst>
          </p:cNvPr>
          <p:cNvGrpSpPr/>
          <p:nvPr/>
        </p:nvGrpSpPr>
        <p:grpSpPr>
          <a:xfrm>
            <a:off x="5624463" y="5173495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8C836-9EC4-6E12-76F4-4CA1523AC86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04ECFCC-22B8-C3A4-2C08-2886D6822A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691D34-0901-CB65-EA40-D9737DA22AA9}"/>
              </a:ext>
            </a:extLst>
          </p:cNvPr>
          <p:cNvGrpSpPr/>
          <p:nvPr/>
        </p:nvGrpSpPr>
        <p:grpSpPr>
          <a:xfrm>
            <a:off x="4297717" y="5415549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C23DE1-8B76-76AF-CD8F-80D4EB7609E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8ED31F6-3D07-9F61-4416-F176E75B6A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227B23F-F0BD-22C5-8ED6-24024CCF3A10}"/>
              </a:ext>
            </a:extLst>
          </p:cNvPr>
          <p:cNvGrpSpPr/>
          <p:nvPr/>
        </p:nvGrpSpPr>
        <p:grpSpPr>
          <a:xfrm>
            <a:off x="5117337" y="4949368"/>
            <a:ext cx="1076632" cy="369332"/>
            <a:chOff x="2157212" y="5356391"/>
            <a:chExt cx="107663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4337085-9BB1-0EB9-6FC6-3745CBE5EE7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A28F5A-DABE-0125-5739-0F4CC4BD9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99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08B44E-1C07-4FC7-9491-4C40A2A79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143285"/>
            <a:ext cx="6095238" cy="45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1AB72-7EDD-DD02-8E51-74922E5C0B49}"/>
              </a:ext>
            </a:extLst>
          </p:cNvPr>
          <p:cNvSpPr txBox="1"/>
          <p:nvPr/>
        </p:nvSpPr>
        <p:spPr>
          <a:xfrm>
            <a:off x="2286000" y="571236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What is the one temperature that is the same in Fahrenheit and Celsius?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C4ABB5-4387-F7E4-08CC-95DC9030C88E}"/>
              </a:ext>
            </a:extLst>
          </p:cNvPr>
          <p:cNvCxnSpPr/>
          <p:nvPr/>
        </p:nvCxnSpPr>
        <p:spPr>
          <a:xfrm flipH="1">
            <a:off x="2286000" y="3200400"/>
            <a:ext cx="269823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BF15A3-7422-DF78-BE78-8131173DDA5F}"/>
                  </a:ext>
                </a:extLst>
              </p:cNvPr>
              <p:cNvSpPr txBox="1"/>
              <p:nvPr/>
            </p:nvSpPr>
            <p:spPr>
              <a:xfrm>
                <a:off x="904596" y="3012624"/>
                <a:ext cx="667063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−40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BF15A3-7422-DF78-BE78-8131173DD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96" y="3012624"/>
                <a:ext cx="667063" cy="375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59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262" y="1617198"/>
            <a:ext cx="6696145" cy="4863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How did we calculate absolute zero in </a:t>
            </a:r>
            <a:r>
              <a:rPr lang="en-US" sz="3200" b="1" dirty="0">
                <a:latin typeface="+mn-lt"/>
              </a:rPr>
              <a:t>1779</a:t>
            </a:r>
            <a:r>
              <a:rPr lang="en-US" sz="3200" dirty="0">
                <a:latin typeface="+mn-lt"/>
              </a:rPr>
              <a:t>?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(PV = </a:t>
            </a:r>
            <a:r>
              <a:rPr lang="en-US" sz="3200" dirty="0" err="1">
                <a:latin typeface="+mn-lt"/>
              </a:rPr>
              <a:t>nRT</a:t>
            </a:r>
            <a:r>
              <a:rPr lang="en-US" sz="3200" dirty="0">
                <a:latin typeface="+mn-lt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661770"/>
            <a:ext cx="1784814" cy="1003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3994" y="3553964"/>
            <a:ext cx="2545311" cy="13891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3431381" y="2671508"/>
            <a:ext cx="3326607" cy="3777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93144" y="4855369"/>
            <a:ext cx="4081462" cy="6619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31380" y="2903941"/>
            <a:ext cx="2943226" cy="3822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31381" y="3120408"/>
            <a:ext cx="2643188" cy="4218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0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Infinite Series (Sums)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sum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Basel series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100,000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  <a:blipFill>
                <a:blip r:embed="rId3"/>
                <a:stretch>
                  <a:fillRect l="-1005" t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/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0DE5C3-A6B0-DFF8-D482-72B46FE94AE0}"/>
              </a:ext>
            </a:extLst>
          </p:cNvPr>
          <p:cNvSpPr txBox="1">
            <a:spLocks/>
          </p:cNvSpPr>
          <p:nvPr/>
        </p:nvSpPr>
        <p:spPr>
          <a:xfrm>
            <a:off x="726086" y="2536007"/>
            <a:ext cx="7886700" cy="1264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sum is called the </a:t>
            </a:r>
            <a:r>
              <a:rPr lang="en-US" sz="2400" b="1" dirty="0">
                <a:solidFill>
                  <a:srgbClr val="0070C0"/>
                </a:solidFill>
              </a:rPr>
              <a:t>harmonic series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Does this series </a:t>
            </a:r>
            <a:r>
              <a:rPr lang="en-US" sz="2400" b="1" dirty="0">
                <a:solidFill>
                  <a:srgbClr val="00B050"/>
                </a:solidFill>
              </a:rPr>
              <a:t>converge</a:t>
            </a:r>
            <a:r>
              <a:rPr lang="en-US" sz="2400" dirty="0"/>
              <a:t> to a single value or </a:t>
            </a:r>
            <a:r>
              <a:rPr lang="en-US" sz="2400" b="1" dirty="0">
                <a:solidFill>
                  <a:srgbClr val="FF0000"/>
                </a:solidFill>
              </a:rPr>
              <a:t>diverge</a:t>
            </a:r>
            <a:r>
              <a:rPr lang="en-US" sz="2400" dirty="0"/>
              <a:t> (grow without bounds)?</a:t>
            </a:r>
          </a:p>
        </p:txBody>
      </p:sp>
    </p:spTree>
    <p:extLst>
      <p:ext uri="{BB962C8B-B14F-4D97-AF65-F5344CB8AC3E}">
        <p14:creationId xmlns:p14="http://schemas.microsoft.com/office/powerpoint/2010/main" val="32040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587"/>
          <a:stretch/>
        </p:blipFill>
        <p:spPr>
          <a:xfrm>
            <a:off x="1609662" y="2393746"/>
            <a:ext cx="5251235" cy="5668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2130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451"/>
          <a:stretch/>
        </p:blipFill>
        <p:spPr>
          <a:xfrm>
            <a:off x="1609662" y="2393745"/>
            <a:ext cx="5251235" cy="10352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976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28"/>
          <a:stretch/>
        </p:blipFill>
        <p:spPr>
          <a:xfrm>
            <a:off x="1609662" y="2393745"/>
            <a:ext cx="5251235" cy="1458727"/>
          </a:xfrm>
          <a:prstGeom prst="rect">
            <a:avLst/>
          </a:prstGeom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9CD987-0823-8B3A-D0DA-51D3F12BCE58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9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PEP 8 </a:t>
            </a:r>
            <a:r>
              <a:rPr lang="en-US" sz="3200" dirty="0">
                <a:latin typeface="+mn-lt"/>
              </a:rPr>
              <a:t>– Style Guide for Python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682303" y="1402598"/>
            <a:ext cx="3779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https://peps.python.org/pep-0008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5092EA-7931-F912-95BF-9BDA3BCE7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09" y="2062324"/>
            <a:ext cx="7004982" cy="4212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2D1C34-BA5C-8DF0-EA18-91727EDF738C}"/>
              </a:ext>
            </a:extLst>
          </p:cNvPr>
          <p:cNvSpPr/>
          <p:nvPr/>
        </p:nvSpPr>
        <p:spPr>
          <a:xfrm>
            <a:off x="3200401" y="5021705"/>
            <a:ext cx="4083844" cy="1648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79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22"/>
          <a:stretch/>
        </p:blipFill>
        <p:spPr>
          <a:xfrm>
            <a:off x="1609662" y="2393745"/>
            <a:ext cx="5251235" cy="1460712"/>
          </a:xfrm>
          <a:prstGeom prst="rect">
            <a:avLst/>
          </a:prstGeom>
          <a:ln>
            <a:noFill/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260646" y="2917519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179962" y="290287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564243" y="2888552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4909551" y="2878631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95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62" y="2393745"/>
            <a:ext cx="5251235" cy="1863674"/>
          </a:xfrm>
          <a:prstGeom prst="rect">
            <a:avLst/>
          </a:prstGeom>
          <a:ln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A46FD09-C212-82B2-6A8A-8436A511A35A}"/>
              </a:ext>
            </a:extLst>
          </p:cNvPr>
          <p:cNvSpPr/>
          <p:nvPr/>
        </p:nvSpPr>
        <p:spPr>
          <a:xfrm>
            <a:off x="2048035" y="3400263"/>
            <a:ext cx="234087" cy="49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260646" y="2917519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179962" y="290287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564243" y="2888552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4909551" y="2878631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901C85-0EFD-E9AD-62B4-A492E40B74BF}"/>
              </a:ext>
            </a:extLst>
          </p:cNvPr>
          <p:cNvSpPr/>
          <p:nvPr/>
        </p:nvSpPr>
        <p:spPr>
          <a:xfrm>
            <a:off x="3192292" y="3417231"/>
            <a:ext cx="716757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2AC426-C505-4375-BAB2-01E5BA505505}"/>
              </a:ext>
            </a:extLst>
          </p:cNvPr>
          <p:cNvSpPr/>
          <p:nvPr/>
        </p:nvSpPr>
        <p:spPr>
          <a:xfrm>
            <a:off x="3374583" y="3854458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9EFBB2-F216-14FD-3593-1F986B2E8A48}"/>
              </a:ext>
            </a:extLst>
          </p:cNvPr>
          <p:cNvSpPr/>
          <p:nvPr/>
        </p:nvSpPr>
        <p:spPr>
          <a:xfrm>
            <a:off x="4137183" y="3427153"/>
            <a:ext cx="1453028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822E19-047A-1968-9669-E068DA8AD112}"/>
              </a:ext>
            </a:extLst>
          </p:cNvPr>
          <p:cNvSpPr/>
          <p:nvPr/>
        </p:nvSpPr>
        <p:spPr>
          <a:xfrm>
            <a:off x="4700374" y="3854457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4AFDF9E-079B-44DC-D042-CC25954688BD}"/>
              </a:ext>
            </a:extLst>
          </p:cNvPr>
          <p:cNvSpPr/>
          <p:nvPr/>
        </p:nvSpPr>
        <p:spPr>
          <a:xfrm>
            <a:off x="6412396" y="3826844"/>
            <a:ext cx="516855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016291-C3EB-2B40-0DDE-8884496E8795}"/>
              </a:ext>
            </a:extLst>
          </p:cNvPr>
          <p:cNvSpPr/>
          <p:nvPr/>
        </p:nvSpPr>
        <p:spPr>
          <a:xfrm>
            <a:off x="1492618" y="2293571"/>
            <a:ext cx="611520" cy="729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ular Callout 6">
            <a:extLst>
              <a:ext uri="{FF2B5EF4-FFF2-40B4-BE49-F238E27FC236}">
                <a16:creationId xmlns:a16="http://schemas.microsoft.com/office/drawing/2014/main" id="{91AF97C9-2048-6127-5006-AF18CEF64405}"/>
              </a:ext>
            </a:extLst>
          </p:cNvPr>
          <p:cNvSpPr/>
          <p:nvPr/>
        </p:nvSpPr>
        <p:spPr>
          <a:xfrm>
            <a:off x="7085750" y="4411194"/>
            <a:ext cx="1712656" cy="718958"/>
          </a:xfrm>
          <a:prstGeom prst="wedgeRoundRectCallout">
            <a:avLst>
              <a:gd name="adj1" fmla="val -50598"/>
              <a:gd name="adj2" fmla="val -8366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harmonic series diverges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EA0EE1-E352-56CA-D7F1-F3388C20C1EF}"/>
              </a:ext>
            </a:extLst>
          </p:cNvPr>
          <p:cNvSpPr/>
          <p:nvPr/>
        </p:nvSpPr>
        <p:spPr>
          <a:xfrm>
            <a:off x="2603332" y="3858366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569C9F-EEC9-4A9C-DD9F-E470B885ED96}"/>
              </a:ext>
            </a:extLst>
          </p:cNvPr>
          <p:cNvGrpSpPr/>
          <p:nvPr/>
        </p:nvGrpSpPr>
        <p:grpSpPr>
          <a:xfrm>
            <a:off x="2501771" y="4839440"/>
            <a:ext cx="4140459" cy="1507832"/>
            <a:chOff x="2104138" y="4839440"/>
            <a:chExt cx="4140459" cy="15078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EEC211-A974-330A-F5B8-D0CB74A81857}"/>
                </a:ext>
              </a:extLst>
            </p:cNvPr>
            <p:cNvSpPr txBox="1"/>
            <p:nvPr/>
          </p:nvSpPr>
          <p:spPr>
            <a:xfrm>
              <a:off x="3808590" y="5408690"/>
              <a:ext cx="24360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Nicole Oresme (c. </a:t>
              </a:r>
              <a:r>
                <a:rPr lang="en-US" b="1" dirty="0"/>
                <a:t>1360</a:t>
              </a:r>
              <a:r>
                <a:rPr lang="en-US" dirty="0"/>
                <a:t>)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F28D635-EBFA-2077-A67A-6B6CAD94E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138" y="4839440"/>
              <a:ext cx="1507832" cy="150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9" grpId="0" animBg="1"/>
      <p:bldP spid="51" grpId="0" animBg="1"/>
      <p:bldP spid="2" grpId="0" animBg="1"/>
      <p:bldP spid="2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5" y="686257"/>
            <a:ext cx="7160971" cy="5485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6007" y="1964044"/>
            <a:ext cx="1916267" cy="258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4445" y="5855110"/>
            <a:ext cx="442452" cy="213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B424C-D58D-4E4C-AF8F-BB7A5125B509}"/>
              </a:ext>
            </a:extLst>
          </p:cNvPr>
          <p:cNvSpPr/>
          <p:nvPr/>
        </p:nvSpPr>
        <p:spPr>
          <a:xfrm>
            <a:off x="6130137" y="3525926"/>
            <a:ext cx="1726387" cy="1901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BAD1E-08D1-4885-AEDF-2B24C64CE799}"/>
              </a:ext>
            </a:extLst>
          </p:cNvPr>
          <p:cNvSpPr/>
          <p:nvPr/>
        </p:nvSpPr>
        <p:spPr>
          <a:xfrm>
            <a:off x="1124257" y="3772205"/>
            <a:ext cx="6732268" cy="4632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3C1341-57D9-4231-A5B7-5594CEC93F28}"/>
              </a:ext>
            </a:extLst>
          </p:cNvPr>
          <p:cNvCxnSpPr/>
          <p:nvPr/>
        </p:nvCxnSpPr>
        <p:spPr>
          <a:xfrm>
            <a:off x="6130137" y="3964838"/>
            <a:ext cx="102412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19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Infinite Series (Sums)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sum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Basel series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100,000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  <a:blipFill>
                <a:blip r:embed="rId3"/>
                <a:stretch>
                  <a:fillRect l="-1005" t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/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0DE5C3-A6B0-DFF8-D482-72B46FE94AE0}"/>
              </a:ext>
            </a:extLst>
          </p:cNvPr>
          <p:cNvSpPr txBox="1">
            <a:spLocks/>
          </p:cNvSpPr>
          <p:nvPr/>
        </p:nvSpPr>
        <p:spPr>
          <a:xfrm>
            <a:off x="726086" y="2536007"/>
            <a:ext cx="7886700" cy="1264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sum is called the </a:t>
            </a:r>
            <a:r>
              <a:rPr lang="en-US" sz="2400" b="1" dirty="0">
                <a:solidFill>
                  <a:srgbClr val="0070C0"/>
                </a:solidFill>
              </a:rPr>
              <a:t>harmonic series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Does this series </a:t>
            </a:r>
            <a:r>
              <a:rPr lang="en-US" sz="2400" b="1" dirty="0">
                <a:solidFill>
                  <a:srgbClr val="00B050"/>
                </a:solidFill>
              </a:rPr>
              <a:t>converge</a:t>
            </a:r>
            <a:r>
              <a:rPr lang="en-US" sz="2400" dirty="0"/>
              <a:t> to a single value or </a:t>
            </a:r>
            <a:r>
              <a:rPr lang="en-US" sz="2400" b="1" dirty="0">
                <a:solidFill>
                  <a:srgbClr val="FF0000"/>
                </a:solidFill>
              </a:rPr>
              <a:t>diverge</a:t>
            </a:r>
            <a:r>
              <a:rPr lang="en-US" sz="2400" dirty="0"/>
              <a:t> (grow without bounds)?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AE166-BE91-AA64-C3FD-33CC4A7B8060}"/>
              </a:ext>
            </a:extLst>
          </p:cNvPr>
          <p:cNvSpPr/>
          <p:nvPr/>
        </p:nvSpPr>
        <p:spPr>
          <a:xfrm>
            <a:off x="628650" y="5516380"/>
            <a:ext cx="6304301" cy="654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basel_problem.py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140A6-54F5-E3D7-1851-0F9B3BE1B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11896"/>
            <a:ext cx="3457143" cy="35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8A0929-94A1-07AD-0A1C-D66848189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11896"/>
            <a:ext cx="3457143" cy="46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EF068B-A078-74B4-82DB-B72335EE5D54}"/>
              </a:ext>
            </a:extLst>
          </p:cNvPr>
          <p:cNvSpPr/>
          <p:nvPr/>
        </p:nvSpPr>
        <p:spPr>
          <a:xfrm>
            <a:off x="1094282" y="2840636"/>
            <a:ext cx="2300990" cy="31479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BAF756-9B58-4CB7-C0C6-8901D39DC00F}"/>
              </a:ext>
            </a:extLst>
          </p:cNvPr>
          <p:cNvSpPr/>
          <p:nvPr/>
        </p:nvSpPr>
        <p:spPr>
          <a:xfrm>
            <a:off x="4649448" y="2795052"/>
            <a:ext cx="2560821" cy="13716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2C659E-273C-2791-FF90-89C5E6940489}"/>
              </a:ext>
            </a:extLst>
          </p:cNvPr>
          <p:cNvCxnSpPr>
            <a:cxnSpLocks/>
          </p:cNvCxnSpPr>
          <p:nvPr/>
        </p:nvCxnSpPr>
        <p:spPr>
          <a:xfrm flipV="1">
            <a:off x="3395272" y="2780675"/>
            <a:ext cx="1229194" cy="5996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229533-AE9D-8712-1AA2-19C2950551F8}"/>
              </a:ext>
            </a:extLst>
          </p:cNvPr>
          <p:cNvCxnSpPr>
            <a:cxnSpLocks/>
          </p:cNvCxnSpPr>
          <p:nvPr/>
        </p:nvCxnSpPr>
        <p:spPr>
          <a:xfrm>
            <a:off x="3395272" y="3155430"/>
            <a:ext cx="1229194" cy="10112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A8C247-E423-13EF-F759-AB15D13931D3}"/>
              </a:ext>
            </a:extLst>
          </p:cNvPr>
          <p:cNvGrpSpPr/>
          <p:nvPr/>
        </p:nvGrpSpPr>
        <p:grpSpPr>
          <a:xfrm>
            <a:off x="6062546" y="2715318"/>
            <a:ext cx="1076632" cy="369332"/>
            <a:chOff x="4968362" y="2079211"/>
            <a:chExt cx="1076632" cy="36933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319F3AD-B55D-F1F6-1795-E5533C4891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9C7C67C-C79F-7A06-F9B3-FE589F2CBA6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F3FBAA7-AF9A-3857-DA99-373A9F69C53F}"/>
              </a:ext>
            </a:extLst>
          </p:cNvPr>
          <p:cNvGrpSpPr/>
          <p:nvPr/>
        </p:nvGrpSpPr>
        <p:grpSpPr>
          <a:xfrm>
            <a:off x="7126264" y="2907479"/>
            <a:ext cx="1076632" cy="369332"/>
            <a:chOff x="4704120" y="2356972"/>
            <a:chExt cx="1076632" cy="369332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3FE279E-B19E-8F8D-B819-F12A9A689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BE8FD09-3C19-4B8F-E6CF-AE54A844AC5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13BE453-3123-1242-E480-5453D1BD0F8B}"/>
              </a:ext>
            </a:extLst>
          </p:cNvPr>
          <p:cNvGrpSpPr/>
          <p:nvPr/>
        </p:nvGrpSpPr>
        <p:grpSpPr>
          <a:xfrm>
            <a:off x="6914868" y="3098909"/>
            <a:ext cx="1068643" cy="369332"/>
            <a:chOff x="3647644" y="4910075"/>
            <a:chExt cx="1068643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4D8874-F529-1584-96B3-47C7AC61902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87E88B-43BC-EF88-20B7-72441C607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2235667-BFB5-E3F7-DFDA-BA329B8616E2}"/>
              </a:ext>
            </a:extLst>
          </p:cNvPr>
          <p:cNvGrpSpPr/>
          <p:nvPr/>
        </p:nvGrpSpPr>
        <p:grpSpPr>
          <a:xfrm>
            <a:off x="7131759" y="3306060"/>
            <a:ext cx="674600" cy="369332"/>
            <a:chOff x="3647644" y="5421073"/>
            <a:chExt cx="674600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CFED1DB-C32A-E6CA-51DE-4A83FC7130FF}"/>
                </a:ext>
              </a:extLst>
            </p:cNvPr>
            <p:cNvSpPr txBox="1"/>
            <p:nvPr/>
          </p:nvSpPr>
          <p:spPr>
            <a:xfrm>
              <a:off x="393878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7BAC6A4-FA5C-8233-E4CF-DE8C8B3EA3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7644" y="5594437"/>
              <a:ext cx="35489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150D222-6626-2C3F-E7EE-3167DF94F748}"/>
              </a:ext>
            </a:extLst>
          </p:cNvPr>
          <p:cNvGrpSpPr/>
          <p:nvPr/>
        </p:nvGrpSpPr>
        <p:grpSpPr>
          <a:xfrm>
            <a:off x="6352910" y="3667897"/>
            <a:ext cx="738863" cy="369332"/>
            <a:chOff x="3647644" y="5359159"/>
            <a:chExt cx="738863" cy="3693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9048921-B572-EBE1-4237-9FA27B7B7FEC}"/>
                </a:ext>
              </a:extLst>
            </p:cNvPr>
            <p:cNvSpPr txBox="1"/>
            <p:nvPr/>
          </p:nvSpPr>
          <p:spPr>
            <a:xfrm>
              <a:off x="400304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EE175EB-0DB5-FCCB-3044-7E2A5590F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4028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40C604A-6B2B-D417-8ADF-84E72288BC36}"/>
              </a:ext>
            </a:extLst>
          </p:cNvPr>
          <p:cNvGrpSpPr/>
          <p:nvPr/>
        </p:nvGrpSpPr>
        <p:grpSpPr>
          <a:xfrm>
            <a:off x="6882203" y="3857290"/>
            <a:ext cx="1076632" cy="369332"/>
            <a:chOff x="2157212" y="5356391"/>
            <a:chExt cx="1076632" cy="3693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990DA1A-52F6-2E41-7221-BB27BB660B8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D7617EE-4505-9BF7-7BA6-7FE0A867A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5DB23D-0146-A43A-BA37-3CA3F6119D8C}"/>
                  </a:ext>
                </a:extLst>
              </p:cNvPr>
              <p:cNvSpPr txBox="1"/>
              <p:nvPr/>
            </p:nvSpPr>
            <p:spPr>
              <a:xfrm>
                <a:off x="342018" y="5687756"/>
                <a:ext cx="1291946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5DB23D-0146-A43A-BA37-3CA3F6119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18" y="5687756"/>
                <a:ext cx="1291946" cy="847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213DA27-4DC5-57B7-D238-9CF405362B51}"/>
                  </a:ext>
                </a:extLst>
              </p:cNvPr>
              <p:cNvSpPr txBox="1"/>
              <p:nvPr/>
            </p:nvSpPr>
            <p:spPr>
              <a:xfrm>
                <a:off x="1834936" y="5687756"/>
                <a:ext cx="1374355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213DA27-4DC5-57B7-D238-9CF405362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36" y="5687756"/>
                <a:ext cx="1374355" cy="847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B59D15A-DC44-7263-6175-3B483BB66B11}"/>
                  </a:ext>
                </a:extLst>
              </p:cNvPr>
              <p:cNvSpPr txBox="1"/>
              <p:nvPr/>
            </p:nvSpPr>
            <p:spPr>
              <a:xfrm>
                <a:off x="3410262" y="5897685"/>
                <a:ext cx="794479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B59D15A-DC44-7263-6175-3B483BB66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262" y="5897685"/>
                <a:ext cx="794479" cy="427746"/>
              </a:xfrm>
              <a:prstGeom prst="rect">
                <a:avLst/>
              </a:prstGeom>
              <a:blipFill>
                <a:blip r:embed="rId6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D4F3719-1D77-9380-B4EB-EFE097DAD6FD}"/>
                  </a:ext>
                </a:extLst>
              </p:cNvPr>
              <p:cNvSpPr txBox="1"/>
              <p:nvPr/>
            </p:nvSpPr>
            <p:spPr>
              <a:xfrm>
                <a:off x="1626905" y="5328464"/>
                <a:ext cx="1329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100,000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D4F3719-1D77-9380-B4EB-EFE097DAD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905" y="5328464"/>
                <a:ext cx="1329659" cy="276999"/>
              </a:xfrm>
              <a:prstGeom prst="rect">
                <a:avLst/>
              </a:prstGeom>
              <a:blipFill>
                <a:blip r:embed="rId7"/>
                <a:stretch>
                  <a:fillRect l="-2294" r="-412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67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50" grpId="0"/>
      <p:bldP spid="51" grpId="0"/>
      <p:bldP spid="72" grpId="0"/>
      <p:bldP spid="7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05D060-39F5-28D8-0162-1842E3867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525535"/>
            <a:ext cx="6095238" cy="45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basel_problem.py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C2159-300C-363E-EE41-065A91DEC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080" y="4457039"/>
            <a:ext cx="2390476" cy="6571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66A787-5872-EDCE-BF49-A506B47DBA46}"/>
                  </a:ext>
                </a:extLst>
              </p:cNvPr>
              <p:cNvSpPr txBox="1"/>
              <p:nvPr/>
            </p:nvSpPr>
            <p:spPr>
              <a:xfrm>
                <a:off x="4955039" y="2423483"/>
                <a:ext cx="20133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The harmonic series continues to diverge toward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66A787-5872-EDCE-BF49-A506B47DB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039" y="2423483"/>
                <a:ext cx="2013366" cy="923330"/>
              </a:xfrm>
              <a:prstGeom prst="rect">
                <a:avLst/>
              </a:prstGeom>
              <a:blipFill>
                <a:blip r:embed="rId4"/>
                <a:stretch>
                  <a:fillRect l="-909" t="-3974" r="-2727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77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993" y="2177654"/>
            <a:ext cx="3922430" cy="2687074"/>
          </a:xfrm>
          <a:prstGeom prst="rect">
            <a:avLst/>
          </a:prstGeom>
          <a:ln w="19050">
            <a:noFill/>
          </a:ln>
        </p:spPr>
      </p:pic>
      <p:sp>
        <p:nvSpPr>
          <p:cNvPr id="9" name="Rectangle 8"/>
          <p:cNvSpPr/>
          <p:nvPr/>
        </p:nvSpPr>
        <p:spPr>
          <a:xfrm>
            <a:off x="5555142" y="2316253"/>
            <a:ext cx="1265262" cy="603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E57E9C-665A-34C2-D605-FEA4877EA1C7}"/>
              </a:ext>
            </a:extLst>
          </p:cNvPr>
          <p:cNvGrpSpPr/>
          <p:nvPr/>
        </p:nvGrpSpPr>
        <p:grpSpPr>
          <a:xfrm>
            <a:off x="1090721" y="2379108"/>
            <a:ext cx="2057400" cy="2284165"/>
            <a:chOff x="1008275" y="4004686"/>
            <a:chExt cx="2057400" cy="228416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230" y="4004686"/>
              <a:ext cx="1993491" cy="161373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C74059-4FCE-A3EA-5903-69FE033F89C4}"/>
                </a:ext>
              </a:extLst>
            </p:cNvPr>
            <p:cNvSpPr txBox="1"/>
            <p:nvPr/>
          </p:nvSpPr>
          <p:spPr>
            <a:xfrm>
              <a:off x="1008275" y="5673298"/>
              <a:ext cx="20574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Leonhard Euler</a:t>
              </a:r>
            </a:p>
            <a:p>
              <a:pPr algn="ctr"/>
              <a:r>
                <a:rPr lang="en-US" sz="1600" dirty="0"/>
                <a:t>(1707 – 1783)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D19162E-B1F5-2F46-7803-A8FB01673BAF}"/>
              </a:ext>
            </a:extLst>
          </p:cNvPr>
          <p:cNvSpPr/>
          <p:nvPr/>
        </p:nvSpPr>
        <p:spPr>
          <a:xfrm>
            <a:off x="6663128" y="3185973"/>
            <a:ext cx="1394086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A14504-E098-ACC2-733B-6E80B0C44BFD}"/>
              </a:ext>
            </a:extLst>
          </p:cNvPr>
          <p:cNvSpPr/>
          <p:nvPr/>
        </p:nvSpPr>
        <p:spPr>
          <a:xfrm>
            <a:off x="4416356" y="3185973"/>
            <a:ext cx="1394086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4BDB8B-6D34-0187-9D72-0AE299BC392F}"/>
              </a:ext>
            </a:extLst>
          </p:cNvPr>
          <p:cNvSpPr/>
          <p:nvPr/>
        </p:nvSpPr>
        <p:spPr>
          <a:xfrm>
            <a:off x="4793686" y="4047720"/>
            <a:ext cx="2701395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16ED49-A80B-4EC2-3FEB-7434E288E83E}"/>
              </a:ext>
            </a:extLst>
          </p:cNvPr>
          <p:cNvGrpSpPr/>
          <p:nvPr/>
        </p:nvGrpSpPr>
        <p:grpSpPr>
          <a:xfrm>
            <a:off x="1688146" y="5174365"/>
            <a:ext cx="5456420" cy="1229386"/>
            <a:chOff x="1688146" y="5174365"/>
            <a:chExt cx="5456420" cy="12293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A66237-441D-870E-7110-943EB4AC6618}"/>
                </a:ext>
              </a:extLst>
            </p:cNvPr>
            <p:cNvSpPr txBox="1"/>
            <p:nvPr/>
          </p:nvSpPr>
          <p:spPr>
            <a:xfrm>
              <a:off x="1688146" y="5174365"/>
              <a:ext cx="5456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288 years later, we still do not know the exact value of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15A3351-D540-642F-E75D-9BDFB6D8E2D4}"/>
                    </a:ext>
                  </a:extLst>
                </p:cNvPr>
                <p:cNvSpPr txBox="1"/>
                <p:nvPr/>
              </p:nvSpPr>
              <p:spPr>
                <a:xfrm>
                  <a:off x="3884205" y="5556147"/>
                  <a:ext cx="1064302" cy="8476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8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15A3351-D540-642F-E75D-9BDFB6D8E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205" y="5556147"/>
                  <a:ext cx="1064302" cy="8476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61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Coprime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3533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Your scientist needs you to write a program to </a:t>
                </a:r>
                <a:r>
                  <a:rPr lang="en-US" sz="2400" i="1" dirty="0"/>
                  <a:t>estimate</a:t>
                </a:r>
                <a:r>
                  <a:rPr lang="en-US" sz="2400" dirty="0"/>
                  <a:t> the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that any two positive random integers are coprime</a:t>
                </a:r>
              </a:p>
              <a:p>
                <a:r>
                  <a:rPr lang="en-US" sz="2400" dirty="0"/>
                  <a:t>She wants you to sample one million pairs of random integers between one and one million inclusive</a:t>
                </a:r>
              </a:p>
              <a:p>
                <a:r>
                  <a:rPr lang="en-US" sz="2400" dirty="0"/>
                  <a:t>She wants to know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35332"/>
              </a:xfrm>
              <a:blipFill>
                <a:blip r:embed="rId2"/>
                <a:stretch>
                  <a:fillRect l="-1005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2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90" y="1717710"/>
            <a:ext cx="8678410" cy="3774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Greatest Common Divisor (GCD)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29870" y="3361626"/>
            <a:ext cx="330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  <a:sym typeface="Symbol" panose="05050102010706020507" pitchFamily="18" charset="2"/>
              </a:rPr>
              <a:t> </a:t>
            </a:r>
            <a:r>
              <a:rPr lang="en-US" sz="2400" dirty="0">
                <a:solidFill>
                  <a:srgbClr val="0070C0"/>
                </a:solidFill>
              </a:rPr>
              <a:t>One can determine the GCD without having to </a:t>
            </a:r>
            <a:r>
              <a:rPr lang="en-US" sz="2400" b="1" dirty="0">
                <a:solidFill>
                  <a:srgbClr val="0070C0"/>
                </a:solidFill>
              </a:rPr>
              <a:t>factor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either</a:t>
            </a:r>
            <a:r>
              <a:rPr lang="en-US" sz="2400" dirty="0">
                <a:solidFill>
                  <a:srgbClr val="0070C0"/>
                </a:solidFill>
              </a:rPr>
              <a:t> of the two integers!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721429" y="1966686"/>
            <a:ext cx="515257" cy="1538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476171" y="1966686"/>
            <a:ext cx="515257" cy="1538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62944" y="3610707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79587" y="3601776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862944" y="3784983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17902" y="3748593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62944" y="4010462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12459" y="4028271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73830" y="4282810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603174" y="4254922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873830" y="4489236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579587" y="450126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798991" y="4694650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32416" y="4653663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84716" y="4934848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536499" y="4934848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899457" y="515194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551240" y="515194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425035" y="5377802"/>
            <a:ext cx="661760" cy="4899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80214" y="3072051"/>
                <a:ext cx="3345543" cy="31210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What divides A and B must also divide the </a:t>
                </a:r>
                <a:r>
                  <a:rPr lang="en-US" b="1" i="1" dirty="0"/>
                  <a:t>difference</a:t>
                </a:r>
                <a:r>
                  <a:rPr lang="en-US" dirty="0"/>
                  <a:t> of A - B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Why?</a:t>
                </a:r>
              </a:p>
              <a:p>
                <a:pPr algn="ctr"/>
                <a:r>
                  <a:rPr lang="en-US" dirty="0"/>
                  <a:t>Given {A, B, a, b, r} ∊ </a:t>
                </a:r>
                <a:r>
                  <a:rPr lang="en-US" dirty="0">
                    <a:solidFill>
                      <a:srgbClr val="000000"/>
                    </a:solidFill>
                    <a:latin typeface="Helvetica Neue"/>
                  </a:rPr>
                  <a:t>ℤ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14" y="3072051"/>
                <a:ext cx="3345543" cy="3121047"/>
              </a:xfrm>
              <a:prstGeom prst="rect">
                <a:avLst/>
              </a:prstGeom>
              <a:blipFill rotWithShape="0">
                <a:blip r:embed="rId3"/>
                <a:stretch>
                  <a:fillRect t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19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coprime_probability.py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381FF-52C5-51C2-6EB9-1D02B4BF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55" y="1813670"/>
            <a:ext cx="4798089" cy="362026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F130-65FC-AF1A-F32E-763D26CA3D8F}"/>
              </a:ext>
            </a:extLst>
          </p:cNvPr>
          <p:cNvGrpSpPr/>
          <p:nvPr/>
        </p:nvGrpSpPr>
        <p:grpSpPr>
          <a:xfrm>
            <a:off x="4350187" y="2812379"/>
            <a:ext cx="1076632" cy="369332"/>
            <a:chOff x="4968362" y="2079211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BC243EB-4825-A581-6A88-492DCC4AFD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0A96EF-A6EF-1A0F-4E41-14DCECF9FD2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FE4204-E406-9D00-3CAC-CD0D982302B1}"/>
              </a:ext>
            </a:extLst>
          </p:cNvPr>
          <p:cNvGrpSpPr/>
          <p:nvPr/>
        </p:nvGrpSpPr>
        <p:grpSpPr>
          <a:xfrm>
            <a:off x="6756109" y="3181711"/>
            <a:ext cx="1076632" cy="369332"/>
            <a:chOff x="4704120" y="2356972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310B7B-4DDC-7C5D-E051-232C17AF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4B1FC1-3DB8-ABB4-8C74-332109F876C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BAC4C1-DA77-16D0-34CD-9A85D29E00AF}"/>
              </a:ext>
            </a:extLst>
          </p:cNvPr>
          <p:cNvGrpSpPr/>
          <p:nvPr/>
        </p:nvGrpSpPr>
        <p:grpSpPr>
          <a:xfrm>
            <a:off x="4627505" y="3809915"/>
            <a:ext cx="1068643" cy="369332"/>
            <a:chOff x="3647644" y="4910075"/>
            <a:chExt cx="1068643" cy="3693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4D0532-FC43-D7EC-57FA-DD0EF5642BE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8A720F7-2A38-C93A-6CD6-4EEB2ECDE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09E11DC-DF14-227C-2AEE-BB130FE65C28}"/>
              </a:ext>
            </a:extLst>
          </p:cNvPr>
          <p:cNvGrpSpPr/>
          <p:nvPr/>
        </p:nvGrpSpPr>
        <p:grpSpPr>
          <a:xfrm>
            <a:off x="5852791" y="4068298"/>
            <a:ext cx="1064340" cy="369332"/>
            <a:chOff x="3647644" y="5421073"/>
            <a:chExt cx="1064340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EF43EB-9225-A538-5E14-C8D7D4F64D5E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357EE80-5E76-0E6A-2359-3805A8A9C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980F905-AF37-8F04-BEE5-8A586BFDAF11}"/>
              </a:ext>
            </a:extLst>
          </p:cNvPr>
          <p:cNvGrpSpPr/>
          <p:nvPr/>
        </p:nvGrpSpPr>
        <p:grpSpPr>
          <a:xfrm>
            <a:off x="3743082" y="4550454"/>
            <a:ext cx="1068643" cy="369332"/>
            <a:chOff x="3647644" y="5359159"/>
            <a:chExt cx="1068643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F17A76-CB79-9E7C-4A29-C4827C0320E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5CCE8BA-F351-34F3-A26E-6CFE1AF02F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02ADA92-5CC7-E605-60F6-237B67FADBE3}"/>
              </a:ext>
            </a:extLst>
          </p:cNvPr>
          <p:cNvGrpSpPr/>
          <p:nvPr/>
        </p:nvGrpSpPr>
        <p:grpSpPr>
          <a:xfrm>
            <a:off x="5149115" y="4792460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93FDC39-350B-4132-D404-5A1AA0BA8BB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86E80FF-5221-38F9-E82D-1FB048ABED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6471F7C-4757-0E7C-168C-D04A1AF29D34}"/>
              </a:ext>
            </a:extLst>
          </p:cNvPr>
          <p:cNvSpPr txBox="1"/>
          <p:nvPr/>
        </p:nvSpPr>
        <p:spPr>
          <a:xfrm>
            <a:off x="2327222" y="6137868"/>
            <a:ext cx="448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7030A0"/>
                </a:solidFill>
              </a:rPr>
              <a:t>np.gcd</a:t>
            </a:r>
            <a:r>
              <a:rPr lang="en-US" b="1" dirty="0">
                <a:solidFill>
                  <a:srgbClr val="7030A0"/>
                </a:solidFill>
              </a:rPr>
              <a:t>() </a:t>
            </a:r>
            <a:r>
              <a:rPr lang="en-US" dirty="0">
                <a:solidFill>
                  <a:srgbClr val="7030A0"/>
                </a:solidFill>
              </a:rPr>
              <a:t>and </a:t>
            </a:r>
            <a:r>
              <a:rPr lang="en-US" b="1" dirty="0" err="1">
                <a:solidFill>
                  <a:srgbClr val="7030A0"/>
                </a:solidFill>
              </a:rPr>
              <a:t>np.sum</a:t>
            </a:r>
            <a:r>
              <a:rPr lang="en-US" b="1" dirty="0">
                <a:solidFill>
                  <a:srgbClr val="7030A0"/>
                </a:solidFill>
              </a:rPr>
              <a:t>() </a:t>
            </a:r>
            <a:r>
              <a:rPr lang="en-US" dirty="0">
                <a:solidFill>
                  <a:srgbClr val="7030A0"/>
                </a:solidFill>
              </a:rPr>
              <a:t>are vector "aware"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A81201-A958-A81D-0F5F-FC60996C3B11}"/>
              </a:ext>
            </a:extLst>
          </p:cNvPr>
          <p:cNvSpPr txBox="1"/>
          <p:nvPr/>
        </p:nvSpPr>
        <p:spPr>
          <a:xfrm>
            <a:off x="2327223" y="5681061"/>
            <a:ext cx="448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</a:t>
            </a:r>
            <a:r>
              <a:rPr lang="en-US" dirty="0">
                <a:solidFill>
                  <a:srgbClr val="7030A0"/>
                </a:solidFill>
              </a:rPr>
              <a:t> and </a:t>
            </a:r>
            <a:r>
              <a:rPr lang="en-US" b="1" dirty="0">
                <a:solidFill>
                  <a:srgbClr val="7030A0"/>
                </a:solidFill>
              </a:rPr>
              <a:t>b</a:t>
            </a:r>
            <a:r>
              <a:rPr lang="en-US" dirty="0">
                <a:solidFill>
                  <a:srgbClr val="7030A0"/>
                </a:solidFill>
              </a:rPr>
              <a:t> are arrays with one million elements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D98CAA-0B63-44EB-C9C6-0B397BA159D2}"/>
              </a:ext>
            </a:extLst>
          </p:cNvPr>
          <p:cNvSpPr txBox="1"/>
          <p:nvPr/>
        </p:nvSpPr>
        <p:spPr>
          <a:xfrm>
            <a:off x="174513" y="3627124"/>
            <a:ext cx="1789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</a:t>
            </a:r>
            <a:r>
              <a:rPr lang="en-US" dirty="0">
                <a:solidFill>
                  <a:srgbClr val="7030A0"/>
                </a:solidFill>
              </a:rPr>
              <a:t> is now an array with one million elements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398C69-465A-D234-709E-78239F35F588}"/>
              </a:ext>
            </a:extLst>
          </p:cNvPr>
          <p:cNvSpPr txBox="1"/>
          <p:nvPr/>
        </p:nvSpPr>
        <p:spPr>
          <a:xfrm>
            <a:off x="6693836" y="4437630"/>
            <a:ext cx="2110573" cy="116955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Probability is the number of times something </a:t>
            </a:r>
            <a:r>
              <a:rPr lang="en-US" sz="1400" b="1" dirty="0">
                <a:solidFill>
                  <a:srgbClr val="7030A0"/>
                </a:solidFill>
              </a:rPr>
              <a:t>did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b="1" dirty="0">
                <a:solidFill>
                  <a:srgbClr val="7030A0"/>
                </a:solidFill>
              </a:rPr>
              <a:t>happen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i="1" dirty="0">
                <a:solidFill>
                  <a:srgbClr val="7030A0"/>
                </a:solidFill>
              </a:rPr>
              <a:t>divided</a:t>
            </a:r>
            <a:r>
              <a:rPr lang="en-US" sz="1400" dirty="0">
                <a:solidFill>
                  <a:srgbClr val="7030A0"/>
                </a:solidFill>
              </a:rPr>
              <a:t> by the number of times it </a:t>
            </a:r>
            <a:r>
              <a:rPr lang="en-US" sz="1400" b="1" dirty="0">
                <a:solidFill>
                  <a:srgbClr val="7030A0"/>
                </a:solidFill>
              </a:rPr>
              <a:t>could have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b="1" dirty="0">
                <a:solidFill>
                  <a:srgbClr val="7030A0"/>
                </a:solidFill>
              </a:rPr>
              <a:t>happened</a:t>
            </a:r>
          </a:p>
        </p:txBody>
      </p:sp>
    </p:spTree>
    <p:extLst>
      <p:ext uri="{BB962C8B-B14F-4D97-AF65-F5344CB8AC3E}">
        <p14:creationId xmlns:p14="http://schemas.microsoft.com/office/powerpoint/2010/main" val="166127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5ABEB-DF72-A729-25B7-225C2254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70" y="1897287"/>
            <a:ext cx="7225259" cy="4681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973674" y="1402598"/>
            <a:ext cx="319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https://github.com/psf/black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2870617" y="3918588"/>
            <a:ext cx="3507698" cy="323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7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5D0839-FC6D-E0ED-F5E7-2BFAFBDB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81" y="1697133"/>
            <a:ext cx="4003271" cy="12131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coprime_probability.py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74" y="3105600"/>
            <a:ext cx="1993491" cy="16137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35" y="3924981"/>
            <a:ext cx="3432565" cy="8757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82" y="5518256"/>
            <a:ext cx="3695238" cy="8380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2C99D3-6EBF-40CF-B6F1-BD275872B75D}"/>
              </a:ext>
            </a:extLst>
          </p:cNvPr>
          <p:cNvSpPr/>
          <p:nvPr/>
        </p:nvSpPr>
        <p:spPr>
          <a:xfrm>
            <a:off x="1139435" y="2519103"/>
            <a:ext cx="1234500" cy="248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092C2-CD75-4441-8E17-21870F06471B}"/>
              </a:ext>
            </a:extLst>
          </p:cNvPr>
          <p:cNvSpPr txBox="1"/>
          <p:nvPr/>
        </p:nvSpPr>
        <p:spPr>
          <a:xfrm>
            <a:off x="6011074" y="4741816"/>
            <a:ext cx="19948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Leonhard Euler</a:t>
            </a:r>
          </a:p>
          <a:p>
            <a:pPr algn="ctr"/>
            <a:r>
              <a:rPr lang="en-US" sz="1600" dirty="0"/>
              <a:t>(1707-1783)</a:t>
            </a: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F2D61D7A-5848-4204-86AC-AFAC7CDCF5D4}"/>
              </a:ext>
            </a:extLst>
          </p:cNvPr>
          <p:cNvSpPr/>
          <p:nvPr/>
        </p:nvSpPr>
        <p:spPr>
          <a:xfrm rot="10800000" flipH="1">
            <a:off x="4667064" y="4161221"/>
            <a:ext cx="1006331" cy="1914908"/>
          </a:xfrm>
          <a:prstGeom prst="curvedLeftArrow">
            <a:avLst>
              <a:gd name="adj1" fmla="val 25000"/>
              <a:gd name="adj2" fmla="val 50000"/>
              <a:gd name="adj3" fmla="val 29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How to install the Black package and plug-in so Thonny can format your code according to </a:t>
                </a:r>
                <a:r>
                  <a:rPr lang="en-US" sz="2400" b="1" dirty="0"/>
                  <a:t>PEP 8</a:t>
                </a:r>
              </a:p>
              <a:p>
                <a:r>
                  <a:rPr lang="en-US" sz="2400" dirty="0"/>
                  <a:t>How to install and import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matplotlib</a:t>
                </a:r>
                <a:r>
                  <a:rPr lang="en-US" sz="2400" dirty="0"/>
                  <a:t> package and its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pyplot</a:t>
                </a:r>
                <a:r>
                  <a:rPr lang="en-US" sz="2400" dirty="0"/>
                  <a:t> module to create 2D and 3D plots in Python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b="1" dirty="0"/>
                  <a:t>Harmonic Series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diverges</a:t>
                </a:r>
                <a:r>
                  <a:rPr lang="en-US" sz="2400" dirty="0"/>
                  <a:t>, whereas the </a:t>
                </a:r>
                <a:r>
                  <a:rPr lang="en-US" sz="2400" b="1" dirty="0"/>
                  <a:t>Basel Series </a:t>
                </a:r>
                <a:r>
                  <a:rPr lang="en-US" sz="2400" dirty="0">
                    <a:solidFill>
                      <a:srgbClr val="00B050"/>
                    </a:solidFill>
                  </a:rPr>
                  <a:t>converges</a:t>
                </a:r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The probability that </a:t>
                </a:r>
                <a:r>
                  <a:rPr lang="en-US" sz="2400" u="sng" dirty="0"/>
                  <a:t>two</a:t>
                </a:r>
                <a:r>
                  <a:rPr lang="en-US" sz="2400" dirty="0"/>
                  <a:t> random integers share no common factors (GCD==1 meaning they are "coprime")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NumPy's "vector aware" operators reduce our need to write  looping code to enumerate every element in an array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at BNL has asked you to write Python code using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matplotlib.pyplot </a:t>
                </a:r>
                <a:r>
                  <a:rPr lang="en-US" sz="2400" dirty="0"/>
                  <a:t>that will graph this polynomial: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−120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+22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+2119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+1980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The domain should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≤12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If you prefer, you can use this equivalent expression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+9)(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+4)(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−5)(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−11)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What does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Fundamental Theorem of Algebra </a:t>
                </a:r>
                <a:r>
                  <a:rPr lang="en-US" sz="2400" dirty="0"/>
                  <a:t>tell us about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maximum</a:t>
                </a:r>
                <a:r>
                  <a:rPr lang="en-US" sz="2400" dirty="0"/>
                  <a:t> number of places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might</a:t>
                </a:r>
                <a:r>
                  <a:rPr lang="en-US" sz="2400" dirty="0"/>
                  <a:t> cross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x-axis</a:t>
                </a:r>
                <a:r>
                  <a:rPr lang="en-US" sz="2400" dirty="0"/>
                  <a:t> in the domain of real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en-US" sz="2400" dirty="0"/>
                  <a:t> numbers?</a:t>
                </a:r>
              </a:p>
              <a:p>
                <a:endParaRPr lang="en-US" sz="2400" dirty="0"/>
              </a:p>
              <a:p>
                <a:endParaRPr lang="en-US" sz="8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3AE188-5895-1B18-841E-9B2751A6C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69068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for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43262" y="2852629"/>
            <a:ext cx="3679827" cy="39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3459175" y="3011684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38295A-ED50-AF74-5E2C-8AAEEA596A88}"/>
              </a:ext>
            </a:extLst>
          </p:cNvPr>
          <p:cNvSpPr/>
          <p:nvPr/>
        </p:nvSpPr>
        <p:spPr>
          <a:xfrm>
            <a:off x="1602177" y="2026225"/>
            <a:ext cx="497295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129DA-FE69-FB67-4E9F-544CD6D9EED3}"/>
              </a:ext>
            </a:extLst>
          </p:cNvPr>
          <p:cNvSpPr/>
          <p:nvPr/>
        </p:nvSpPr>
        <p:spPr>
          <a:xfrm>
            <a:off x="6484092" y="202622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69340F2-428A-3348-5279-52DFA5C2D337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5400000" flipH="1" flipV="1">
            <a:off x="4433533" y="-289199"/>
            <a:ext cx="1" cy="5165418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6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4E88A8-2DDA-3919-9163-E6E63BF1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73565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103223" y="5724525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 flipH="1">
            <a:off x="3762375" y="4232227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5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33DB0F-A9A4-8CC2-EF81-9DFFA658F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0" y="1738308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1993692" y="2226039"/>
            <a:ext cx="1072056" cy="800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6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968DCBE-2F2C-3858-9A27-CB262AB0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6" y="1543694"/>
            <a:ext cx="7139067" cy="48322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Thonny </a:t>
            </a:r>
            <a:r>
              <a:rPr lang="en-US" sz="3200" b="1" dirty="0">
                <a:latin typeface="+mn-lt"/>
              </a:rPr>
              <a:t>plug-ins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2015142" y="2579428"/>
            <a:ext cx="1035356" cy="186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241030" y="1888761"/>
            <a:ext cx="112426" cy="779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95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7436</TotalTime>
  <Words>1170</Words>
  <Application>Microsoft Office PowerPoint</Application>
  <PresentationFormat>On-screen Show (4:3)</PresentationFormat>
  <Paragraphs>209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Session 03 – Goals</vt:lpstr>
      <vt:lpstr>PEP 8 – Style Guide for Python Code</vt:lpstr>
      <vt:lpstr>The black Package</vt:lpstr>
      <vt:lpstr>Installing the black Package into Thonny</vt:lpstr>
      <vt:lpstr>Search for the black package</vt:lpstr>
      <vt:lpstr>Install the black Package</vt:lpstr>
      <vt:lpstr>Verify the black Package Installation</vt:lpstr>
      <vt:lpstr>Installing Thonny plug-ins</vt:lpstr>
      <vt:lpstr>Search on PyPI and Select the plug-in name</vt:lpstr>
      <vt:lpstr>Install the thonny_black_formatter plug-in</vt:lpstr>
      <vt:lpstr>Verify the thonny_black_formatter plug-in</vt:lpstr>
      <vt:lpstr>Restart the Thonny IDE to use a plug-in</vt:lpstr>
      <vt:lpstr>Line Graphs using matplotlib</vt:lpstr>
      <vt:lpstr>PowerPoint Presentation</vt:lpstr>
      <vt:lpstr>Install the matplotlib Package</vt:lpstr>
      <vt:lpstr>Verify the matplotlib Package Installation</vt:lpstr>
      <vt:lpstr>Cartesian Coordinates</vt:lpstr>
      <vt:lpstr>Line Graphs using matplotlib</vt:lpstr>
      <vt:lpstr>Edit line_graphs.py</vt:lpstr>
      <vt:lpstr>Run line_graphs.py</vt:lpstr>
      <vt:lpstr>Temperature Conversion</vt:lpstr>
      <vt:lpstr>Edit fahrenheit_to_celsius.py</vt:lpstr>
      <vt:lpstr>Run fahrenheit_to_celsius.py</vt:lpstr>
      <vt:lpstr>How did we calculate absolute zero in 1779? (PV = nRT)</vt:lpstr>
      <vt:lpstr>Infinite Series (Sums)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Infinite Series (Sums)</vt:lpstr>
      <vt:lpstr>Edit basel_problem.py</vt:lpstr>
      <vt:lpstr>Run basel_problem.py</vt:lpstr>
      <vt:lpstr>Run basel_series.py</vt:lpstr>
      <vt:lpstr>Coprime Probability</vt:lpstr>
      <vt:lpstr>Greatest Common Divisor (GCD)</vt:lpstr>
      <vt:lpstr>Edit coprime_probability.py</vt:lpstr>
      <vt:lpstr>Run coprime_probability.py</vt:lpstr>
      <vt:lpstr>Session 03 – Now You Know…</vt:lpstr>
      <vt:lpstr>Task 03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882</cp:revision>
  <cp:lastPrinted>2015-06-01T00:45:11Z</cp:lastPrinted>
  <dcterms:created xsi:type="dcterms:W3CDTF">2014-09-21T17:58:26Z</dcterms:created>
  <dcterms:modified xsi:type="dcterms:W3CDTF">2023-07-30T02:35:24Z</dcterms:modified>
</cp:coreProperties>
</file>