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1019" r:id="rId2"/>
    <p:sldId id="972" r:id="rId3"/>
    <p:sldId id="1010" r:id="rId4"/>
    <p:sldId id="1020" r:id="rId5"/>
    <p:sldId id="1021" r:id="rId6"/>
    <p:sldId id="403" r:id="rId7"/>
    <p:sldId id="404" r:id="rId8"/>
    <p:sldId id="1053" r:id="rId9"/>
    <p:sldId id="1054" r:id="rId10"/>
    <p:sldId id="406" r:id="rId11"/>
    <p:sldId id="407" r:id="rId12"/>
    <p:sldId id="405" r:id="rId13"/>
    <p:sldId id="1055" r:id="rId14"/>
    <p:sldId id="1018" r:id="rId15"/>
    <p:sldId id="411" r:id="rId16"/>
    <p:sldId id="498" r:id="rId17"/>
    <p:sldId id="412" r:id="rId18"/>
    <p:sldId id="413" r:id="rId19"/>
    <p:sldId id="416" r:id="rId20"/>
    <p:sldId id="414" r:id="rId21"/>
    <p:sldId id="1056" r:id="rId22"/>
    <p:sldId id="1057" r:id="rId23"/>
    <p:sldId id="1058" r:id="rId24"/>
    <p:sldId id="1059" r:id="rId25"/>
    <p:sldId id="1060" r:id="rId26"/>
    <p:sldId id="452" r:id="rId27"/>
    <p:sldId id="419" r:id="rId28"/>
    <p:sldId id="420" r:id="rId29"/>
    <p:sldId id="421" r:id="rId30"/>
    <p:sldId id="1023" r:id="rId31"/>
    <p:sldId id="423" r:id="rId32"/>
    <p:sldId id="424" r:id="rId33"/>
    <p:sldId id="425" r:id="rId34"/>
    <p:sldId id="426" r:id="rId35"/>
    <p:sldId id="1025" r:id="rId36"/>
    <p:sldId id="428" r:id="rId37"/>
    <p:sldId id="502" r:id="rId38"/>
    <p:sldId id="449" r:id="rId39"/>
    <p:sldId id="1051" r:id="rId40"/>
  </p:sldIdLst>
  <p:sldSz cx="9144000" cy="6858000" type="screen4x3"/>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1E7D9-E8FD-4908-95BB-3604F3CA9764}" v="1" dt="2020-05-29T19:25:52.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8" d="100"/>
          <a:sy n="128" d="100"/>
        </p:scale>
        <p:origin x="1116" y="12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ersach, David" userId="14a9feb0-85a7-4da4-be8a-c1e22b637acc" providerId="ADAL" clId="{6231E7D9-E8FD-4908-95BB-3604F3CA9764}"/>
    <pc:docChg chg="custSel delSld modSld">
      <pc:chgData name="Biersach, David" userId="14a9feb0-85a7-4da4-be8a-c1e22b637acc" providerId="ADAL" clId="{6231E7D9-E8FD-4908-95BB-3604F3CA9764}" dt="2020-05-29T19:25:56.584" v="2" actId="2696"/>
      <pc:docMkLst>
        <pc:docMk/>
      </pc:docMkLst>
      <pc:sldChg chg="del">
        <pc:chgData name="Biersach, David" userId="14a9feb0-85a7-4da4-be8a-c1e22b637acc" providerId="ADAL" clId="{6231E7D9-E8FD-4908-95BB-3604F3CA9764}" dt="2020-05-29T19:25:56.584" v="2" actId="2696"/>
        <pc:sldMkLst>
          <pc:docMk/>
          <pc:sldMk cId="1150352350" sldId="278"/>
        </pc:sldMkLst>
      </pc:sldChg>
      <pc:sldChg chg="modSp">
        <pc:chgData name="Biersach, David" userId="14a9feb0-85a7-4da4-be8a-c1e22b637acc" providerId="ADAL" clId="{6231E7D9-E8FD-4908-95BB-3604F3CA9764}" dt="2020-05-29T19:25:52.552" v="0" actId="27636"/>
        <pc:sldMkLst>
          <pc:docMk/>
          <pc:sldMk cId="206124625" sldId="464"/>
        </pc:sldMkLst>
        <pc:spChg chg="mod">
          <ac:chgData name="Biersach, David" userId="14a9feb0-85a7-4da4-be8a-c1e22b637acc" providerId="ADAL" clId="{6231E7D9-E8FD-4908-95BB-3604F3CA9764}" dt="2020-05-29T19:25:52.552" v="0" actId="27636"/>
          <ac:spMkLst>
            <pc:docMk/>
            <pc:sldMk cId="206124625" sldId="464"/>
            <ac:spMk id="3" creationId="{00000000-0000-0000-0000-000000000000}"/>
          </ac:spMkLst>
        </pc:spChg>
      </pc:sldChg>
      <pc:sldChg chg="modSp">
        <pc:chgData name="Biersach, David" userId="14a9feb0-85a7-4da4-be8a-c1e22b637acc" providerId="ADAL" clId="{6231E7D9-E8FD-4908-95BB-3604F3CA9764}" dt="2020-05-29T19:25:52.649" v="1" actId="27636"/>
        <pc:sldMkLst>
          <pc:docMk/>
          <pc:sldMk cId="320308749" sldId="465"/>
        </pc:sldMkLst>
        <pc:spChg chg="mod">
          <ac:chgData name="Biersach, David" userId="14a9feb0-85a7-4da4-be8a-c1e22b637acc" providerId="ADAL" clId="{6231E7D9-E8FD-4908-95BB-3604F3CA9764}" dt="2020-05-29T19:25:52.649" v="1" actId="27636"/>
          <ac:spMkLst>
            <pc:docMk/>
            <pc:sldMk cId="320308749" sldId="465"/>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sz="quarter" idx="1"/>
          </p:nvPr>
        </p:nvSpPr>
        <p:spPr>
          <a:xfrm>
            <a:off x="4008705" y="1"/>
            <a:ext cx="3066732" cy="470073"/>
          </a:xfrm>
          <a:prstGeom prst="rect">
            <a:avLst/>
          </a:prstGeom>
        </p:spPr>
        <p:txBody>
          <a:bodyPr vert="horz" lIns="92638" tIns="46319" rIns="92638" bIns="46319" rtlCol="0"/>
          <a:lstStyle>
            <a:lvl1pPr algn="r">
              <a:defRPr sz="1200"/>
            </a:lvl1pPr>
          </a:lstStyle>
          <a:p>
            <a:fld id="{A241AC98-512A-4A35-865E-757B6C1F07A2}" type="datetimeFigureOut">
              <a:rPr lang="en-US" smtClean="0"/>
              <a:t>7/29/2023</a:t>
            </a:fld>
            <a:endParaRPr lang="en-US"/>
          </a:p>
        </p:txBody>
      </p:sp>
      <p:sp>
        <p:nvSpPr>
          <p:cNvPr id="4" name="Footer Placeholder 3"/>
          <p:cNvSpPr>
            <a:spLocks noGrp="1"/>
          </p:cNvSpPr>
          <p:nvPr>
            <p:ph type="ftr" sz="quarter" idx="2"/>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5" name="Slide Number Placeholder 4"/>
          <p:cNvSpPr>
            <a:spLocks noGrp="1"/>
          </p:cNvSpPr>
          <p:nvPr>
            <p:ph type="sldNum" sz="quarter" idx="3"/>
          </p:nvPr>
        </p:nvSpPr>
        <p:spPr>
          <a:xfrm>
            <a:off x="4008705" y="8893005"/>
            <a:ext cx="3066732" cy="470073"/>
          </a:xfrm>
          <a:prstGeom prst="rect">
            <a:avLst/>
          </a:prstGeom>
        </p:spPr>
        <p:txBody>
          <a:bodyPr vert="horz" lIns="92638" tIns="46319" rIns="92638" bIns="46319" rtlCol="0" anchor="b"/>
          <a:lstStyle>
            <a:lvl1pPr algn="r">
              <a:defRPr sz="1200"/>
            </a:lvl1pPr>
          </a:lstStyle>
          <a:p>
            <a:fld id="{825528D0-251A-41BC-8967-C65EDA3BFD3D}" type="slidenum">
              <a:rPr lang="en-US" smtClean="0"/>
              <a:t>‹#›</a:t>
            </a:fld>
            <a:endParaRPr lang="en-US"/>
          </a:p>
        </p:txBody>
      </p:sp>
    </p:spTree>
    <p:extLst>
      <p:ext uri="{BB962C8B-B14F-4D97-AF65-F5344CB8AC3E}">
        <p14:creationId xmlns:p14="http://schemas.microsoft.com/office/powerpoint/2010/main" val="3586195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732" cy="470073"/>
          </a:xfrm>
          <a:prstGeom prst="rect">
            <a:avLst/>
          </a:prstGeom>
        </p:spPr>
        <p:txBody>
          <a:bodyPr vert="horz" lIns="92638" tIns="46319" rIns="92638" bIns="46319" rtlCol="0"/>
          <a:lstStyle>
            <a:lvl1pPr algn="l">
              <a:defRPr sz="1200"/>
            </a:lvl1pPr>
          </a:lstStyle>
          <a:p>
            <a:endParaRPr lang="en-US"/>
          </a:p>
        </p:txBody>
      </p:sp>
      <p:sp>
        <p:nvSpPr>
          <p:cNvPr id="3" name="Date Placeholder 2"/>
          <p:cNvSpPr>
            <a:spLocks noGrp="1"/>
          </p:cNvSpPr>
          <p:nvPr>
            <p:ph type="dt" idx="1"/>
          </p:nvPr>
        </p:nvSpPr>
        <p:spPr>
          <a:xfrm>
            <a:off x="4008705" y="1"/>
            <a:ext cx="3066732" cy="470073"/>
          </a:xfrm>
          <a:prstGeom prst="rect">
            <a:avLst/>
          </a:prstGeom>
        </p:spPr>
        <p:txBody>
          <a:bodyPr vert="horz" lIns="92638" tIns="46319" rIns="92638" bIns="46319" rtlCol="0"/>
          <a:lstStyle>
            <a:lvl1pPr algn="r">
              <a:defRPr sz="1200"/>
            </a:lvl1pPr>
          </a:lstStyle>
          <a:p>
            <a:fld id="{3854CEE7-15DE-41D9-8CA2-D1E137B1D850}" type="datetimeFigureOut">
              <a:rPr lang="en-US" smtClean="0"/>
              <a:t>7/29/2023</a:t>
            </a:fld>
            <a:endParaRPr lang="en-US"/>
          </a:p>
        </p:txBody>
      </p:sp>
      <p:sp>
        <p:nvSpPr>
          <p:cNvPr id="4" name="Slide Image Placeholder 3"/>
          <p:cNvSpPr>
            <a:spLocks noGrp="1" noRot="1" noChangeAspect="1"/>
          </p:cNvSpPr>
          <p:nvPr>
            <p:ph type="sldImg" idx="2"/>
          </p:nvPr>
        </p:nvSpPr>
        <p:spPr>
          <a:xfrm>
            <a:off x="1431925" y="1169988"/>
            <a:ext cx="4213225" cy="3160712"/>
          </a:xfrm>
          <a:prstGeom prst="rect">
            <a:avLst/>
          </a:prstGeom>
          <a:noFill/>
          <a:ln w="12700">
            <a:solidFill>
              <a:prstClr val="black"/>
            </a:solidFill>
          </a:ln>
        </p:spPr>
        <p:txBody>
          <a:bodyPr vert="horz" lIns="92638" tIns="46319" rIns="92638" bIns="46319" rtlCol="0" anchor="ctr"/>
          <a:lstStyle/>
          <a:p>
            <a:endParaRPr lang="en-US"/>
          </a:p>
        </p:txBody>
      </p:sp>
      <p:sp>
        <p:nvSpPr>
          <p:cNvPr id="5" name="Notes Placeholder 4"/>
          <p:cNvSpPr>
            <a:spLocks noGrp="1"/>
          </p:cNvSpPr>
          <p:nvPr>
            <p:ph type="body" sz="quarter" idx="3"/>
          </p:nvPr>
        </p:nvSpPr>
        <p:spPr>
          <a:xfrm>
            <a:off x="707708" y="4505662"/>
            <a:ext cx="5661660" cy="3687031"/>
          </a:xfrm>
          <a:prstGeom prst="rect">
            <a:avLst/>
          </a:prstGeom>
        </p:spPr>
        <p:txBody>
          <a:bodyPr vert="horz" lIns="92638" tIns="46319" rIns="92638" bIns="4631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005"/>
            <a:ext cx="3066732" cy="470073"/>
          </a:xfrm>
          <a:prstGeom prst="rect">
            <a:avLst/>
          </a:prstGeom>
        </p:spPr>
        <p:txBody>
          <a:bodyPr vert="horz" lIns="92638" tIns="46319" rIns="92638" bIns="46319"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005"/>
            <a:ext cx="3066732" cy="470073"/>
          </a:xfrm>
          <a:prstGeom prst="rect">
            <a:avLst/>
          </a:prstGeom>
        </p:spPr>
        <p:txBody>
          <a:bodyPr vert="horz" lIns="92638" tIns="46319" rIns="92638" bIns="46319" rtlCol="0" anchor="b"/>
          <a:lstStyle>
            <a:lvl1pPr algn="r">
              <a:defRPr sz="1200"/>
            </a:lvl1pPr>
          </a:lstStyle>
          <a:p>
            <a:fld id="{76317BBA-0BC6-419B-B826-088209688372}" type="slidenum">
              <a:rPr lang="en-US" smtClean="0"/>
              <a:t>‹#›</a:t>
            </a:fld>
            <a:endParaRPr lang="en-US"/>
          </a:p>
        </p:txBody>
      </p:sp>
    </p:spTree>
    <p:extLst>
      <p:ext uri="{BB962C8B-B14F-4D97-AF65-F5344CB8AC3E}">
        <p14:creationId xmlns:p14="http://schemas.microsoft.com/office/powerpoint/2010/main" val="35411921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55EB2C-244D-4423-AD97-018ED6478B87}" type="datetime1">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277065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B41D1F-7576-4C60-B4EB-5115BC56CF40}" type="datetime1">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70559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D1398-4D56-44F9-BA35-34ACF3159A64}" type="datetime1">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234793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CF632E-48CB-4EEB-A6B6-DEC7AD7CC976}" type="datetime1">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400" b="1">
                <a:solidFill>
                  <a:schemeClr val="tx1"/>
                </a:solidFill>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885261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E52C-3A57-458E-95F6-96B2FA9D1DD4}" type="datetime1">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7109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6FC747-A48A-4FF2-8EE4-3E95ECD1C2A8}" type="datetime1">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2927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F5758-AB7F-463D-B638-E1729B95E126}" type="datetime1">
              <a:rPr lang="en-US" smtClean="0"/>
              <a:t>7/29/2023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15653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718C77-7DD0-4738-BF52-D0EC9F78A76E}" type="datetime1">
              <a:rPr lang="en-US" smtClean="0"/>
              <a:t>7/29/2023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824419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8970CF-13D9-4E1D-A74F-2CFE4953FCDB}" type="datetime1">
              <a:rPr lang="en-US" smtClean="0"/>
              <a:t>7/29/2023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3480274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8C49B9-4E1C-4967-B9CF-0BF9FECBE837}" type="datetime1">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60869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338CBB-1F06-4333-9BBF-66628B15E581}" type="datetime1">
              <a:rPr lang="en-US" smtClean="0"/>
              <a:t>7/29/2023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41379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C883-F03C-4CA3-AF62-BEF30EEA4F65}" type="datetime1">
              <a:rPr lang="en-US" smtClean="0"/>
              <a:t>7/29/2023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lang="en-US" sz="1400" b="1" kern="1200" smtClean="0">
                <a:solidFill>
                  <a:schemeClr val="tx1"/>
                </a:solidFill>
                <a:latin typeface="+mn-lt"/>
                <a:ea typeface="+mn-ea"/>
                <a:cs typeface="+mn-cs"/>
              </a:defRPr>
            </a:lvl1pPr>
          </a:lstStyle>
          <a:p>
            <a:fld id="{650AD656-6FF9-465D-B7B0-1CD0DD39CD23}" type="slidenum">
              <a:rPr lang="en-US" smtClean="0"/>
              <a:pPr/>
              <a:t>‹#›</a:t>
            </a:fld>
            <a:endParaRPr lang="en-US"/>
          </a:p>
        </p:txBody>
      </p:sp>
    </p:spTree>
    <p:extLst>
      <p:ext uri="{BB962C8B-B14F-4D97-AF65-F5344CB8AC3E}">
        <p14:creationId xmlns:p14="http://schemas.microsoft.com/office/powerpoint/2010/main" val="10309697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dbiersach@bnl.gov"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home.unicode.or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UTF-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9D8D1F-051C-48C7-91AB-482302FE3B79}"/>
              </a:ext>
            </a:extLst>
          </p:cNvPr>
          <p:cNvSpPr>
            <a:spLocks noGrp="1"/>
          </p:cNvSpPr>
          <p:nvPr>
            <p:ph type="sldNum" sz="quarter" idx="12"/>
          </p:nvPr>
        </p:nvSpPr>
        <p:spPr/>
        <p:txBody>
          <a:bodyPr/>
          <a:lstStyle/>
          <a:p>
            <a:fld id="{650AD656-6FF9-465D-B7B0-1CD0DD39CD23}" type="slidenum">
              <a:rPr lang="en-US" smtClean="0"/>
              <a:t>1</a:t>
            </a:fld>
            <a:endParaRPr lang="en-US"/>
          </a:p>
        </p:txBody>
      </p:sp>
      <p:sp>
        <p:nvSpPr>
          <p:cNvPr id="10" name="TextBox 9"/>
          <p:cNvSpPr txBox="1"/>
          <p:nvPr/>
        </p:nvSpPr>
        <p:spPr>
          <a:xfrm>
            <a:off x="6472228" y="2572099"/>
            <a:ext cx="2042332" cy="923330"/>
          </a:xfrm>
          <a:prstGeom prst="rect">
            <a:avLst/>
          </a:prstGeom>
          <a:noFill/>
        </p:spPr>
        <p:txBody>
          <a:bodyPr wrap="square" rtlCol="0">
            <a:spAutoFit/>
          </a:bodyPr>
          <a:lstStyle/>
          <a:p>
            <a:pPr algn="ctr"/>
            <a:r>
              <a:rPr lang="en-US" dirty="0"/>
              <a:t>Dave Biersach</a:t>
            </a:r>
          </a:p>
          <a:p>
            <a:pPr algn="ctr"/>
            <a:r>
              <a:rPr lang="en-US" dirty="0">
                <a:hlinkClick r:id="rId2"/>
              </a:rPr>
              <a:t>dbiersach@bnl.gov</a:t>
            </a:r>
            <a:endParaRPr lang="en-US" dirty="0"/>
          </a:p>
          <a:p>
            <a:pPr algn="ctr"/>
            <a:endParaRPr lang="en-US" dirty="0"/>
          </a:p>
        </p:txBody>
      </p:sp>
      <p:sp>
        <p:nvSpPr>
          <p:cNvPr id="11" name="TextBox 10">
            <a:extLst>
              <a:ext uri="{FF2B5EF4-FFF2-40B4-BE49-F238E27FC236}">
                <a16:creationId xmlns:a16="http://schemas.microsoft.com/office/drawing/2014/main" id="{28BD1FE5-8CB5-4983-AA2B-0B6C1209F452}"/>
              </a:ext>
            </a:extLst>
          </p:cNvPr>
          <p:cNvSpPr txBox="1"/>
          <p:nvPr/>
        </p:nvSpPr>
        <p:spPr>
          <a:xfrm>
            <a:off x="6208139" y="1078065"/>
            <a:ext cx="2570511" cy="1015663"/>
          </a:xfrm>
          <a:prstGeom prst="rect">
            <a:avLst/>
          </a:prstGeom>
          <a:noFill/>
        </p:spPr>
        <p:txBody>
          <a:bodyPr wrap="square" rtlCol="0">
            <a:spAutoFit/>
          </a:bodyPr>
          <a:lstStyle/>
          <a:p>
            <a:pPr algn="ctr"/>
            <a:r>
              <a:rPr lang="en-US" sz="2000" b="1" dirty="0"/>
              <a:t>Foundations of</a:t>
            </a:r>
          </a:p>
          <a:p>
            <a:pPr algn="ctr"/>
            <a:r>
              <a:rPr lang="en-US" sz="2000" b="1" dirty="0"/>
              <a:t>Scientific Computing</a:t>
            </a:r>
          </a:p>
          <a:p>
            <a:pPr algn="ctr"/>
            <a:r>
              <a:rPr lang="en-US" sz="2000" dirty="0"/>
              <a:t>(SciComp 101)</a:t>
            </a:r>
          </a:p>
        </p:txBody>
      </p:sp>
      <p:sp>
        <p:nvSpPr>
          <p:cNvPr id="12" name="TextBox 11">
            <a:extLst>
              <a:ext uri="{FF2B5EF4-FFF2-40B4-BE49-F238E27FC236}">
                <a16:creationId xmlns:a16="http://schemas.microsoft.com/office/drawing/2014/main" id="{B96F49F3-90CB-4580-B6E1-688074D23599}"/>
              </a:ext>
            </a:extLst>
          </p:cNvPr>
          <p:cNvSpPr txBox="1"/>
          <p:nvPr/>
        </p:nvSpPr>
        <p:spPr>
          <a:xfrm>
            <a:off x="6422434" y="4355451"/>
            <a:ext cx="2141921" cy="923330"/>
          </a:xfrm>
          <a:prstGeom prst="rect">
            <a:avLst/>
          </a:prstGeom>
          <a:noFill/>
        </p:spPr>
        <p:txBody>
          <a:bodyPr wrap="square" rtlCol="0">
            <a:spAutoFit/>
          </a:bodyPr>
          <a:lstStyle/>
          <a:p>
            <a:pPr algn="ctr"/>
            <a:r>
              <a:rPr lang="en-US" b="1" dirty="0"/>
              <a:t>Session 08 </a:t>
            </a:r>
            <a:r>
              <a:rPr lang="en-US" dirty="0"/>
              <a:t>Histograms and Code Breaking</a:t>
            </a:r>
          </a:p>
        </p:txBody>
      </p:sp>
      <p:pic>
        <p:nvPicPr>
          <p:cNvPr id="21" name="Picture 20">
            <a:extLst>
              <a:ext uri="{FF2B5EF4-FFF2-40B4-BE49-F238E27FC236}">
                <a16:creationId xmlns:a16="http://schemas.microsoft.com/office/drawing/2014/main" id="{A02A7DBD-F029-4698-9BC7-351B5923220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397021" y="1006861"/>
            <a:ext cx="3572378" cy="871883"/>
          </a:xfrm>
          <a:prstGeom prst="rect">
            <a:avLst/>
          </a:prstGeom>
        </p:spPr>
      </p:pic>
      <p:pic>
        <p:nvPicPr>
          <p:cNvPr id="2" name="Picture 1">
            <a:extLst>
              <a:ext uri="{FF2B5EF4-FFF2-40B4-BE49-F238E27FC236}">
                <a16:creationId xmlns:a16="http://schemas.microsoft.com/office/drawing/2014/main" id="{1CCD3142-EDAA-8E9E-DF9C-D35BB409C6A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5351" y="2681046"/>
            <a:ext cx="5635719" cy="3170092"/>
          </a:xfrm>
          <a:prstGeom prst="rect">
            <a:avLst/>
          </a:prstGeom>
        </p:spPr>
      </p:pic>
    </p:spTree>
    <p:extLst>
      <p:ext uri="{BB962C8B-B14F-4D97-AF65-F5344CB8AC3E}">
        <p14:creationId xmlns:p14="http://schemas.microsoft.com/office/powerpoint/2010/main" val="1171701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Creating a Frequency Histogram</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Consider Lincoln’s Gettysburg Address:</a:t>
            </a:r>
          </a:p>
          <a:p>
            <a:pPr marL="457200" lvl="1" indent="0">
              <a:spcBef>
                <a:spcPts val="0"/>
              </a:spcBef>
              <a:spcAft>
                <a:spcPts val="1200"/>
              </a:spcAft>
              <a:buNone/>
            </a:pPr>
            <a:r>
              <a:rPr lang="en-US" sz="2000" dirty="0">
                <a:solidFill>
                  <a:srgbClr val="00B050"/>
                </a:solidFill>
              </a:rPr>
              <a:t>Four score and seven years ago our fathers brought forth on this continent a new nation, conceived in liberty, and dedicated to the proposition that all men are created equal.</a:t>
            </a:r>
          </a:p>
          <a:p>
            <a:pPr marL="457200" lvl="1" indent="0">
              <a:spcBef>
                <a:spcPts val="0"/>
              </a:spcBef>
              <a:spcAft>
                <a:spcPts val="1200"/>
              </a:spcAft>
              <a:buNone/>
            </a:pPr>
            <a:r>
              <a:rPr lang="en-US" sz="2000" dirty="0">
                <a:solidFill>
                  <a:srgbClr val="00B050"/>
                </a:solidFill>
              </a:rPr>
              <a:t>Now we are engaged in a great civil war, testing whether that nation, or any nation so conceived and so dedicated, can long endure</a:t>
            </a:r>
            <a:r>
              <a:rPr lang="en-US" sz="2000" dirty="0"/>
              <a:t>…</a:t>
            </a:r>
          </a:p>
          <a:p>
            <a:pPr>
              <a:spcBef>
                <a:spcPts val="0"/>
              </a:spcBef>
              <a:spcAft>
                <a:spcPts val="1200"/>
              </a:spcAft>
            </a:pPr>
            <a:r>
              <a:rPr lang="en-US" sz="2400" dirty="0"/>
              <a:t>We want to perform a </a:t>
            </a:r>
            <a:r>
              <a:rPr lang="en-US" sz="2400" b="1" dirty="0">
                <a:solidFill>
                  <a:srgbClr val="FF0000"/>
                </a:solidFill>
              </a:rPr>
              <a:t>histogram analysis </a:t>
            </a:r>
            <a:r>
              <a:rPr lang="en-US" sz="2400" dirty="0"/>
              <a:t>of Lincoln’s speech that has been saved as an </a:t>
            </a:r>
            <a:r>
              <a:rPr lang="en-US" sz="2400" b="1" dirty="0">
                <a:solidFill>
                  <a:srgbClr val="0070C0"/>
                </a:solidFill>
              </a:rPr>
              <a:t>ASCII text file</a:t>
            </a:r>
          </a:p>
          <a:p>
            <a:pPr lvl="1">
              <a:spcBef>
                <a:spcPts val="0"/>
              </a:spcBef>
              <a:spcAft>
                <a:spcPts val="1200"/>
              </a:spcAft>
            </a:pPr>
            <a:r>
              <a:rPr lang="en-US" sz="2000" dirty="0"/>
              <a:t>What </a:t>
            </a:r>
            <a:r>
              <a:rPr lang="en-US" sz="2000" b="1" dirty="0"/>
              <a:t>letter</a:t>
            </a:r>
            <a:r>
              <a:rPr lang="en-US" sz="2000" dirty="0"/>
              <a:t> do you think occurs most frequently in </a:t>
            </a:r>
            <a:r>
              <a:rPr lang="en-US" sz="2000" b="1" dirty="0">
                <a:solidFill>
                  <a:srgbClr val="FF0000"/>
                </a:solidFill>
              </a:rPr>
              <a:t>English</a:t>
            </a:r>
            <a:r>
              <a:rPr lang="en-US" sz="2000" dirty="0"/>
              <a:t>?</a:t>
            </a:r>
          </a:p>
          <a:p>
            <a:pPr lvl="1">
              <a:spcBef>
                <a:spcPts val="0"/>
              </a:spcBef>
              <a:spcAft>
                <a:spcPts val="1200"/>
              </a:spcAft>
            </a:pPr>
            <a:r>
              <a:rPr lang="en-US" sz="2000" dirty="0"/>
              <a:t>Spaces (</a:t>
            </a:r>
            <a:r>
              <a:rPr lang="en-US" sz="2000" b="1" dirty="0"/>
              <a:t>ASCII value 32</a:t>
            </a:r>
            <a:r>
              <a:rPr lang="en-US" sz="2000" dirty="0"/>
              <a:t>) usually occur most often because we use spaces as a word breaker</a:t>
            </a:r>
          </a:p>
          <a:p>
            <a:pPr>
              <a:spcBef>
                <a:spcPts val="0"/>
              </a:spcBef>
              <a:spcAft>
                <a:spcPts val="1200"/>
              </a:spcAft>
            </a:pP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10</a:t>
            </a:fld>
            <a:endParaRPr lang="en-US" dirty="0"/>
          </a:p>
        </p:txBody>
      </p:sp>
    </p:spTree>
    <p:extLst>
      <p:ext uri="{BB962C8B-B14F-4D97-AF65-F5344CB8AC3E}">
        <p14:creationId xmlns:p14="http://schemas.microsoft.com/office/powerpoint/2010/main" val="24725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Letter Frequencies in the English Language</a:t>
            </a:r>
          </a:p>
        </p:txBody>
      </p:sp>
      <p:pic>
        <p:nvPicPr>
          <p:cNvPr id="6" name="Picture 5"/>
          <p:cNvPicPr>
            <a:picLocks noChangeAspect="1"/>
          </p:cNvPicPr>
          <p:nvPr/>
        </p:nvPicPr>
        <p:blipFill>
          <a:blip r:embed="rId2"/>
          <a:stretch>
            <a:fillRect/>
          </a:stretch>
        </p:blipFill>
        <p:spPr>
          <a:xfrm>
            <a:off x="590606" y="1793454"/>
            <a:ext cx="3838095" cy="3590476"/>
          </a:xfrm>
          <a:prstGeom prst="rect">
            <a:avLst/>
          </a:prstGeom>
          <a:ln>
            <a:solidFill>
              <a:schemeClr val="tx1"/>
            </a:solidFill>
          </a:ln>
        </p:spPr>
      </p:pic>
      <p:pic>
        <p:nvPicPr>
          <p:cNvPr id="8" name="Picture 7"/>
          <p:cNvPicPr>
            <a:picLocks noChangeAspect="1"/>
          </p:cNvPicPr>
          <p:nvPr/>
        </p:nvPicPr>
        <p:blipFill rotWithShape="1">
          <a:blip r:embed="rId3"/>
          <a:srcRect l="494" t="722" r="986" b="586"/>
          <a:stretch/>
        </p:blipFill>
        <p:spPr>
          <a:xfrm>
            <a:off x="4753344" y="1793454"/>
            <a:ext cx="3800050" cy="3590476"/>
          </a:xfrm>
          <a:prstGeom prst="rect">
            <a:avLst/>
          </a:prstGeom>
          <a:ln>
            <a:solidFill>
              <a:schemeClr val="tx1"/>
            </a:solidFill>
          </a:ln>
        </p:spPr>
      </p:pic>
      <p:sp>
        <p:nvSpPr>
          <p:cNvPr id="3" name="Slide Number Placeholder 2"/>
          <p:cNvSpPr>
            <a:spLocks noGrp="1"/>
          </p:cNvSpPr>
          <p:nvPr>
            <p:ph type="sldNum" sz="quarter" idx="12"/>
          </p:nvPr>
        </p:nvSpPr>
        <p:spPr/>
        <p:txBody>
          <a:bodyPr/>
          <a:lstStyle/>
          <a:p>
            <a:fld id="{650AD656-6FF9-465D-B7B0-1CD0DD39CD23}" type="slidenum">
              <a:rPr lang="en-US" smtClean="0"/>
              <a:t>11</a:t>
            </a:fld>
            <a:endParaRPr lang="en-US" dirty="0"/>
          </a:p>
        </p:txBody>
      </p:sp>
      <p:sp>
        <p:nvSpPr>
          <p:cNvPr id="5" name="TextBox 4">
            <a:extLst>
              <a:ext uri="{FF2B5EF4-FFF2-40B4-BE49-F238E27FC236}">
                <a16:creationId xmlns:a16="http://schemas.microsoft.com/office/drawing/2014/main" id="{683C2706-01CF-4309-A88C-83779782244A}"/>
              </a:ext>
            </a:extLst>
          </p:cNvPr>
          <p:cNvSpPr txBox="1"/>
          <p:nvPr/>
        </p:nvSpPr>
        <p:spPr>
          <a:xfrm>
            <a:off x="3211461" y="5708803"/>
            <a:ext cx="2721077" cy="523220"/>
          </a:xfrm>
          <a:prstGeom prst="rect">
            <a:avLst/>
          </a:prstGeom>
          <a:solidFill>
            <a:srgbClr val="0070C0"/>
          </a:solidFill>
          <a:ln>
            <a:solidFill>
              <a:srgbClr val="0070C0"/>
            </a:solidFill>
          </a:ln>
        </p:spPr>
        <p:txBody>
          <a:bodyPr wrap="square" rtlCol="0">
            <a:spAutoFit/>
          </a:bodyPr>
          <a:lstStyle/>
          <a:p>
            <a:pPr algn="ctr"/>
            <a:r>
              <a:rPr lang="en-US" sz="2800" dirty="0">
                <a:ln>
                  <a:solidFill>
                    <a:schemeClr val="bg1"/>
                  </a:solidFill>
                </a:ln>
                <a:solidFill>
                  <a:schemeClr val="bg1"/>
                </a:solidFill>
              </a:rPr>
              <a:t>ETAOIN SHRDLU</a:t>
            </a:r>
          </a:p>
        </p:txBody>
      </p:sp>
    </p:spTree>
    <p:extLst>
      <p:ext uri="{BB962C8B-B14F-4D97-AF65-F5344CB8AC3E}">
        <p14:creationId xmlns:p14="http://schemas.microsoft.com/office/powerpoint/2010/main" val="1159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A file on disk is essentially just a </a:t>
            </a:r>
            <a:r>
              <a:rPr lang="en-US" sz="2400" dirty="0">
                <a:solidFill>
                  <a:srgbClr val="0000FF"/>
                </a:solidFill>
                <a:latin typeface="Consolas" panose="020B0609020204030204" pitchFamily="49" charset="0"/>
                <a:cs typeface="Consolas" panose="020B0609020204030204" pitchFamily="49" charset="0"/>
              </a:rPr>
              <a:t>byte</a:t>
            </a:r>
            <a:r>
              <a:rPr lang="en-US" sz="2400" dirty="0">
                <a:solidFill>
                  <a:srgbClr val="0000FF"/>
                </a:solidFill>
                <a:cs typeface="Consolas" panose="020B0609020204030204" pitchFamily="49" charset="0"/>
              </a:rPr>
              <a:t> </a:t>
            </a:r>
            <a:r>
              <a:rPr lang="en-US" sz="2400" b="1" dirty="0"/>
              <a:t>array</a:t>
            </a:r>
            <a:endParaRPr lang="en-US" sz="1600" dirty="0">
              <a:solidFill>
                <a:srgbClr val="0000FF"/>
              </a:solidFill>
              <a:latin typeface="Consolas" panose="020B0609020204030204" pitchFamily="49" charset="0"/>
              <a:cs typeface="Consolas" panose="020B0609020204030204" pitchFamily="49" charset="0"/>
            </a:endParaRPr>
          </a:p>
          <a:p>
            <a:pPr lvl="1">
              <a:spcBef>
                <a:spcPts val="0"/>
              </a:spcBef>
              <a:spcAft>
                <a:spcPts val="1200"/>
              </a:spcAft>
            </a:pPr>
            <a:r>
              <a:rPr lang="en-US" sz="2000" dirty="0"/>
              <a:t>A </a:t>
            </a:r>
            <a:r>
              <a:rPr lang="en-US" sz="2000" dirty="0">
                <a:solidFill>
                  <a:srgbClr val="0000FF"/>
                </a:solidFill>
                <a:latin typeface="Consolas" panose="020B0609020204030204" pitchFamily="49" charset="0"/>
                <a:cs typeface="Consolas" panose="020B0609020204030204" pitchFamily="49" charset="0"/>
              </a:rPr>
              <a:t>byte</a:t>
            </a:r>
            <a:r>
              <a:rPr lang="en-US" sz="2000" dirty="0">
                <a:solidFill>
                  <a:srgbClr val="0070C0"/>
                </a:solidFill>
              </a:rPr>
              <a:t> </a:t>
            </a:r>
            <a:r>
              <a:rPr lang="en-US" sz="2000" dirty="0"/>
              <a:t>is an 8-bit </a:t>
            </a:r>
            <a:r>
              <a:rPr lang="en-US" sz="2000" i="1" dirty="0">
                <a:solidFill>
                  <a:srgbClr val="FF0000"/>
                </a:solidFill>
              </a:rPr>
              <a:t>unsigned</a:t>
            </a:r>
            <a:r>
              <a:rPr lang="en-US" sz="2000" dirty="0"/>
              <a:t> </a:t>
            </a:r>
            <a:r>
              <a:rPr lang="en-US" sz="2000" i="1" dirty="0">
                <a:solidFill>
                  <a:srgbClr val="FF0000"/>
                </a:solidFill>
              </a:rPr>
              <a:t>integer</a:t>
            </a:r>
            <a:r>
              <a:rPr lang="en-US" sz="2000" dirty="0">
                <a:solidFill>
                  <a:srgbClr val="FF0000"/>
                </a:solidFill>
              </a:rPr>
              <a:t> </a:t>
            </a:r>
            <a:r>
              <a:rPr lang="en-US" sz="2000" dirty="0"/>
              <a:t>between 0 and 255</a:t>
            </a:r>
          </a:p>
          <a:p>
            <a:pPr lvl="1">
              <a:spcBef>
                <a:spcPts val="0"/>
              </a:spcBef>
              <a:spcAft>
                <a:spcPts val="1200"/>
              </a:spcAft>
            </a:pPr>
            <a:r>
              <a:rPr lang="en-US" sz="2000" dirty="0"/>
              <a:t>We can declare a byte array and load it with the contents of a file</a:t>
            </a:r>
          </a:p>
          <a:p>
            <a:pPr lvl="1">
              <a:spcBef>
                <a:spcPts val="0"/>
              </a:spcBef>
              <a:spcAft>
                <a:spcPts val="1200"/>
              </a:spcAft>
            </a:pPr>
            <a:r>
              <a:rPr lang="en-US" sz="2000" dirty="0"/>
              <a:t>A </a:t>
            </a:r>
            <a:r>
              <a:rPr lang="en-US" sz="2000" b="1" dirty="0">
                <a:solidFill>
                  <a:srgbClr val="00B050"/>
                </a:solidFill>
              </a:rPr>
              <a:t>stream</a:t>
            </a:r>
            <a:r>
              <a:rPr lang="en-US" sz="2000" dirty="0"/>
              <a:t> of file bytes in memory is called a </a:t>
            </a:r>
            <a:r>
              <a:rPr lang="en-US" sz="2000" b="1" dirty="0">
                <a:solidFill>
                  <a:srgbClr val="00B050"/>
                </a:solidFill>
              </a:rPr>
              <a:t>buffer</a:t>
            </a:r>
            <a:endParaRPr lang="en-US" sz="2400" dirty="0"/>
          </a:p>
          <a:p>
            <a:pPr>
              <a:spcBef>
                <a:spcPts val="0"/>
              </a:spcBef>
              <a:spcAft>
                <a:spcPts val="1200"/>
              </a:spcAft>
            </a:pPr>
            <a:r>
              <a:rPr lang="en-US" sz="2400" dirty="0"/>
              <a:t>We can then access any individual character within the file</a:t>
            </a:r>
          </a:p>
          <a:p>
            <a:pPr lvl="1">
              <a:spcBef>
                <a:spcPts val="0"/>
              </a:spcBef>
              <a:spcAft>
                <a:spcPts val="1200"/>
              </a:spcAft>
            </a:pPr>
            <a:r>
              <a:rPr lang="en-US" sz="2000" dirty="0"/>
              <a:t>Use the normal </a:t>
            </a:r>
            <a:r>
              <a:rPr lang="en-US" sz="2000" b="1" dirty="0"/>
              <a:t>[] operator</a:t>
            </a:r>
            <a:r>
              <a:rPr lang="en-US" sz="2000" dirty="0"/>
              <a:t> on this </a:t>
            </a:r>
            <a:r>
              <a:rPr lang="en-US" sz="2000" b="1" dirty="0"/>
              <a:t>array</a:t>
            </a:r>
            <a:r>
              <a:rPr lang="en-US" sz="2000" dirty="0"/>
              <a:t> of </a:t>
            </a:r>
            <a:r>
              <a:rPr lang="en-US" sz="2000" b="1" dirty="0">
                <a:solidFill>
                  <a:srgbClr val="0070C0"/>
                </a:solidFill>
              </a:rPr>
              <a:t>file bytes</a:t>
            </a:r>
          </a:p>
          <a:p>
            <a:pPr lvl="1">
              <a:spcBef>
                <a:spcPts val="0"/>
              </a:spcBef>
              <a:spcAft>
                <a:spcPts val="1200"/>
              </a:spcAft>
            </a:pPr>
            <a:r>
              <a:rPr lang="en-US" sz="2000" dirty="0"/>
              <a:t>We only need to specify an </a:t>
            </a:r>
            <a:r>
              <a:rPr lang="en-US" sz="2000" b="1" dirty="0">
                <a:solidFill>
                  <a:srgbClr val="FF0000"/>
                </a:solidFill>
              </a:rPr>
              <a:t>index value</a:t>
            </a:r>
            <a:r>
              <a:rPr lang="en-US" sz="2000" dirty="0"/>
              <a:t> to get a specific byte (character) within the file</a:t>
            </a:r>
            <a:endParaRPr lang="en-US" sz="1600" dirty="0"/>
          </a:p>
        </p:txBody>
      </p:sp>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Text Files – A “stream”</a:t>
            </a:r>
          </a:p>
        </p:txBody>
      </p:sp>
      <p:sp>
        <p:nvSpPr>
          <p:cNvPr id="5" name="Slide Number Placeholder 4"/>
          <p:cNvSpPr>
            <a:spLocks noGrp="1"/>
          </p:cNvSpPr>
          <p:nvPr>
            <p:ph type="sldNum" sz="quarter" idx="12"/>
          </p:nvPr>
        </p:nvSpPr>
        <p:spPr/>
        <p:txBody>
          <a:bodyPr/>
          <a:lstStyle/>
          <a:p>
            <a:fld id="{650AD656-6FF9-465D-B7B0-1CD0DD39CD23}" type="slidenum">
              <a:rPr lang="en-US" smtClean="0"/>
              <a:t>12</a:t>
            </a:fld>
            <a:endParaRPr lang="en-US" dirty="0"/>
          </a:p>
        </p:txBody>
      </p:sp>
    </p:spTree>
    <p:extLst>
      <p:ext uri="{BB962C8B-B14F-4D97-AF65-F5344CB8AC3E}">
        <p14:creationId xmlns:p14="http://schemas.microsoft.com/office/powerpoint/2010/main" val="356207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a:xfrm>
            <a:off x="6100996" y="365126"/>
            <a:ext cx="2488367" cy="1325563"/>
          </a:xfrm>
        </p:spPr>
        <p:txBody>
          <a:bodyPr>
            <a:noAutofit/>
          </a:bodyPr>
          <a:lstStyle/>
          <a:p>
            <a:pPr algn="ctr"/>
            <a:r>
              <a:rPr lang="en-US" sz="2400" b="1" dirty="0">
                <a:solidFill>
                  <a:srgbClr val="0070C0"/>
                </a:solidFill>
                <a:latin typeface="+mn-lt"/>
              </a:rPr>
              <a:t>Open</a:t>
            </a:r>
            <a:br>
              <a:rPr lang="en-US" sz="2400" b="1" dirty="0">
                <a:solidFill>
                  <a:srgbClr val="0070C0"/>
                </a:solidFill>
                <a:latin typeface="+mn-lt"/>
              </a:rPr>
            </a:br>
            <a:r>
              <a:rPr lang="en-US" sz="2400" dirty="0">
                <a:latin typeface="+mn-lt"/>
              </a:rPr>
              <a:t>freq_histogram.py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13</a:t>
            </a:fld>
            <a:endParaRPr lang="en-US"/>
          </a:p>
        </p:txBody>
      </p:sp>
      <p:pic>
        <p:nvPicPr>
          <p:cNvPr id="15" name="Picture 14">
            <a:extLst>
              <a:ext uri="{FF2B5EF4-FFF2-40B4-BE49-F238E27FC236}">
                <a16:creationId xmlns:a16="http://schemas.microsoft.com/office/drawing/2014/main" id="{744E550C-783B-7938-52ED-C0E965B579E4}"/>
              </a:ext>
            </a:extLst>
          </p:cNvPr>
          <p:cNvPicPr>
            <a:picLocks noChangeAspect="1"/>
          </p:cNvPicPr>
          <p:nvPr/>
        </p:nvPicPr>
        <p:blipFill>
          <a:blip r:embed="rId2"/>
          <a:stretch>
            <a:fillRect/>
          </a:stretch>
        </p:blipFill>
        <p:spPr>
          <a:xfrm>
            <a:off x="328718" y="650519"/>
            <a:ext cx="5409524" cy="5619048"/>
          </a:xfrm>
          <a:prstGeom prst="rect">
            <a:avLst/>
          </a:prstGeom>
          <a:ln>
            <a:solidFill>
              <a:schemeClr val="tx1"/>
            </a:solidFill>
          </a:ln>
        </p:spPr>
      </p:pic>
      <p:grpSp>
        <p:nvGrpSpPr>
          <p:cNvPr id="17" name="Group 16">
            <a:extLst>
              <a:ext uri="{FF2B5EF4-FFF2-40B4-BE49-F238E27FC236}">
                <a16:creationId xmlns:a16="http://schemas.microsoft.com/office/drawing/2014/main" id="{9C98F872-21C5-F303-EBDC-EBD18B0FF4A0}"/>
              </a:ext>
            </a:extLst>
          </p:cNvPr>
          <p:cNvGrpSpPr/>
          <p:nvPr/>
        </p:nvGrpSpPr>
        <p:grpSpPr>
          <a:xfrm>
            <a:off x="1974241" y="976084"/>
            <a:ext cx="1076632" cy="369332"/>
            <a:chOff x="4968362" y="2079211"/>
            <a:chExt cx="1076632" cy="369332"/>
          </a:xfrm>
        </p:grpSpPr>
        <p:cxnSp>
          <p:nvCxnSpPr>
            <p:cNvPr id="36" name="Straight Arrow Connector 35">
              <a:extLst>
                <a:ext uri="{FF2B5EF4-FFF2-40B4-BE49-F238E27FC236}">
                  <a16:creationId xmlns:a16="http://schemas.microsoft.com/office/drawing/2014/main" id="{C617EEC3-392F-1D27-556D-6771EA27D456}"/>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597D566-6EAC-D119-0CF9-341A634E8E0F}"/>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38" name="Group 37">
            <a:extLst>
              <a:ext uri="{FF2B5EF4-FFF2-40B4-BE49-F238E27FC236}">
                <a16:creationId xmlns:a16="http://schemas.microsoft.com/office/drawing/2014/main" id="{D3BF650A-A9AD-A714-B11E-0BFC56EFB77C}"/>
              </a:ext>
            </a:extLst>
          </p:cNvPr>
          <p:cNvGrpSpPr/>
          <p:nvPr/>
        </p:nvGrpSpPr>
        <p:grpSpPr>
          <a:xfrm>
            <a:off x="2821190" y="1360406"/>
            <a:ext cx="1076632" cy="369332"/>
            <a:chOff x="4704120" y="2356972"/>
            <a:chExt cx="1076632" cy="369332"/>
          </a:xfrm>
        </p:grpSpPr>
        <p:cxnSp>
          <p:nvCxnSpPr>
            <p:cNvPr id="39" name="Straight Arrow Connector 38">
              <a:extLst>
                <a:ext uri="{FF2B5EF4-FFF2-40B4-BE49-F238E27FC236}">
                  <a16:creationId xmlns:a16="http://schemas.microsoft.com/office/drawing/2014/main" id="{6CBB1B3B-7C18-89DB-700D-D6C178513E71}"/>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677FDE9-A99E-058E-5221-7A22E3B1DD54}"/>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41" name="Group 40">
            <a:extLst>
              <a:ext uri="{FF2B5EF4-FFF2-40B4-BE49-F238E27FC236}">
                <a16:creationId xmlns:a16="http://schemas.microsoft.com/office/drawing/2014/main" id="{199F4323-1D15-F6D6-4206-4E5E6BCC1C3D}"/>
              </a:ext>
            </a:extLst>
          </p:cNvPr>
          <p:cNvGrpSpPr/>
          <p:nvPr/>
        </p:nvGrpSpPr>
        <p:grpSpPr>
          <a:xfrm>
            <a:off x="3450778" y="2254959"/>
            <a:ext cx="1068643" cy="369332"/>
            <a:chOff x="3647644" y="4910075"/>
            <a:chExt cx="1068643" cy="369332"/>
          </a:xfrm>
        </p:grpSpPr>
        <p:sp>
          <p:nvSpPr>
            <p:cNvPr id="42" name="TextBox 41">
              <a:extLst>
                <a:ext uri="{FF2B5EF4-FFF2-40B4-BE49-F238E27FC236}">
                  <a16:creationId xmlns:a16="http://schemas.microsoft.com/office/drawing/2014/main" id="{1D16FA78-86CE-0073-2A39-F9871408D283}"/>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3" name="Straight Arrow Connector 42">
              <a:extLst>
                <a:ext uri="{FF2B5EF4-FFF2-40B4-BE49-F238E27FC236}">
                  <a16:creationId xmlns:a16="http://schemas.microsoft.com/office/drawing/2014/main" id="{B1D9E9FB-42A6-13F2-CEB9-13DD6814C64C}"/>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90F0698F-5113-CD3E-E91A-3FF6733E4D9E}"/>
              </a:ext>
            </a:extLst>
          </p:cNvPr>
          <p:cNvGrpSpPr/>
          <p:nvPr/>
        </p:nvGrpSpPr>
        <p:grpSpPr>
          <a:xfrm>
            <a:off x="2918608" y="3163442"/>
            <a:ext cx="1064340" cy="369332"/>
            <a:chOff x="3647644" y="5421073"/>
            <a:chExt cx="1064340" cy="369332"/>
          </a:xfrm>
        </p:grpSpPr>
        <p:sp>
          <p:nvSpPr>
            <p:cNvPr id="45" name="TextBox 44">
              <a:extLst>
                <a:ext uri="{FF2B5EF4-FFF2-40B4-BE49-F238E27FC236}">
                  <a16:creationId xmlns:a16="http://schemas.microsoft.com/office/drawing/2014/main" id="{C7775D1B-FDCE-0D64-3889-BBA48006FA97}"/>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6" name="Straight Arrow Connector 45">
              <a:extLst>
                <a:ext uri="{FF2B5EF4-FFF2-40B4-BE49-F238E27FC236}">
                  <a16:creationId xmlns:a16="http://schemas.microsoft.com/office/drawing/2014/main" id="{DB37F175-E57E-9281-0A5B-806EA0889B7D}"/>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48C214E1-2AB9-135E-B685-1866B70B8D92}"/>
              </a:ext>
            </a:extLst>
          </p:cNvPr>
          <p:cNvGrpSpPr/>
          <p:nvPr/>
        </p:nvGrpSpPr>
        <p:grpSpPr>
          <a:xfrm>
            <a:off x="5188858" y="3443321"/>
            <a:ext cx="1068643" cy="369332"/>
            <a:chOff x="3647644" y="5359159"/>
            <a:chExt cx="1068643" cy="369332"/>
          </a:xfrm>
        </p:grpSpPr>
        <p:sp>
          <p:nvSpPr>
            <p:cNvPr id="48" name="TextBox 47">
              <a:extLst>
                <a:ext uri="{FF2B5EF4-FFF2-40B4-BE49-F238E27FC236}">
                  <a16:creationId xmlns:a16="http://schemas.microsoft.com/office/drawing/2014/main" id="{384CE66C-C697-F8E8-6540-8511A00873E6}"/>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49" name="Straight Arrow Connector 48">
              <a:extLst>
                <a:ext uri="{FF2B5EF4-FFF2-40B4-BE49-F238E27FC236}">
                  <a16:creationId xmlns:a16="http://schemas.microsoft.com/office/drawing/2014/main" id="{8EA53E37-EC96-2022-7595-3E623F594D41}"/>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BCB440D1-8267-E69F-5CE5-9AE71AF02088}"/>
              </a:ext>
            </a:extLst>
          </p:cNvPr>
          <p:cNvGrpSpPr/>
          <p:nvPr/>
        </p:nvGrpSpPr>
        <p:grpSpPr>
          <a:xfrm>
            <a:off x="3500681" y="3825671"/>
            <a:ext cx="1076632" cy="369332"/>
            <a:chOff x="2157212" y="5356391"/>
            <a:chExt cx="1076632" cy="369332"/>
          </a:xfrm>
        </p:grpSpPr>
        <p:sp>
          <p:nvSpPr>
            <p:cNvPr id="51" name="TextBox 50">
              <a:extLst>
                <a:ext uri="{FF2B5EF4-FFF2-40B4-BE49-F238E27FC236}">
                  <a16:creationId xmlns:a16="http://schemas.microsoft.com/office/drawing/2014/main" id="{2C831816-B085-3A35-F0BD-E6476A3E346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2" name="Straight Arrow Connector 51">
              <a:extLst>
                <a:ext uri="{FF2B5EF4-FFF2-40B4-BE49-F238E27FC236}">
                  <a16:creationId xmlns:a16="http://schemas.microsoft.com/office/drawing/2014/main" id="{A8CC07FE-1282-122C-5FD2-9D2B554A4C5A}"/>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EC9229FD-4066-577F-4B47-38B1DDEE7898}"/>
              </a:ext>
            </a:extLst>
          </p:cNvPr>
          <p:cNvGrpSpPr/>
          <p:nvPr/>
        </p:nvGrpSpPr>
        <p:grpSpPr>
          <a:xfrm>
            <a:off x="3424415" y="4774666"/>
            <a:ext cx="1076632" cy="369332"/>
            <a:chOff x="2157212" y="5356391"/>
            <a:chExt cx="1076632" cy="369332"/>
          </a:xfrm>
        </p:grpSpPr>
        <p:sp>
          <p:nvSpPr>
            <p:cNvPr id="54" name="TextBox 53">
              <a:extLst>
                <a:ext uri="{FF2B5EF4-FFF2-40B4-BE49-F238E27FC236}">
                  <a16:creationId xmlns:a16="http://schemas.microsoft.com/office/drawing/2014/main" id="{163F09EB-4865-FE29-8D5E-925705A1CDFA}"/>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5" name="Straight Arrow Connector 54">
              <a:extLst>
                <a:ext uri="{FF2B5EF4-FFF2-40B4-BE49-F238E27FC236}">
                  <a16:creationId xmlns:a16="http://schemas.microsoft.com/office/drawing/2014/main" id="{C433E04C-2C17-B32F-00BE-487E95AA99E8}"/>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0C132C91-8843-C8C8-5995-2B3196AB21D5}"/>
              </a:ext>
            </a:extLst>
          </p:cNvPr>
          <p:cNvGrpSpPr/>
          <p:nvPr/>
        </p:nvGrpSpPr>
        <p:grpSpPr>
          <a:xfrm>
            <a:off x="1853108" y="4966827"/>
            <a:ext cx="1076632" cy="369332"/>
            <a:chOff x="2157212" y="5356391"/>
            <a:chExt cx="1076632" cy="369332"/>
          </a:xfrm>
        </p:grpSpPr>
        <p:sp>
          <p:nvSpPr>
            <p:cNvPr id="57" name="TextBox 56">
              <a:extLst>
                <a:ext uri="{FF2B5EF4-FFF2-40B4-BE49-F238E27FC236}">
                  <a16:creationId xmlns:a16="http://schemas.microsoft.com/office/drawing/2014/main" id="{2D6D0C6F-C4E3-B596-233A-48402C822E0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58" name="Straight Arrow Connector 57">
              <a:extLst>
                <a:ext uri="{FF2B5EF4-FFF2-40B4-BE49-F238E27FC236}">
                  <a16:creationId xmlns:a16="http://schemas.microsoft.com/office/drawing/2014/main" id="{67F7BE5F-15EE-EBA4-7080-04C7921124B7}"/>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A8E1214-2FFF-D386-7DF0-F5DD117DE848}"/>
              </a:ext>
            </a:extLst>
          </p:cNvPr>
          <p:cNvGrpSpPr/>
          <p:nvPr/>
        </p:nvGrpSpPr>
        <p:grpSpPr>
          <a:xfrm>
            <a:off x="3286477" y="5151494"/>
            <a:ext cx="1076632" cy="369332"/>
            <a:chOff x="2157212" y="5356391"/>
            <a:chExt cx="1076632" cy="369332"/>
          </a:xfrm>
        </p:grpSpPr>
        <p:sp>
          <p:nvSpPr>
            <p:cNvPr id="60" name="TextBox 59">
              <a:extLst>
                <a:ext uri="{FF2B5EF4-FFF2-40B4-BE49-F238E27FC236}">
                  <a16:creationId xmlns:a16="http://schemas.microsoft.com/office/drawing/2014/main" id="{64D78DA7-6B3B-E6F7-2F53-ED43D01D53A1}"/>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1" name="Straight Arrow Connector 60">
              <a:extLst>
                <a:ext uri="{FF2B5EF4-FFF2-40B4-BE49-F238E27FC236}">
                  <a16:creationId xmlns:a16="http://schemas.microsoft.com/office/drawing/2014/main" id="{3C386192-8DC0-EC1B-90E8-CC1EC419E85F}"/>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7E5C59F-3BC9-C5BD-B999-BD7156358CB5}"/>
              </a:ext>
            </a:extLst>
          </p:cNvPr>
          <p:cNvGrpSpPr/>
          <p:nvPr/>
        </p:nvGrpSpPr>
        <p:grpSpPr>
          <a:xfrm>
            <a:off x="4352471" y="5347060"/>
            <a:ext cx="1076632" cy="369332"/>
            <a:chOff x="2157212" y="5356391"/>
            <a:chExt cx="1076632" cy="369332"/>
          </a:xfrm>
        </p:grpSpPr>
        <p:sp>
          <p:nvSpPr>
            <p:cNvPr id="63" name="TextBox 62">
              <a:extLst>
                <a:ext uri="{FF2B5EF4-FFF2-40B4-BE49-F238E27FC236}">
                  <a16:creationId xmlns:a16="http://schemas.microsoft.com/office/drawing/2014/main" id="{9DE17137-ABBE-3E7C-6CA3-EC8FB16D5513}"/>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64" name="Straight Arrow Connector 63">
              <a:extLst>
                <a:ext uri="{FF2B5EF4-FFF2-40B4-BE49-F238E27FC236}">
                  <a16:creationId xmlns:a16="http://schemas.microsoft.com/office/drawing/2014/main" id="{87CA4CD5-2702-860C-632C-FB3F8B8267F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Rectangle 64">
            <a:extLst>
              <a:ext uri="{FF2B5EF4-FFF2-40B4-BE49-F238E27FC236}">
                <a16:creationId xmlns:a16="http://schemas.microsoft.com/office/drawing/2014/main" id="{4FB24EE5-4EB4-2AE7-FE56-427CC9DED2CF}"/>
              </a:ext>
            </a:extLst>
          </p:cNvPr>
          <p:cNvSpPr/>
          <p:nvPr/>
        </p:nvSpPr>
        <p:spPr>
          <a:xfrm>
            <a:off x="695325" y="3537836"/>
            <a:ext cx="1007269" cy="17383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53DF646-F249-5571-9C76-995CE1F2DAA6}"/>
              </a:ext>
            </a:extLst>
          </p:cNvPr>
          <p:cNvSpPr/>
          <p:nvPr/>
        </p:nvSpPr>
        <p:spPr>
          <a:xfrm>
            <a:off x="1036927" y="4118990"/>
            <a:ext cx="1563398" cy="17383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62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righ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right)">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right)">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right)">
                                      <p:cBhvr>
                                        <p:cTn id="26" dur="500"/>
                                        <p:tgtEl>
                                          <p:spTgt spid="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right)">
                                      <p:cBhvr>
                                        <p:cTn id="31" dur="500"/>
                                        <p:tgtEl>
                                          <p:spTgt spid="47"/>
                                        </p:tgtEl>
                                      </p:cBhvr>
                                    </p:animEffect>
                                  </p:childTnLst>
                                </p:cTn>
                              </p:par>
                            </p:childTnLst>
                          </p:cTn>
                        </p:par>
                        <p:par>
                          <p:cTn id="32" fill="hold">
                            <p:stCondLst>
                              <p:cond delay="500"/>
                            </p:stCondLst>
                            <p:childTnLst>
                              <p:par>
                                <p:cTn id="33" presetID="16" presetClass="entr" presetSubtype="21" fill="hold" grpId="0" nodeType="afterEffect">
                                  <p:stCondLst>
                                    <p:cond delay="0"/>
                                  </p:stCondLst>
                                  <p:childTnLst>
                                    <p:set>
                                      <p:cBhvr>
                                        <p:cTn id="34" dur="1" fill="hold">
                                          <p:stCondLst>
                                            <p:cond delay="0"/>
                                          </p:stCondLst>
                                        </p:cTn>
                                        <p:tgtEl>
                                          <p:spTgt spid="65"/>
                                        </p:tgtEl>
                                        <p:attrNameLst>
                                          <p:attrName>style.visibility</p:attrName>
                                        </p:attrNameLst>
                                      </p:cBhvr>
                                      <p:to>
                                        <p:strVal val="visible"/>
                                      </p:to>
                                    </p:set>
                                    <p:animEffect transition="in" filter="barn(inVertical)">
                                      <p:cBhvr>
                                        <p:cTn id="35" dur="500"/>
                                        <p:tgtEl>
                                          <p:spTgt spid="6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right)">
                                      <p:cBhvr>
                                        <p:cTn id="40" dur="500"/>
                                        <p:tgtEl>
                                          <p:spTgt spid="50"/>
                                        </p:tgtEl>
                                      </p:cBhvr>
                                    </p:animEffect>
                                  </p:childTnLst>
                                </p:cTn>
                              </p:par>
                            </p:childTnLst>
                          </p:cTn>
                        </p:par>
                        <p:par>
                          <p:cTn id="41" fill="hold">
                            <p:stCondLst>
                              <p:cond delay="500"/>
                            </p:stCondLst>
                            <p:childTnLst>
                              <p:par>
                                <p:cTn id="42" presetID="16" presetClass="entr" presetSubtype="21" fill="hold" grpId="0" nodeType="afterEffect">
                                  <p:stCondLst>
                                    <p:cond delay="0"/>
                                  </p:stCondLst>
                                  <p:childTnLst>
                                    <p:set>
                                      <p:cBhvr>
                                        <p:cTn id="43" dur="1" fill="hold">
                                          <p:stCondLst>
                                            <p:cond delay="0"/>
                                          </p:stCondLst>
                                        </p:cTn>
                                        <p:tgtEl>
                                          <p:spTgt spid="66"/>
                                        </p:tgtEl>
                                        <p:attrNameLst>
                                          <p:attrName>style.visibility</p:attrName>
                                        </p:attrNameLst>
                                      </p:cBhvr>
                                      <p:to>
                                        <p:strVal val="visible"/>
                                      </p:to>
                                    </p:set>
                                    <p:animEffect transition="in" filter="barn(inVertical)">
                                      <p:cBhvr>
                                        <p:cTn id="44" dur="500"/>
                                        <p:tgtEl>
                                          <p:spTgt spid="6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animEffect transition="in" filter="wipe(right)">
                                      <p:cBhvr>
                                        <p:cTn id="49" dur="500"/>
                                        <p:tgtEl>
                                          <p:spTgt spid="5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right)">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2"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animEffect transition="in" filter="wipe(right)">
                                      <p:cBhvr>
                                        <p:cTn id="59" dur="500"/>
                                        <p:tgtEl>
                                          <p:spTgt spid="5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right)">
                                      <p:cBhvr>
                                        <p:cTn id="64"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36B694F-D687-132B-9668-9DDA2726278F}"/>
              </a:ext>
            </a:extLst>
          </p:cNvPr>
          <p:cNvPicPr>
            <a:picLocks noChangeAspect="1"/>
          </p:cNvPicPr>
          <p:nvPr/>
        </p:nvPicPr>
        <p:blipFill>
          <a:blip r:embed="rId2"/>
          <a:stretch>
            <a:fillRect/>
          </a:stretch>
        </p:blipFill>
        <p:spPr>
          <a:xfrm>
            <a:off x="431865" y="1395365"/>
            <a:ext cx="7952282" cy="5059248"/>
          </a:xfrm>
          <a:prstGeom prst="rect">
            <a:avLst/>
          </a:prstGeom>
        </p:spPr>
      </p:pic>
      <p:sp>
        <p:nvSpPr>
          <p:cNvPr id="2" name="Title 1"/>
          <p:cNvSpPr>
            <a:spLocks noGrp="1"/>
          </p:cNvSpPr>
          <p:nvPr>
            <p:ph type="title"/>
          </p:nvPr>
        </p:nvSpPr>
        <p:spPr/>
        <p:txBody>
          <a:bodyPr>
            <a:noAutofit/>
          </a:bodyPr>
          <a:lstStyle/>
          <a:p>
            <a:pPr algn="ctr"/>
            <a:r>
              <a:rPr lang="en-US" sz="3200" b="1" dirty="0">
                <a:solidFill>
                  <a:srgbClr val="00B050"/>
                </a:solidFill>
                <a:latin typeface="+mn-lt"/>
              </a:rPr>
              <a:t>Run</a:t>
            </a:r>
            <a:r>
              <a:rPr lang="en-US" sz="3200" dirty="0">
                <a:latin typeface="+mn-lt"/>
              </a:rPr>
              <a:t> freq_histogram.py</a:t>
            </a:r>
          </a:p>
        </p:txBody>
      </p:sp>
      <p:sp>
        <p:nvSpPr>
          <p:cNvPr id="4" name="Slide Number Placeholder 3"/>
          <p:cNvSpPr>
            <a:spLocks noGrp="1"/>
          </p:cNvSpPr>
          <p:nvPr>
            <p:ph type="sldNum" sz="quarter" idx="12"/>
          </p:nvPr>
        </p:nvSpPr>
        <p:spPr/>
        <p:txBody>
          <a:bodyPr/>
          <a:lstStyle/>
          <a:p>
            <a:fld id="{650AD656-6FF9-465D-B7B0-1CD0DD39CD23}" type="slidenum">
              <a:rPr lang="en-US" smtClean="0"/>
              <a:t>14</a:t>
            </a:fld>
            <a:endParaRPr lang="en-US" dirty="0"/>
          </a:p>
        </p:txBody>
      </p:sp>
      <p:sp>
        <p:nvSpPr>
          <p:cNvPr id="11" name="Rectangle 10">
            <a:extLst>
              <a:ext uri="{FF2B5EF4-FFF2-40B4-BE49-F238E27FC236}">
                <a16:creationId xmlns:a16="http://schemas.microsoft.com/office/drawing/2014/main" id="{43091CD1-CC32-6E88-1B4E-2BF4445C28E7}"/>
              </a:ext>
            </a:extLst>
          </p:cNvPr>
          <p:cNvSpPr/>
          <p:nvPr/>
        </p:nvSpPr>
        <p:spPr>
          <a:xfrm>
            <a:off x="1918741" y="5989939"/>
            <a:ext cx="3558343" cy="4203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72C781-D08A-03F1-328A-FEC2EFD55D4E}"/>
              </a:ext>
            </a:extLst>
          </p:cNvPr>
          <p:cNvSpPr/>
          <p:nvPr/>
        </p:nvSpPr>
        <p:spPr>
          <a:xfrm rot="5400000">
            <a:off x="2437908" y="4815986"/>
            <a:ext cx="2839434" cy="1269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A8F3E430-16F2-AA41-4566-5F92EFF66151}"/>
              </a:ext>
            </a:extLst>
          </p:cNvPr>
          <p:cNvSpPr/>
          <p:nvPr/>
        </p:nvSpPr>
        <p:spPr>
          <a:xfrm>
            <a:off x="2665386" y="1990305"/>
            <a:ext cx="2220266" cy="821683"/>
          </a:xfrm>
          <a:prstGeom prst="wedgeRectCallout">
            <a:avLst>
              <a:gd name="adj1" fmla="val -73016"/>
              <a:gd name="adj2" fmla="val -577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ASCII value 32 (space) appears most often</a:t>
            </a:r>
          </a:p>
        </p:txBody>
      </p:sp>
      <p:sp>
        <p:nvSpPr>
          <p:cNvPr id="15" name="Speech Bubble: Rectangle 14">
            <a:extLst>
              <a:ext uri="{FF2B5EF4-FFF2-40B4-BE49-F238E27FC236}">
                <a16:creationId xmlns:a16="http://schemas.microsoft.com/office/drawing/2014/main" id="{5C4CA410-132F-28B6-BD02-C808B5FFD1C0}"/>
              </a:ext>
            </a:extLst>
          </p:cNvPr>
          <p:cNvSpPr/>
          <p:nvPr/>
        </p:nvSpPr>
        <p:spPr>
          <a:xfrm>
            <a:off x="5177907" y="3528321"/>
            <a:ext cx="2242225" cy="990397"/>
          </a:xfrm>
          <a:prstGeom prst="wedgeRectCallout">
            <a:avLst>
              <a:gd name="adj1" fmla="val -101574"/>
              <a:gd name="adj2" fmla="val -5152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ASCII value 101 (</a:t>
            </a:r>
            <a:r>
              <a:rPr lang="en-US" b="1" dirty="0">
                <a:solidFill>
                  <a:schemeClr val="tx1"/>
                </a:solidFill>
              </a:rPr>
              <a:t>e</a:t>
            </a:r>
            <a:r>
              <a:rPr lang="en-US" dirty="0">
                <a:solidFill>
                  <a:schemeClr val="tx1"/>
                </a:solidFill>
              </a:rPr>
              <a:t>) is the most frequent letter in the file</a:t>
            </a:r>
          </a:p>
        </p:txBody>
      </p:sp>
    </p:spTree>
    <p:extLst>
      <p:ext uri="{BB962C8B-B14F-4D97-AF65-F5344CB8AC3E}">
        <p14:creationId xmlns:p14="http://schemas.microsoft.com/office/powerpoint/2010/main" val="18290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righ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20" y="1825624"/>
            <a:ext cx="4138734" cy="4700221"/>
          </a:xfrm>
        </p:spPr>
        <p:txBody>
          <a:bodyPr>
            <a:noAutofit/>
          </a:bodyPr>
          <a:lstStyle/>
          <a:p>
            <a:pPr>
              <a:spcBef>
                <a:spcPts val="0"/>
              </a:spcBef>
              <a:spcAft>
                <a:spcPts val="1200"/>
              </a:spcAft>
            </a:pPr>
            <a:r>
              <a:rPr lang="en-US" sz="2400" dirty="0"/>
              <a:t>Roman Emperor </a:t>
            </a:r>
            <a:r>
              <a:rPr lang="en-US" sz="2400" b="1" dirty="0">
                <a:solidFill>
                  <a:srgbClr val="FF0000"/>
                </a:solidFill>
              </a:rPr>
              <a:t>Julius Caesar </a:t>
            </a:r>
            <a:r>
              <a:rPr lang="en-US" sz="2400" dirty="0"/>
              <a:t>used a simple (but effective for its time) encryption scheme for his </a:t>
            </a:r>
            <a:r>
              <a:rPr lang="en-US" sz="2400" u="sng" dirty="0"/>
              <a:t>private</a:t>
            </a:r>
            <a:r>
              <a:rPr lang="en-US" sz="2400" dirty="0"/>
              <a:t> correspondence</a:t>
            </a:r>
          </a:p>
          <a:p>
            <a:pPr>
              <a:spcBef>
                <a:spcPts val="0"/>
              </a:spcBef>
              <a:spcAft>
                <a:spcPts val="1200"/>
              </a:spcAft>
            </a:pPr>
            <a:r>
              <a:rPr lang="en-US" sz="2400" dirty="0"/>
              <a:t>To create “</a:t>
            </a:r>
            <a:r>
              <a:rPr lang="en-US" sz="2400" b="1" dirty="0">
                <a:solidFill>
                  <a:srgbClr val="00B050"/>
                </a:solidFill>
              </a:rPr>
              <a:t>cipher text</a:t>
            </a:r>
            <a:r>
              <a:rPr lang="en-US" sz="2400" dirty="0"/>
              <a:t>” from “</a:t>
            </a:r>
            <a:r>
              <a:rPr lang="en-US" sz="2400" b="1" dirty="0">
                <a:solidFill>
                  <a:srgbClr val="00B050"/>
                </a:solidFill>
              </a:rPr>
              <a:t>plain text</a:t>
            </a:r>
            <a:r>
              <a:rPr lang="en-US" sz="2400" dirty="0"/>
              <a:t>” simply shift the original letters </a:t>
            </a:r>
            <a:r>
              <a:rPr lang="en-US" sz="2400" b="1" dirty="0">
                <a:solidFill>
                  <a:srgbClr val="FF0000"/>
                </a:solidFill>
              </a:rPr>
              <a:t>forward</a:t>
            </a:r>
            <a:r>
              <a:rPr lang="en-US" sz="2400" dirty="0"/>
              <a:t> (</a:t>
            </a:r>
            <a:r>
              <a:rPr lang="en-US" sz="2400" b="1" i="1" dirty="0"/>
              <a:t>or</a:t>
            </a:r>
            <a:r>
              <a:rPr lang="en-US" sz="2400" dirty="0"/>
              <a:t> </a:t>
            </a:r>
            <a:r>
              <a:rPr lang="en-US" sz="2400" b="1" i="1" dirty="0"/>
              <a:t>backward</a:t>
            </a:r>
            <a:r>
              <a:rPr lang="en-US" sz="2400" dirty="0"/>
              <a:t>) a given number of letters in the alphabet</a:t>
            </a:r>
          </a:p>
          <a:p>
            <a:pPr>
              <a:spcBef>
                <a:spcPts val="0"/>
              </a:spcBef>
              <a:spcAft>
                <a:spcPts val="1200"/>
              </a:spcAft>
            </a:pPr>
            <a:r>
              <a:rPr lang="en-US" sz="2400" dirty="0"/>
              <a:t>To decrypt the message, simply </a:t>
            </a:r>
            <a:r>
              <a:rPr lang="en-US" sz="2400" b="1" dirty="0">
                <a:solidFill>
                  <a:srgbClr val="0070C0"/>
                </a:solidFill>
              </a:rPr>
              <a:t>reverse the sign of the shift</a:t>
            </a:r>
          </a:p>
          <a:p>
            <a:pPr>
              <a:spcBef>
                <a:spcPts val="0"/>
              </a:spcBef>
              <a:spcAft>
                <a:spcPts val="1200"/>
              </a:spcAft>
            </a:pPr>
            <a:endParaRPr lang="en-US" sz="2000" dirty="0"/>
          </a:p>
          <a:p>
            <a:pPr lvl="1">
              <a:spcBef>
                <a:spcPts val="0"/>
              </a:spcBef>
              <a:spcAft>
                <a:spcPts val="1200"/>
              </a:spcAft>
            </a:pPr>
            <a:endParaRPr lang="en-US" sz="2000" dirty="0"/>
          </a:p>
        </p:txBody>
      </p:sp>
      <p:pic>
        <p:nvPicPr>
          <p:cNvPr id="5" name="Picture 4"/>
          <p:cNvPicPr>
            <a:picLocks noChangeAspect="1"/>
          </p:cNvPicPr>
          <p:nvPr/>
        </p:nvPicPr>
        <p:blipFill rotWithShape="1">
          <a:blip r:embed="rId2"/>
          <a:srcRect r="1051"/>
          <a:stretch/>
        </p:blipFill>
        <p:spPr>
          <a:xfrm>
            <a:off x="4913787" y="2314712"/>
            <a:ext cx="3849823" cy="2734026"/>
          </a:xfrm>
          <a:prstGeom prst="rect">
            <a:avLst/>
          </a:prstGeom>
        </p:spPr>
      </p:pic>
      <p:sp>
        <p:nvSpPr>
          <p:cNvPr id="4" name="Slide Number Placeholder 3"/>
          <p:cNvSpPr>
            <a:spLocks noGrp="1"/>
          </p:cNvSpPr>
          <p:nvPr>
            <p:ph type="sldNum" sz="quarter" idx="12"/>
          </p:nvPr>
        </p:nvSpPr>
        <p:spPr/>
        <p:txBody>
          <a:bodyPr/>
          <a:lstStyle/>
          <a:p>
            <a:fld id="{650AD656-6FF9-465D-B7B0-1CD0DD39CD23}" type="slidenum">
              <a:rPr lang="en-US" smtClean="0"/>
              <a:t>15</a:t>
            </a:fld>
            <a:endParaRPr lang="en-US" dirty="0"/>
          </a:p>
        </p:txBody>
      </p:sp>
    </p:spTree>
    <p:extLst>
      <p:ext uri="{BB962C8B-B14F-4D97-AF65-F5344CB8AC3E}">
        <p14:creationId xmlns:p14="http://schemas.microsoft.com/office/powerpoint/2010/main" val="401814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dirty="0"/>
              <a:t>Consider Lincoln’s Gettysburg Address:</a:t>
            </a:r>
          </a:p>
          <a:p>
            <a:pPr marL="457200" lvl="1" indent="0">
              <a:spcBef>
                <a:spcPts val="0"/>
              </a:spcBef>
              <a:spcAft>
                <a:spcPts val="1200"/>
              </a:spcAft>
              <a:buNone/>
            </a:pPr>
            <a:r>
              <a:rPr lang="en-US" sz="2000" dirty="0">
                <a:solidFill>
                  <a:srgbClr val="00B050"/>
                </a:solidFill>
              </a:rPr>
              <a:t>Four score and seven years ago our fathers brought forth on this continent a new nation, conceived in liberty, and dedicated to the proposition that all men are created equal.</a:t>
            </a:r>
          </a:p>
          <a:p>
            <a:pPr marL="457200" lvl="1" indent="0">
              <a:spcBef>
                <a:spcPts val="0"/>
              </a:spcBef>
              <a:spcAft>
                <a:spcPts val="1200"/>
              </a:spcAft>
              <a:buNone/>
            </a:pPr>
            <a:r>
              <a:rPr lang="en-US" sz="2000" dirty="0">
                <a:solidFill>
                  <a:srgbClr val="00B050"/>
                </a:solidFill>
              </a:rPr>
              <a:t>Now we are engaged in a great civil war, testing whether that nation, or any nation so conceived and so dedicated, can long endure</a:t>
            </a:r>
            <a:r>
              <a:rPr lang="en-US" sz="2000" dirty="0"/>
              <a:t>…</a:t>
            </a:r>
          </a:p>
          <a:p>
            <a:pPr>
              <a:spcBef>
                <a:spcPts val="0"/>
              </a:spcBef>
              <a:spcAft>
                <a:spcPts val="1200"/>
              </a:spcAft>
            </a:pPr>
            <a:r>
              <a:rPr lang="en-US" sz="2400" dirty="0"/>
              <a:t>How effective is the Caesar Shift at encrypting </a:t>
            </a:r>
            <a:r>
              <a:rPr lang="en-US" sz="2400" b="1" dirty="0">
                <a:solidFill>
                  <a:srgbClr val="0070C0"/>
                </a:solidFill>
              </a:rPr>
              <a:t>plaintext</a:t>
            </a:r>
            <a:r>
              <a:rPr lang="en-US" sz="2400" dirty="0"/>
              <a:t>?</a:t>
            </a:r>
          </a:p>
          <a:p>
            <a:pPr>
              <a:spcBef>
                <a:spcPts val="0"/>
              </a:spcBef>
              <a:spcAft>
                <a:spcPts val="1200"/>
              </a:spcAft>
            </a:pPr>
            <a:r>
              <a:rPr lang="en-US" sz="2400" dirty="0"/>
              <a:t>What if we shifted each letter by</a:t>
            </a:r>
            <a:r>
              <a:rPr lang="en-US" sz="2400" i="1" dirty="0"/>
              <a:t> </a:t>
            </a:r>
            <a:r>
              <a:rPr lang="en-US" sz="2400" dirty="0"/>
              <a:t>just </a:t>
            </a:r>
            <a:r>
              <a:rPr lang="en-US" sz="2400" b="1" dirty="0">
                <a:solidFill>
                  <a:srgbClr val="FF0000"/>
                </a:solidFill>
              </a:rPr>
              <a:t>one</a:t>
            </a:r>
            <a:r>
              <a:rPr lang="en-US" sz="2400" i="1" dirty="0"/>
              <a:t> </a:t>
            </a:r>
            <a:r>
              <a:rPr lang="en-US" sz="2400" dirty="0"/>
              <a:t>position?</a:t>
            </a:r>
          </a:p>
          <a:p>
            <a:pPr lvl="1">
              <a:spcBef>
                <a:spcPts val="0"/>
              </a:spcBef>
              <a:spcAft>
                <a:spcPts val="1200"/>
              </a:spcAft>
            </a:pPr>
            <a:r>
              <a:rPr lang="en-US" sz="2000" dirty="0"/>
              <a:t>Simply add </a:t>
            </a:r>
            <a:r>
              <a:rPr lang="en-US" sz="2000" b="1" dirty="0"/>
              <a:t>+1</a:t>
            </a:r>
            <a:r>
              <a:rPr lang="en-US" sz="2000" dirty="0"/>
              <a:t> to the ASCII value of each plaintext character</a:t>
            </a:r>
          </a:p>
          <a:p>
            <a:pPr lvl="1">
              <a:spcBef>
                <a:spcPts val="0"/>
              </a:spcBef>
              <a:spcAft>
                <a:spcPts val="1200"/>
              </a:spcAft>
            </a:pPr>
            <a:r>
              <a:rPr lang="en-US" sz="2000" dirty="0"/>
              <a:t>Save the shifted values to a new </a:t>
            </a:r>
            <a:r>
              <a:rPr lang="en-US" sz="2000" b="1" dirty="0">
                <a:solidFill>
                  <a:srgbClr val="7030A0"/>
                </a:solidFill>
              </a:rPr>
              <a:t>ciphertext</a:t>
            </a:r>
            <a:r>
              <a:rPr lang="en-US" sz="2000" dirty="0"/>
              <a:t> file</a:t>
            </a:r>
            <a:endParaRPr lang="en-US" sz="1600" dirty="0"/>
          </a:p>
          <a:p>
            <a:pPr>
              <a:spcBef>
                <a:spcPts val="0"/>
              </a:spcBef>
              <a:spcAft>
                <a:spcPts val="1200"/>
              </a:spcAft>
            </a:pP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16</a:t>
            </a:fld>
            <a:endParaRPr lang="en-US" dirty="0"/>
          </a:p>
        </p:txBody>
      </p:sp>
    </p:spTree>
    <p:extLst>
      <p:ext uri="{BB962C8B-B14F-4D97-AF65-F5344CB8AC3E}">
        <p14:creationId xmlns:p14="http://schemas.microsoft.com/office/powerpoint/2010/main" val="73189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left)">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up)">
                                      <p:cBhvr>
                                        <p:cTn id="12" dur="500"/>
                                        <p:tgtEl>
                                          <p:spTgt spid="3">
                                            <p:txEl>
                                              <p:pRg st="4" end="4"/>
                                            </p:txEl>
                                          </p:spTgt>
                                        </p:tgtEl>
                                      </p:cBhvr>
                                    </p:animEffect>
                                  </p:childTnLst>
                                </p:cTn>
                              </p:par>
                              <p:par>
                                <p:cTn id="13" presetID="22" presetClass="entr" presetSubtype="1"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up)">
                                      <p:cBhvr>
                                        <p:cTn id="15" dur="500"/>
                                        <p:tgtEl>
                                          <p:spTgt spid="3">
                                            <p:txEl>
                                              <p:pRg st="5" end="5"/>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wipe(up)">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pic>
        <p:nvPicPr>
          <p:cNvPr id="8" name="Picture 7"/>
          <p:cNvPicPr>
            <a:picLocks noChangeAspect="1"/>
          </p:cNvPicPr>
          <p:nvPr/>
        </p:nvPicPr>
        <p:blipFill rotWithShape="1">
          <a:blip r:embed="rId2"/>
          <a:srcRect l="1617" t="9920" r="4163" b="14340"/>
          <a:stretch/>
        </p:blipFill>
        <p:spPr>
          <a:xfrm>
            <a:off x="1660160" y="1798821"/>
            <a:ext cx="5823679" cy="3837482"/>
          </a:xfrm>
          <a:prstGeom prst="rect">
            <a:avLst/>
          </a:prstGeom>
        </p:spPr>
      </p:pic>
      <p:sp>
        <p:nvSpPr>
          <p:cNvPr id="3" name="Slide Number Placeholder 2"/>
          <p:cNvSpPr>
            <a:spLocks noGrp="1"/>
          </p:cNvSpPr>
          <p:nvPr>
            <p:ph type="sldNum" sz="quarter" idx="12"/>
          </p:nvPr>
        </p:nvSpPr>
        <p:spPr/>
        <p:txBody>
          <a:bodyPr/>
          <a:lstStyle/>
          <a:p>
            <a:fld id="{650AD656-6FF9-465D-B7B0-1CD0DD39CD23}" type="slidenum">
              <a:rPr lang="en-US" smtClean="0"/>
              <a:t>17</a:t>
            </a:fld>
            <a:endParaRPr lang="en-US" dirty="0"/>
          </a:p>
        </p:txBody>
      </p:sp>
    </p:spTree>
    <p:extLst>
      <p:ext uri="{BB962C8B-B14F-4D97-AF65-F5344CB8AC3E}">
        <p14:creationId xmlns:p14="http://schemas.microsoft.com/office/powerpoint/2010/main" val="65527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3" name="Content Placeholder 2"/>
          <p:cNvSpPr>
            <a:spLocks noGrp="1"/>
          </p:cNvSpPr>
          <p:nvPr>
            <p:ph idx="1"/>
          </p:nvPr>
        </p:nvSpPr>
        <p:spPr>
          <a:xfrm>
            <a:off x="613020" y="1825624"/>
            <a:ext cx="7902330" cy="4622067"/>
          </a:xfrm>
        </p:spPr>
        <p:txBody>
          <a:bodyPr>
            <a:noAutofit/>
          </a:bodyPr>
          <a:lstStyle/>
          <a:p>
            <a:pPr>
              <a:spcBef>
                <a:spcPts val="0"/>
              </a:spcBef>
              <a:spcAft>
                <a:spcPts val="1200"/>
              </a:spcAft>
            </a:pPr>
            <a:r>
              <a:rPr lang="en-US" sz="2400" dirty="0"/>
              <a:t>If we are given a text file written in </a:t>
            </a:r>
            <a:r>
              <a:rPr lang="en-US" sz="2400" b="1" dirty="0">
                <a:solidFill>
                  <a:srgbClr val="0070C0"/>
                </a:solidFill>
              </a:rPr>
              <a:t>English</a:t>
            </a:r>
            <a:r>
              <a:rPr lang="en-US" sz="2400" dirty="0"/>
              <a:t> and encrypted by a </a:t>
            </a:r>
            <a:r>
              <a:rPr lang="en-US" sz="2400" b="1" dirty="0"/>
              <a:t>Caesar Shift</a:t>
            </a:r>
            <a:r>
              <a:rPr lang="en-US" sz="2400" dirty="0"/>
              <a:t>, can we figure out </a:t>
            </a:r>
            <a:r>
              <a:rPr lang="en-US" sz="2400" b="1" dirty="0">
                <a:solidFill>
                  <a:srgbClr val="FF0000"/>
                </a:solidFill>
              </a:rPr>
              <a:t>what</a:t>
            </a:r>
            <a:r>
              <a:rPr lang="en-US" sz="2400" dirty="0"/>
              <a:t> </a:t>
            </a:r>
            <a:r>
              <a:rPr lang="en-US" sz="2400" b="1" dirty="0">
                <a:solidFill>
                  <a:srgbClr val="FF0000"/>
                </a:solidFill>
              </a:rPr>
              <a:t>shift value</a:t>
            </a:r>
            <a:r>
              <a:rPr lang="en-US" sz="2400" dirty="0"/>
              <a:t> was used?</a:t>
            </a:r>
          </a:p>
          <a:p>
            <a:pPr>
              <a:spcBef>
                <a:spcPts val="0"/>
              </a:spcBef>
              <a:spcAft>
                <a:spcPts val="1200"/>
              </a:spcAft>
            </a:pPr>
            <a:r>
              <a:rPr lang="en-US" sz="2400" dirty="0"/>
              <a:t>We could use “</a:t>
            </a:r>
            <a:r>
              <a:rPr lang="en-US" sz="2400" b="1" dirty="0"/>
              <a:t>brute force</a:t>
            </a:r>
            <a:r>
              <a:rPr lang="en-US" sz="2400" dirty="0"/>
              <a:t>” and try every possible value to see what shift produces legible prose…</a:t>
            </a:r>
          </a:p>
          <a:p>
            <a:pPr lvl="1">
              <a:spcBef>
                <a:spcPts val="0"/>
              </a:spcBef>
              <a:spcAft>
                <a:spcPts val="1200"/>
              </a:spcAft>
            </a:pPr>
            <a:r>
              <a:rPr lang="en-US" sz="2000" b="1" dirty="0">
                <a:solidFill>
                  <a:srgbClr val="00B050"/>
                </a:solidFill>
              </a:rPr>
              <a:t>But we'd need to possibly try every shift value from +1 to +255</a:t>
            </a:r>
          </a:p>
          <a:p>
            <a:pPr lvl="1">
              <a:spcBef>
                <a:spcPts val="0"/>
              </a:spcBef>
              <a:spcAft>
                <a:spcPts val="1200"/>
              </a:spcAft>
            </a:pPr>
            <a:r>
              <a:rPr lang="en-US" sz="2000" dirty="0"/>
              <a:t>It would take a long time to sift through all the decrypted files because all incorrect </a:t>
            </a:r>
            <a:r>
              <a:rPr lang="en-US" sz="2000" b="1" dirty="0"/>
              <a:t>shift</a:t>
            </a:r>
            <a:r>
              <a:rPr lang="en-US" sz="2000" dirty="0"/>
              <a:t> values generate more </a:t>
            </a:r>
            <a:r>
              <a:rPr lang="en-US" sz="2000" i="1" dirty="0"/>
              <a:t>gibberish</a:t>
            </a:r>
            <a:endParaRPr lang="en-US" sz="2000" dirty="0"/>
          </a:p>
          <a:p>
            <a:pPr>
              <a:spcBef>
                <a:spcPts val="0"/>
              </a:spcBef>
              <a:spcAft>
                <a:spcPts val="1200"/>
              </a:spcAft>
            </a:pPr>
            <a:r>
              <a:rPr lang="en-US" sz="2400" dirty="0"/>
              <a:t>Can we gleam any insight from analyzing the </a:t>
            </a:r>
            <a:r>
              <a:rPr lang="en-US" sz="2400" b="1" dirty="0">
                <a:solidFill>
                  <a:srgbClr val="FF0000"/>
                </a:solidFill>
              </a:rPr>
              <a:t>character histogram</a:t>
            </a:r>
            <a:r>
              <a:rPr lang="en-US" sz="2400" dirty="0"/>
              <a:t> of the </a:t>
            </a:r>
            <a:r>
              <a:rPr lang="en-US" sz="2400" u="sng" dirty="0"/>
              <a:t>encrypted</a:t>
            </a:r>
            <a:r>
              <a:rPr lang="en-US" sz="2400" dirty="0"/>
              <a:t> file? </a:t>
            </a:r>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18</a:t>
            </a:fld>
            <a:endParaRPr lang="en-US" dirty="0"/>
          </a:p>
        </p:txBody>
      </p:sp>
    </p:spTree>
    <p:extLst>
      <p:ext uri="{BB962C8B-B14F-4D97-AF65-F5344CB8AC3E}">
        <p14:creationId xmlns:p14="http://schemas.microsoft.com/office/powerpoint/2010/main" val="105345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Caesar Decrypt</a:t>
            </a:r>
          </a:p>
        </p:txBody>
      </p:sp>
      <p:sp>
        <p:nvSpPr>
          <p:cNvPr id="3" name="Content Placeholder 2"/>
          <p:cNvSpPr>
            <a:spLocks noGrp="1"/>
          </p:cNvSpPr>
          <p:nvPr>
            <p:ph idx="1"/>
          </p:nvPr>
        </p:nvSpPr>
        <p:spPr>
          <a:xfrm>
            <a:off x="613020" y="1825624"/>
            <a:ext cx="7902330" cy="4622067"/>
          </a:xfrm>
        </p:spPr>
        <p:txBody>
          <a:bodyPr>
            <a:noAutofit/>
          </a:bodyPr>
          <a:lstStyle/>
          <a:p>
            <a:pPr>
              <a:spcBef>
                <a:spcPts val="0"/>
              </a:spcBef>
              <a:spcAft>
                <a:spcPts val="1200"/>
              </a:spcAft>
            </a:pPr>
            <a:r>
              <a:rPr lang="en-US" sz="2400" b="1" dirty="0">
                <a:solidFill>
                  <a:srgbClr val="FF0000"/>
                </a:solidFill>
              </a:rPr>
              <a:t>Your mission is to decrypt the </a:t>
            </a:r>
            <a:r>
              <a:rPr lang="en-US" sz="2400" b="1" dirty="0"/>
              <a:t>ciphertext1.txt </a:t>
            </a:r>
            <a:r>
              <a:rPr lang="en-US" sz="2400" b="1" dirty="0">
                <a:solidFill>
                  <a:srgbClr val="FF0000"/>
                </a:solidFill>
              </a:rPr>
              <a:t>file</a:t>
            </a:r>
          </a:p>
          <a:p>
            <a:pPr>
              <a:spcBef>
                <a:spcPts val="0"/>
              </a:spcBef>
              <a:spcAft>
                <a:spcPts val="1200"/>
              </a:spcAft>
            </a:pPr>
            <a:r>
              <a:rPr lang="en-US" sz="2400" dirty="0"/>
              <a:t>What if the survival of your country depended upon your ability to crack the encryption?</a:t>
            </a:r>
            <a:endParaRPr lang="en-US" sz="2000" dirty="0"/>
          </a:p>
        </p:txBody>
      </p:sp>
      <p:sp>
        <p:nvSpPr>
          <p:cNvPr id="5" name="Slide Number Placeholder 4"/>
          <p:cNvSpPr>
            <a:spLocks noGrp="1"/>
          </p:cNvSpPr>
          <p:nvPr>
            <p:ph type="sldNum" sz="quarter" idx="12"/>
          </p:nvPr>
        </p:nvSpPr>
        <p:spPr/>
        <p:txBody>
          <a:bodyPr/>
          <a:lstStyle/>
          <a:p>
            <a:fld id="{650AD656-6FF9-465D-B7B0-1CD0DD39CD23}" type="slidenum">
              <a:rPr lang="en-US" smtClean="0"/>
              <a:t>19</a:t>
            </a:fld>
            <a:endParaRPr lang="en-US" dirty="0"/>
          </a:p>
        </p:txBody>
      </p:sp>
      <p:pic>
        <p:nvPicPr>
          <p:cNvPr id="6" name="Picture 5">
            <a:extLst>
              <a:ext uri="{FF2B5EF4-FFF2-40B4-BE49-F238E27FC236}">
                <a16:creationId xmlns:a16="http://schemas.microsoft.com/office/drawing/2014/main" id="{C7F7B3C0-87C3-2BD8-7385-945EEAAB115D}"/>
              </a:ext>
            </a:extLst>
          </p:cNvPr>
          <p:cNvPicPr>
            <a:picLocks noChangeAspect="1"/>
          </p:cNvPicPr>
          <p:nvPr/>
        </p:nvPicPr>
        <p:blipFill>
          <a:blip r:embed="rId2"/>
          <a:stretch>
            <a:fillRect/>
          </a:stretch>
        </p:blipFill>
        <p:spPr>
          <a:xfrm>
            <a:off x="1706380" y="3223868"/>
            <a:ext cx="5731240" cy="3223823"/>
          </a:xfrm>
          <a:prstGeom prst="rect">
            <a:avLst/>
          </a:prstGeom>
        </p:spPr>
      </p:pic>
    </p:spTree>
    <p:extLst>
      <p:ext uri="{BB962C8B-B14F-4D97-AF65-F5344CB8AC3E}">
        <p14:creationId xmlns:p14="http://schemas.microsoft.com/office/powerpoint/2010/main" val="12112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Session </a:t>
            </a:r>
            <a:r>
              <a:rPr lang="en-US" sz="3200" b="1" dirty="0">
                <a:latin typeface="+mn-lt"/>
              </a:rPr>
              <a:t>08</a:t>
            </a:r>
            <a:r>
              <a:rPr lang="en-US" sz="3200" dirty="0">
                <a:latin typeface="+mn-lt"/>
              </a:rPr>
              <a:t> – Goals</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pPr>
              <a:spcBef>
                <a:spcPts val="0"/>
              </a:spcBef>
              <a:spcAft>
                <a:spcPts val="1200"/>
              </a:spcAft>
            </a:pPr>
            <a:r>
              <a:rPr lang="en-US" sz="2400" dirty="0"/>
              <a:t>Create and manipulate Python </a:t>
            </a:r>
            <a:r>
              <a:rPr lang="en-US" sz="2400" b="1" dirty="0">
                <a:solidFill>
                  <a:srgbClr val="7030A0"/>
                </a:solidFill>
              </a:rPr>
              <a:t>strings</a:t>
            </a:r>
          </a:p>
          <a:p>
            <a:pPr lvl="1">
              <a:spcBef>
                <a:spcPts val="0"/>
              </a:spcBef>
              <a:spcAft>
                <a:spcPts val="1200"/>
              </a:spcAft>
            </a:pPr>
            <a:r>
              <a:rPr lang="en-US" sz="2000" dirty="0"/>
              <a:t>Understand </a:t>
            </a:r>
            <a:r>
              <a:rPr lang="en-US" sz="2000" b="1" dirty="0">
                <a:solidFill>
                  <a:srgbClr val="FF0000"/>
                </a:solidFill>
              </a:rPr>
              <a:t>ASCII</a:t>
            </a:r>
            <a:r>
              <a:rPr lang="en-US" sz="2000" dirty="0">
                <a:solidFill>
                  <a:srgbClr val="FF0000"/>
                </a:solidFill>
              </a:rPr>
              <a:t> </a:t>
            </a:r>
            <a:r>
              <a:rPr lang="en-US" sz="2000" dirty="0"/>
              <a:t>as an encoding mechanism</a:t>
            </a:r>
          </a:p>
          <a:p>
            <a:pPr lvl="1">
              <a:spcBef>
                <a:spcPts val="0"/>
              </a:spcBef>
              <a:spcAft>
                <a:spcPts val="1200"/>
              </a:spcAft>
            </a:pPr>
            <a:r>
              <a:rPr lang="en-US" sz="2000" dirty="0"/>
              <a:t>Read an ASCII </a:t>
            </a:r>
            <a:r>
              <a:rPr lang="en-US" sz="2000" b="1" dirty="0">
                <a:solidFill>
                  <a:srgbClr val="0070C0"/>
                </a:solidFill>
              </a:rPr>
              <a:t>text file</a:t>
            </a:r>
            <a:r>
              <a:rPr lang="en-US" sz="2000" b="1" dirty="0"/>
              <a:t> </a:t>
            </a:r>
            <a:r>
              <a:rPr lang="en-US" sz="2000" dirty="0"/>
              <a:t>stored on disk into an </a:t>
            </a:r>
            <a:r>
              <a:rPr lang="en-US" sz="2000" b="1" dirty="0"/>
              <a:t>array</a:t>
            </a:r>
          </a:p>
          <a:p>
            <a:pPr>
              <a:spcBef>
                <a:spcPts val="0"/>
              </a:spcBef>
              <a:spcAft>
                <a:spcPts val="1200"/>
              </a:spcAft>
            </a:pPr>
            <a:r>
              <a:rPr lang="en-US" sz="2400" dirty="0"/>
              <a:t>Encrypt and decrypt files using “</a:t>
            </a:r>
            <a:r>
              <a:rPr lang="en-US" sz="2400" b="1" dirty="0">
                <a:solidFill>
                  <a:srgbClr val="00B050"/>
                </a:solidFill>
              </a:rPr>
              <a:t>Caesar Shift</a:t>
            </a:r>
            <a:r>
              <a:rPr lang="en-US" sz="2400" dirty="0"/>
              <a:t>”</a:t>
            </a:r>
          </a:p>
          <a:p>
            <a:pPr lvl="1">
              <a:spcBef>
                <a:spcPts val="0"/>
              </a:spcBef>
              <a:spcAft>
                <a:spcPts val="1200"/>
              </a:spcAft>
            </a:pPr>
            <a:r>
              <a:rPr lang="en-US" sz="2000" dirty="0"/>
              <a:t>Generate a </a:t>
            </a:r>
            <a:r>
              <a:rPr lang="en-US" sz="2000" b="1" dirty="0"/>
              <a:t>histogram of character frequencies </a:t>
            </a:r>
            <a:r>
              <a:rPr lang="en-US" sz="2000" dirty="0"/>
              <a:t>within a file</a:t>
            </a:r>
          </a:p>
          <a:p>
            <a:pPr lvl="1">
              <a:spcBef>
                <a:spcPts val="0"/>
              </a:spcBef>
              <a:spcAft>
                <a:spcPts val="1200"/>
              </a:spcAft>
            </a:pPr>
            <a:r>
              <a:rPr lang="en-US" sz="2000" dirty="0"/>
              <a:t>Perform </a:t>
            </a:r>
            <a:r>
              <a:rPr lang="en-US" sz="2000" b="1" dirty="0">
                <a:solidFill>
                  <a:srgbClr val="00B050"/>
                </a:solidFill>
              </a:rPr>
              <a:t>bigram analysis</a:t>
            </a:r>
            <a:r>
              <a:rPr lang="en-US" sz="2000" b="1" dirty="0"/>
              <a:t> </a:t>
            </a:r>
            <a:r>
              <a:rPr lang="en-US" sz="2000" dirty="0"/>
              <a:t>on </a:t>
            </a:r>
            <a:r>
              <a:rPr lang="en-US" sz="2000" u="sng" dirty="0"/>
              <a:t>unreadable</a:t>
            </a:r>
            <a:r>
              <a:rPr lang="en-US" sz="2000" dirty="0"/>
              <a:t> ciphertext to determine the author’s native language</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a:t>
            </a:fld>
            <a:endParaRPr lang="en-US"/>
          </a:p>
        </p:txBody>
      </p:sp>
    </p:spTree>
    <p:extLst>
      <p:ext uri="{BB962C8B-B14F-4D97-AF65-F5344CB8AC3E}">
        <p14:creationId xmlns:p14="http://schemas.microsoft.com/office/powerpoint/2010/main" val="312976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10C297-3693-7D99-6CB5-5D3ECF76DC83}"/>
              </a:ext>
            </a:extLst>
          </p:cNvPr>
          <p:cNvPicPr>
            <a:picLocks noChangeAspect="1"/>
          </p:cNvPicPr>
          <p:nvPr/>
        </p:nvPicPr>
        <p:blipFill>
          <a:blip r:embed="rId2"/>
          <a:stretch>
            <a:fillRect/>
          </a:stretch>
        </p:blipFill>
        <p:spPr>
          <a:xfrm>
            <a:off x="452446" y="1650647"/>
            <a:ext cx="8239108" cy="3679462"/>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ciphertext1.txt</a:t>
            </a:r>
          </a:p>
        </p:txBody>
      </p:sp>
      <p:sp>
        <p:nvSpPr>
          <p:cNvPr id="3" name="Slide Number Placeholder 2"/>
          <p:cNvSpPr>
            <a:spLocks noGrp="1"/>
          </p:cNvSpPr>
          <p:nvPr>
            <p:ph type="sldNum" sz="quarter" idx="12"/>
          </p:nvPr>
        </p:nvSpPr>
        <p:spPr/>
        <p:txBody>
          <a:bodyPr/>
          <a:lstStyle/>
          <a:p>
            <a:fld id="{650AD656-6FF9-465D-B7B0-1CD0DD39CD23}" type="slidenum">
              <a:rPr lang="en-US" smtClean="0"/>
              <a:t>20</a:t>
            </a:fld>
            <a:endParaRPr lang="en-US" dirty="0"/>
          </a:p>
        </p:txBody>
      </p:sp>
      <p:sp>
        <p:nvSpPr>
          <p:cNvPr id="7" name="Thought Bubble: Cloud 6">
            <a:extLst>
              <a:ext uri="{FF2B5EF4-FFF2-40B4-BE49-F238E27FC236}">
                <a16:creationId xmlns:a16="http://schemas.microsoft.com/office/drawing/2014/main" id="{92E5AE8C-AB9C-4AC0-AEE1-C6935097235E}"/>
              </a:ext>
            </a:extLst>
          </p:cNvPr>
          <p:cNvSpPr/>
          <p:nvPr/>
        </p:nvSpPr>
        <p:spPr>
          <a:xfrm>
            <a:off x="5884605" y="1191967"/>
            <a:ext cx="2462982" cy="1319981"/>
          </a:xfrm>
          <a:prstGeom prst="cloudCallout">
            <a:avLst>
              <a:gd name="adj1" fmla="val -17648"/>
              <a:gd name="adj2" fmla="val 88858"/>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What shift made this?</a:t>
            </a:r>
          </a:p>
        </p:txBody>
      </p:sp>
    </p:spTree>
    <p:extLst>
      <p:ext uri="{BB962C8B-B14F-4D97-AF65-F5344CB8AC3E}">
        <p14:creationId xmlns:p14="http://schemas.microsoft.com/office/powerpoint/2010/main" val="338254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FF0000"/>
                </a:solidFill>
                <a:latin typeface="+mn-lt"/>
              </a:rPr>
              <a:t>Edit</a:t>
            </a:r>
            <a:r>
              <a:rPr lang="en-US" sz="3200" dirty="0">
                <a:latin typeface="+mn-lt"/>
              </a:rPr>
              <a:t> freq_histogram.py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21</a:t>
            </a:fld>
            <a:endParaRPr lang="en-US"/>
          </a:p>
        </p:txBody>
      </p:sp>
      <p:pic>
        <p:nvPicPr>
          <p:cNvPr id="7" name="Picture 6">
            <a:extLst>
              <a:ext uri="{FF2B5EF4-FFF2-40B4-BE49-F238E27FC236}">
                <a16:creationId xmlns:a16="http://schemas.microsoft.com/office/drawing/2014/main" id="{B1DE5179-31EC-F037-CB6C-05AF30412112}"/>
              </a:ext>
            </a:extLst>
          </p:cNvPr>
          <p:cNvPicPr>
            <a:picLocks noChangeAspect="1"/>
          </p:cNvPicPr>
          <p:nvPr/>
        </p:nvPicPr>
        <p:blipFill>
          <a:blip r:embed="rId2"/>
          <a:stretch>
            <a:fillRect/>
          </a:stretch>
        </p:blipFill>
        <p:spPr>
          <a:xfrm>
            <a:off x="1624012" y="2213249"/>
            <a:ext cx="5895976" cy="3528209"/>
          </a:xfrm>
          <a:prstGeom prst="rect">
            <a:avLst/>
          </a:prstGeom>
          <a:ln>
            <a:solidFill>
              <a:schemeClr val="tx1"/>
            </a:solidFill>
          </a:ln>
        </p:spPr>
      </p:pic>
      <p:grpSp>
        <p:nvGrpSpPr>
          <p:cNvPr id="8" name="Group 7">
            <a:extLst>
              <a:ext uri="{FF2B5EF4-FFF2-40B4-BE49-F238E27FC236}">
                <a16:creationId xmlns:a16="http://schemas.microsoft.com/office/drawing/2014/main" id="{B1097FF5-4496-A8BF-62A9-F9646ACA3365}"/>
              </a:ext>
            </a:extLst>
          </p:cNvPr>
          <p:cNvGrpSpPr/>
          <p:nvPr/>
        </p:nvGrpSpPr>
        <p:grpSpPr>
          <a:xfrm>
            <a:off x="5408320" y="4146730"/>
            <a:ext cx="1076632" cy="369332"/>
            <a:chOff x="4968362" y="2079211"/>
            <a:chExt cx="1076632" cy="369332"/>
          </a:xfrm>
        </p:grpSpPr>
        <p:cxnSp>
          <p:nvCxnSpPr>
            <p:cNvPr id="9" name="Straight Arrow Connector 8">
              <a:extLst>
                <a:ext uri="{FF2B5EF4-FFF2-40B4-BE49-F238E27FC236}">
                  <a16:creationId xmlns:a16="http://schemas.microsoft.com/office/drawing/2014/main" id="{4D9B3154-C172-F78F-58F2-A523BA5B5B25}"/>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0BF044A-C46B-E144-D300-3C5B14DDE86A}"/>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11" name="TextBox 10">
            <a:extLst>
              <a:ext uri="{FF2B5EF4-FFF2-40B4-BE49-F238E27FC236}">
                <a16:creationId xmlns:a16="http://schemas.microsoft.com/office/drawing/2014/main" id="{E5470BCE-F0B0-9DB2-0BC8-BB726987FA71}"/>
              </a:ext>
            </a:extLst>
          </p:cNvPr>
          <p:cNvSpPr txBox="1"/>
          <p:nvPr/>
        </p:nvSpPr>
        <p:spPr>
          <a:xfrm>
            <a:off x="2023672" y="1598356"/>
            <a:ext cx="5096655" cy="369332"/>
          </a:xfrm>
          <a:prstGeom prst="rect">
            <a:avLst/>
          </a:prstGeom>
          <a:noFill/>
        </p:spPr>
        <p:txBody>
          <a:bodyPr wrap="square" rtlCol="0">
            <a:spAutoFit/>
          </a:bodyPr>
          <a:lstStyle/>
          <a:p>
            <a:pPr algn="ctr"/>
            <a:r>
              <a:rPr lang="en-US" b="1" dirty="0">
                <a:solidFill>
                  <a:srgbClr val="7030A0"/>
                </a:solidFill>
              </a:rPr>
              <a:t>Remove the # comment from line 8</a:t>
            </a:r>
          </a:p>
        </p:txBody>
      </p:sp>
    </p:spTree>
    <p:extLst>
      <p:ext uri="{BB962C8B-B14F-4D97-AF65-F5344CB8AC3E}">
        <p14:creationId xmlns:p14="http://schemas.microsoft.com/office/powerpoint/2010/main" val="383073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2" presetClass="entr" presetSubtype="2"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righ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6479E1-23C6-4301-F173-1721A096E7BD}"/>
              </a:ext>
            </a:extLst>
          </p:cNvPr>
          <p:cNvPicPr>
            <a:picLocks noChangeAspect="1"/>
          </p:cNvPicPr>
          <p:nvPr/>
        </p:nvPicPr>
        <p:blipFill>
          <a:blip r:embed="rId2"/>
          <a:stretch>
            <a:fillRect/>
          </a:stretch>
        </p:blipFill>
        <p:spPr>
          <a:xfrm>
            <a:off x="839450" y="1529856"/>
            <a:ext cx="7959776" cy="4899989"/>
          </a:xfrm>
          <a:prstGeom prst="rect">
            <a:avLst/>
          </a:prstGeom>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freq_histogram.py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22</a:t>
            </a:fld>
            <a:endParaRPr lang="en-US"/>
          </a:p>
        </p:txBody>
      </p:sp>
      <p:sp>
        <p:nvSpPr>
          <p:cNvPr id="6" name="Speech Bubble: Rectangle 5">
            <a:extLst>
              <a:ext uri="{FF2B5EF4-FFF2-40B4-BE49-F238E27FC236}">
                <a16:creationId xmlns:a16="http://schemas.microsoft.com/office/drawing/2014/main" id="{CE1A6A6E-8984-0D7F-287D-EEB7EC038EDB}"/>
              </a:ext>
            </a:extLst>
          </p:cNvPr>
          <p:cNvSpPr/>
          <p:nvPr/>
        </p:nvSpPr>
        <p:spPr>
          <a:xfrm>
            <a:off x="5940135" y="2918193"/>
            <a:ext cx="2747134" cy="778483"/>
          </a:xfrm>
          <a:prstGeom prst="wedgeRectCallout">
            <a:avLst>
              <a:gd name="adj1" fmla="val -67423"/>
              <a:gd name="adj2" fmla="val -55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What shift value was used for this Caesar encryption?</a:t>
            </a:r>
          </a:p>
        </p:txBody>
      </p:sp>
    </p:spTree>
    <p:extLst>
      <p:ext uri="{BB962C8B-B14F-4D97-AF65-F5344CB8AC3E}">
        <p14:creationId xmlns:p14="http://schemas.microsoft.com/office/powerpoint/2010/main" val="175027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CC9A9-A587-78F2-1390-42EA30CF1C8F}"/>
              </a:ext>
            </a:extLst>
          </p:cNvPr>
          <p:cNvPicPr>
            <a:picLocks noChangeAspect="1"/>
          </p:cNvPicPr>
          <p:nvPr/>
        </p:nvPicPr>
        <p:blipFill>
          <a:blip r:embed="rId2"/>
          <a:stretch>
            <a:fillRect/>
          </a:stretch>
        </p:blipFill>
        <p:spPr>
          <a:xfrm>
            <a:off x="1363213" y="2196619"/>
            <a:ext cx="6417574" cy="3880394"/>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70C0"/>
                </a:solidFill>
                <a:latin typeface="+mn-lt"/>
              </a:rPr>
              <a:t>Open</a:t>
            </a:r>
            <a:r>
              <a:rPr lang="en-US" sz="3200" dirty="0">
                <a:latin typeface="+mn-lt"/>
              </a:rPr>
              <a:t> caesar_decrypt.py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23</a:t>
            </a:fld>
            <a:endParaRPr lang="en-US"/>
          </a:p>
        </p:txBody>
      </p:sp>
      <p:grpSp>
        <p:nvGrpSpPr>
          <p:cNvPr id="6" name="Group 5">
            <a:extLst>
              <a:ext uri="{FF2B5EF4-FFF2-40B4-BE49-F238E27FC236}">
                <a16:creationId xmlns:a16="http://schemas.microsoft.com/office/drawing/2014/main" id="{7754CE7A-D75A-9EB3-D5FF-BE0432A0D7CF}"/>
              </a:ext>
            </a:extLst>
          </p:cNvPr>
          <p:cNvGrpSpPr/>
          <p:nvPr/>
        </p:nvGrpSpPr>
        <p:grpSpPr>
          <a:xfrm>
            <a:off x="5324548" y="3200624"/>
            <a:ext cx="1076632" cy="369332"/>
            <a:chOff x="4968362" y="2079211"/>
            <a:chExt cx="1076632" cy="369332"/>
          </a:xfrm>
        </p:grpSpPr>
        <p:cxnSp>
          <p:nvCxnSpPr>
            <p:cNvPr id="12" name="Straight Arrow Connector 11">
              <a:extLst>
                <a:ext uri="{FF2B5EF4-FFF2-40B4-BE49-F238E27FC236}">
                  <a16:creationId xmlns:a16="http://schemas.microsoft.com/office/drawing/2014/main" id="{D6C44991-6955-4121-38FF-4BD2C9E51829}"/>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A00691C-543B-4397-4543-1B64D1A28707}"/>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4" name="Group 13">
            <a:extLst>
              <a:ext uri="{FF2B5EF4-FFF2-40B4-BE49-F238E27FC236}">
                <a16:creationId xmlns:a16="http://schemas.microsoft.com/office/drawing/2014/main" id="{1DC98DF8-AA96-181D-5D95-9FB8AC0EF30F}"/>
              </a:ext>
            </a:extLst>
          </p:cNvPr>
          <p:cNvGrpSpPr/>
          <p:nvPr/>
        </p:nvGrpSpPr>
        <p:grpSpPr>
          <a:xfrm>
            <a:off x="3548210" y="3447913"/>
            <a:ext cx="1076632" cy="369332"/>
            <a:chOff x="4704120" y="2356972"/>
            <a:chExt cx="1076632" cy="369332"/>
          </a:xfrm>
        </p:grpSpPr>
        <p:cxnSp>
          <p:nvCxnSpPr>
            <p:cNvPr id="15" name="Straight Arrow Connector 14">
              <a:extLst>
                <a:ext uri="{FF2B5EF4-FFF2-40B4-BE49-F238E27FC236}">
                  <a16:creationId xmlns:a16="http://schemas.microsoft.com/office/drawing/2014/main" id="{795F2757-1BD4-BD45-B9CD-D367E0335624}"/>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17D57AA-2DED-6C8E-49FF-0D53DD652848}"/>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17" name="Group 16">
            <a:extLst>
              <a:ext uri="{FF2B5EF4-FFF2-40B4-BE49-F238E27FC236}">
                <a16:creationId xmlns:a16="http://schemas.microsoft.com/office/drawing/2014/main" id="{AA1CDC00-E7F2-4492-FBAE-84D2C7172635}"/>
              </a:ext>
            </a:extLst>
          </p:cNvPr>
          <p:cNvGrpSpPr/>
          <p:nvPr/>
        </p:nvGrpSpPr>
        <p:grpSpPr>
          <a:xfrm>
            <a:off x="5197131" y="3944655"/>
            <a:ext cx="1068643" cy="369332"/>
            <a:chOff x="3647644" y="4910075"/>
            <a:chExt cx="1068643" cy="369332"/>
          </a:xfrm>
        </p:grpSpPr>
        <p:sp>
          <p:nvSpPr>
            <p:cNvPr id="18" name="TextBox 17">
              <a:extLst>
                <a:ext uri="{FF2B5EF4-FFF2-40B4-BE49-F238E27FC236}">
                  <a16:creationId xmlns:a16="http://schemas.microsoft.com/office/drawing/2014/main" id="{21A065D3-2AE9-8BBC-FF2A-1833EA431958}"/>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19" name="Straight Arrow Connector 18">
              <a:extLst>
                <a:ext uri="{FF2B5EF4-FFF2-40B4-BE49-F238E27FC236}">
                  <a16:creationId xmlns:a16="http://schemas.microsoft.com/office/drawing/2014/main" id="{D84A959A-25F1-1670-22C8-850D56759CF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FB0F6E00-F38D-EF0C-5D67-F6748F7B04B1}"/>
              </a:ext>
            </a:extLst>
          </p:cNvPr>
          <p:cNvGrpSpPr/>
          <p:nvPr/>
        </p:nvGrpSpPr>
        <p:grpSpPr>
          <a:xfrm>
            <a:off x="5648627" y="4204914"/>
            <a:ext cx="1064340" cy="369332"/>
            <a:chOff x="3647644" y="5421073"/>
            <a:chExt cx="1064340" cy="369332"/>
          </a:xfrm>
        </p:grpSpPr>
        <p:sp>
          <p:nvSpPr>
            <p:cNvPr id="21" name="TextBox 20">
              <a:extLst>
                <a:ext uri="{FF2B5EF4-FFF2-40B4-BE49-F238E27FC236}">
                  <a16:creationId xmlns:a16="http://schemas.microsoft.com/office/drawing/2014/main" id="{122866CF-7224-2635-DC37-091B5F0BBB91}"/>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2" name="Straight Arrow Connector 21">
              <a:extLst>
                <a:ext uri="{FF2B5EF4-FFF2-40B4-BE49-F238E27FC236}">
                  <a16:creationId xmlns:a16="http://schemas.microsoft.com/office/drawing/2014/main" id="{6683D81B-6672-B51F-706F-E98BA125CDB0}"/>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1D90C5FB-4AD4-7FAE-1B21-9ADD1883B912}"/>
              </a:ext>
            </a:extLst>
          </p:cNvPr>
          <p:cNvGrpSpPr/>
          <p:nvPr/>
        </p:nvGrpSpPr>
        <p:grpSpPr>
          <a:xfrm>
            <a:off x="5708248" y="4693495"/>
            <a:ext cx="1068643" cy="369332"/>
            <a:chOff x="3647644" y="5359159"/>
            <a:chExt cx="1068643" cy="369332"/>
          </a:xfrm>
        </p:grpSpPr>
        <p:sp>
          <p:nvSpPr>
            <p:cNvPr id="24" name="TextBox 23">
              <a:extLst>
                <a:ext uri="{FF2B5EF4-FFF2-40B4-BE49-F238E27FC236}">
                  <a16:creationId xmlns:a16="http://schemas.microsoft.com/office/drawing/2014/main" id="{51CEF337-C84B-885F-5902-F4B80FD5D5F0}"/>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5" name="Straight Arrow Connector 24">
              <a:extLst>
                <a:ext uri="{FF2B5EF4-FFF2-40B4-BE49-F238E27FC236}">
                  <a16:creationId xmlns:a16="http://schemas.microsoft.com/office/drawing/2014/main" id="{96ECD153-C748-14B6-8BDE-2062A751085C}"/>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A56F46BF-A515-7157-A94C-EF16D1F3D1C3}"/>
              </a:ext>
            </a:extLst>
          </p:cNvPr>
          <p:cNvGrpSpPr/>
          <p:nvPr/>
        </p:nvGrpSpPr>
        <p:grpSpPr>
          <a:xfrm>
            <a:off x="6445765" y="5425585"/>
            <a:ext cx="1076632" cy="369332"/>
            <a:chOff x="2157212" y="5356391"/>
            <a:chExt cx="1076632" cy="369332"/>
          </a:xfrm>
        </p:grpSpPr>
        <p:sp>
          <p:nvSpPr>
            <p:cNvPr id="27" name="TextBox 26">
              <a:extLst>
                <a:ext uri="{FF2B5EF4-FFF2-40B4-BE49-F238E27FC236}">
                  <a16:creationId xmlns:a16="http://schemas.microsoft.com/office/drawing/2014/main" id="{0791B962-4BBF-5F29-C2FD-88A66F3280A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8" name="Straight Arrow Connector 27">
              <a:extLst>
                <a:ext uri="{FF2B5EF4-FFF2-40B4-BE49-F238E27FC236}">
                  <a16:creationId xmlns:a16="http://schemas.microsoft.com/office/drawing/2014/main" id="{2CAC5D77-259F-E0D3-75AB-168571D62E3D}"/>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60006E5-2D3D-D700-0A18-73FDF62ECFF0}"/>
              </a:ext>
            </a:extLst>
          </p:cNvPr>
          <p:cNvGrpSpPr/>
          <p:nvPr/>
        </p:nvGrpSpPr>
        <p:grpSpPr>
          <a:xfrm>
            <a:off x="7337411" y="4924110"/>
            <a:ext cx="1076632" cy="369332"/>
            <a:chOff x="2157212" y="5356391"/>
            <a:chExt cx="1076632" cy="369332"/>
          </a:xfrm>
        </p:grpSpPr>
        <p:sp>
          <p:nvSpPr>
            <p:cNvPr id="30" name="TextBox 29">
              <a:extLst>
                <a:ext uri="{FF2B5EF4-FFF2-40B4-BE49-F238E27FC236}">
                  <a16:creationId xmlns:a16="http://schemas.microsoft.com/office/drawing/2014/main" id="{4F1BC7FC-9648-B4B5-D4C1-44C774C94725}"/>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1" name="Straight Arrow Connector 30">
              <a:extLst>
                <a:ext uri="{FF2B5EF4-FFF2-40B4-BE49-F238E27FC236}">
                  <a16:creationId xmlns:a16="http://schemas.microsoft.com/office/drawing/2014/main" id="{88653A41-BF8C-ED50-57EB-B48FB195E1A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397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righ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right)">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righ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right)">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CC9A9-A587-78F2-1390-42EA30CF1C8F}"/>
              </a:ext>
            </a:extLst>
          </p:cNvPr>
          <p:cNvPicPr>
            <a:picLocks noChangeAspect="1"/>
          </p:cNvPicPr>
          <p:nvPr/>
        </p:nvPicPr>
        <p:blipFill>
          <a:blip r:embed="rId2"/>
          <a:stretch>
            <a:fillRect/>
          </a:stretch>
        </p:blipFill>
        <p:spPr>
          <a:xfrm>
            <a:off x="1363212" y="2198958"/>
            <a:ext cx="6417574" cy="3880394"/>
          </a:xfrm>
          <a:prstGeom prst="rect">
            <a:avLst/>
          </a:prstGeom>
          <a:ln>
            <a:solidFill>
              <a:schemeClr val="tx1"/>
            </a:solidFill>
          </a:ln>
        </p:spPr>
      </p:pic>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FF0000"/>
                </a:solidFill>
                <a:latin typeface="+mn-lt"/>
              </a:rPr>
              <a:t>Edit</a:t>
            </a:r>
            <a:r>
              <a:rPr lang="en-US" sz="3200" dirty="0">
                <a:latin typeface="+mn-lt"/>
              </a:rPr>
              <a:t> caesar_decrypt.py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24</a:t>
            </a:fld>
            <a:endParaRPr lang="en-US"/>
          </a:p>
        </p:txBody>
      </p:sp>
      <p:sp>
        <p:nvSpPr>
          <p:cNvPr id="3" name="TextBox 2">
            <a:extLst>
              <a:ext uri="{FF2B5EF4-FFF2-40B4-BE49-F238E27FC236}">
                <a16:creationId xmlns:a16="http://schemas.microsoft.com/office/drawing/2014/main" id="{4CC40A76-F9A1-9743-48E5-F2F76A2D9E05}"/>
              </a:ext>
            </a:extLst>
          </p:cNvPr>
          <p:cNvSpPr txBox="1"/>
          <p:nvPr/>
        </p:nvSpPr>
        <p:spPr>
          <a:xfrm>
            <a:off x="2023671" y="1506023"/>
            <a:ext cx="5096655" cy="369332"/>
          </a:xfrm>
          <a:prstGeom prst="rect">
            <a:avLst/>
          </a:prstGeom>
          <a:noFill/>
        </p:spPr>
        <p:txBody>
          <a:bodyPr wrap="square" rtlCol="0">
            <a:spAutoFit/>
          </a:bodyPr>
          <a:lstStyle/>
          <a:p>
            <a:pPr algn="ctr"/>
            <a:r>
              <a:rPr lang="en-US" b="1" dirty="0">
                <a:solidFill>
                  <a:srgbClr val="7030A0"/>
                </a:solidFill>
              </a:rPr>
              <a:t>Set the correct key_shift value in line 6</a:t>
            </a:r>
          </a:p>
        </p:txBody>
      </p:sp>
      <p:grpSp>
        <p:nvGrpSpPr>
          <p:cNvPr id="7" name="Group 6">
            <a:extLst>
              <a:ext uri="{FF2B5EF4-FFF2-40B4-BE49-F238E27FC236}">
                <a16:creationId xmlns:a16="http://schemas.microsoft.com/office/drawing/2014/main" id="{7B4A9F22-0BAB-E026-C56C-BF879C34D820}"/>
              </a:ext>
            </a:extLst>
          </p:cNvPr>
          <p:cNvGrpSpPr/>
          <p:nvPr/>
        </p:nvGrpSpPr>
        <p:grpSpPr>
          <a:xfrm>
            <a:off x="3533223" y="3447037"/>
            <a:ext cx="1076632" cy="369332"/>
            <a:chOff x="4968362" y="2079211"/>
            <a:chExt cx="1076632" cy="369332"/>
          </a:xfrm>
        </p:grpSpPr>
        <p:cxnSp>
          <p:nvCxnSpPr>
            <p:cNvPr id="8" name="Straight Arrow Connector 7">
              <a:extLst>
                <a:ext uri="{FF2B5EF4-FFF2-40B4-BE49-F238E27FC236}">
                  <a16:creationId xmlns:a16="http://schemas.microsoft.com/office/drawing/2014/main" id="{591DEFF3-2161-E17A-A37A-E78B7C1037FC}"/>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63155C4-80EC-E490-62AA-69007483FE5D}"/>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sp>
        <p:nvSpPr>
          <p:cNvPr id="10" name="Rectangle 9">
            <a:extLst>
              <a:ext uri="{FF2B5EF4-FFF2-40B4-BE49-F238E27FC236}">
                <a16:creationId xmlns:a16="http://schemas.microsoft.com/office/drawing/2014/main" id="{D744C448-E3CD-9BEB-9398-261BB956F42F}"/>
              </a:ext>
            </a:extLst>
          </p:cNvPr>
          <p:cNvSpPr/>
          <p:nvPr/>
        </p:nvSpPr>
        <p:spPr>
          <a:xfrm>
            <a:off x="1611443" y="3512343"/>
            <a:ext cx="1663908" cy="2405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02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2"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arn(inVertic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caesar_decrypt.py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25</a:t>
            </a:fld>
            <a:endParaRPr lang="en-US"/>
          </a:p>
        </p:txBody>
      </p:sp>
      <p:pic>
        <p:nvPicPr>
          <p:cNvPr id="6" name="Picture 5">
            <a:extLst>
              <a:ext uri="{FF2B5EF4-FFF2-40B4-BE49-F238E27FC236}">
                <a16:creationId xmlns:a16="http://schemas.microsoft.com/office/drawing/2014/main" id="{931B6A35-4E8D-F4E1-6966-1FD7BCFAD392}"/>
              </a:ext>
            </a:extLst>
          </p:cNvPr>
          <p:cNvPicPr>
            <a:picLocks noChangeAspect="1"/>
          </p:cNvPicPr>
          <p:nvPr/>
        </p:nvPicPr>
        <p:blipFill>
          <a:blip r:embed="rId2"/>
          <a:stretch>
            <a:fillRect/>
          </a:stretch>
        </p:blipFill>
        <p:spPr>
          <a:xfrm>
            <a:off x="627546" y="2014605"/>
            <a:ext cx="7888908" cy="2828789"/>
          </a:xfrm>
          <a:prstGeom prst="rect">
            <a:avLst/>
          </a:prstGeom>
        </p:spPr>
      </p:pic>
    </p:spTree>
    <p:extLst>
      <p:ext uri="{BB962C8B-B14F-4D97-AF65-F5344CB8AC3E}">
        <p14:creationId xmlns:p14="http://schemas.microsoft.com/office/powerpoint/2010/main" val="7111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476D0D-BFA1-4AF4-BDCD-56B57BD77F3A}"/>
              </a:ext>
            </a:extLst>
          </p:cNvPr>
          <p:cNvPicPr>
            <a:picLocks noChangeAspect="1"/>
          </p:cNvPicPr>
          <p:nvPr/>
        </p:nvPicPr>
        <p:blipFill>
          <a:blip r:embed="rId2"/>
          <a:stretch>
            <a:fillRect/>
          </a:stretch>
        </p:blipFill>
        <p:spPr>
          <a:xfrm>
            <a:off x="362177" y="3577455"/>
            <a:ext cx="5289389" cy="3063874"/>
          </a:xfrm>
          <a:prstGeom prst="rect">
            <a:avLst/>
          </a:prstGeom>
          <a:ln>
            <a:noFill/>
          </a:ln>
        </p:spPr>
      </p:pic>
      <p:pic>
        <p:nvPicPr>
          <p:cNvPr id="6" name="Picture 5">
            <a:extLst>
              <a:ext uri="{FF2B5EF4-FFF2-40B4-BE49-F238E27FC236}">
                <a16:creationId xmlns:a16="http://schemas.microsoft.com/office/drawing/2014/main" id="{0C70CFD4-210D-4DD1-A239-8FDAF58883E3}"/>
              </a:ext>
            </a:extLst>
          </p:cNvPr>
          <p:cNvPicPr>
            <a:picLocks noChangeAspect="1"/>
          </p:cNvPicPr>
          <p:nvPr/>
        </p:nvPicPr>
        <p:blipFill>
          <a:blip r:embed="rId3"/>
          <a:stretch>
            <a:fillRect/>
          </a:stretch>
        </p:blipFill>
        <p:spPr>
          <a:xfrm>
            <a:off x="362177" y="365126"/>
            <a:ext cx="5289388" cy="3063874"/>
          </a:xfrm>
          <a:prstGeom prst="rect">
            <a:avLst/>
          </a:prstGeom>
          <a:ln>
            <a:noFill/>
          </a:ln>
        </p:spPr>
      </p:pic>
      <p:sp>
        <p:nvSpPr>
          <p:cNvPr id="3" name="Slide Number Placeholder 2"/>
          <p:cNvSpPr>
            <a:spLocks noGrp="1"/>
          </p:cNvSpPr>
          <p:nvPr>
            <p:ph type="sldNum" sz="quarter" idx="12"/>
          </p:nvPr>
        </p:nvSpPr>
        <p:spPr/>
        <p:txBody>
          <a:bodyPr/>
          <a:lstStyle/>
          <a:p>
            <a:fld id="{650AD656-6FF9-465D-B7B0-1CD0DD39CD23}" type="slidenum">
              <a:rPr lang="en-US" smtClean="0"/>
              <a:t>26</a:t>
            </a:fld>
            <a:endParaRPr lang="en-US" dirty="0"/>
          </a:p>
        </p:txBody>
      </p:sp>
      <p:sp>
        <p:nvSpPr>
          <p:cNvPr id="8" name="Rectangle 7">
            <a:extLst>
              <a:ext uri="{FF2B5EF4-FFF2-40B4-BE49-F238E27FC236}">
                <a16:creationId xmlns:a16="http://schemas.microsoft.com/office/drawing/2014/main" id="{677CCAA5-C432-4EDC-B466-6267FF95859E}"/>
              </a:ext>
            </a:extLst>
          </p:cNvPr>
          <p:cNvSpPr/>
          <p:nvPr/>
        </p:nvSpPr>
        <p:spPr>
          <a:xfrm>
            <a:off x="1354931" y="3093245"/>
            <a:ext cx="111919"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8C5B56E-01D6-4C2C-8B21-5D82FF6FCAEF}"/>
              </a:ext>
            </a:extLst>
          </p:cNvPr>
          <p:cNvSpPr/>
          <p:nvPr/>
        </p:nvSpPr>
        <p:spPr>
          <a:xfrm>
            <a:off x="2102644" y="6304314"/>
            <a:ext cx="111919" cy="2095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E09A2A99-52FE-4AAD-B7A7-629D83DD86DB}"/>
              </a:ext>
            </a:extLst>
          </p:cNvPr>
          <p:cNvCxnSpPr>
            <a:cxnSpLocks/>
            <a:stCxn id="8" idx="2"/>
            <a:endCxn id="10" idx="1"/>
          </p:cNvCxnSpPr>
          <p:nvPr/>
        </p:nvCxnSpPr>
        <p:spPr>
          <a:xfrm rot="16200000" flipH="1">
            <a:off x="203620" y="4510065"/>
            <a:ext cx="3106294" cy="691753"/>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Speech Bubble: Rectangle 17">
            <a:extLst>
              <a:ext uri="{FF2B5EF4-FFF2-40B4-BE49-F238E27FC236}">
                <a16:creationId xmlns:a16="http://schemas.microsoft.com/office/drawing/2014/main" id="{479E9DD9-2C6D-400C-8D86-AC68EEC01AB0}"/>
              </a:ext>
            </a:extLst>
          </p:cNvPr>
          <p:cNvSpPr/>
          <p:nvPr/>
        </p:nvSpPr>
        <p:spPr>
          <a:xfrm>
            <a:off x="5937954" y="2511808"/>
            <a:ext cx="2476002" cy="1543998"/>
          </a:xfrm>
          <a:prstGeom prst="wedgeRectCallout">
            <a:avLst>
              <a:gd name="adj1" fmla="val -77915"/>
              <a:gd name="adj2" fmla="val 539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Notice that the </a:t>
            </a:r>
            <a:r>
              <a:rPr lang="en-US" b="1" i="1" dirty="0">
                <a:solidFill>
                  <a:schemeClr val="tx1"/>
                </a:solidFill>
              </a:rPr>
              <a:t>relative</a:t>
            </a:r>
            <a:r>
              <a:rPr lang="en-US" dirty="0">
                <a:solidFill>
                  <a:schemeClr val="tx1"/>
                </a:solidFill>
              </a:rPr>
              <a:t> letter frequencies (individual bar heights) are the </a:t>
            </a:r>
            <a:r>
              <a:rPr lang="en-US" u="sng" dirty="0">
                <a:solidFill>
                  <a:schemeClr val="tx1"/>
                </a:solidFill>
              </a:rPr>
              <a:t>same</a:t>
            </a:r>
            <a:r>
              <a:rPr lang="en-US" dirty="0">
                <a:solidFill>
                  <a:schemeClr val="tx1"/>
                </a:solidFill>
              </a:rPr>
              <a:t> before and </a:t>
            </a:r>
            <a:r>
              <a:rPr lang="en-US" i="1" dirty="0">
                <a:solidFill>
                  <a:schemeClr val="tx1"/>
                </a:solidFill>
              </a:rPr>
              <a:t>after</a:t>
            </a:r>
            <a:r>
              <a:rPr lang="en-US" dirty="0">
                <a:solidFill>
                  <a:schemeClr val="tx1"/>
                </a:solidFill>
              </a:rPr>
              <a:t> the encryption</a:t>
            </a:r>
          </a:p>
        </p:txBody>
      </p:sp>
      <p:sp>
        <p:nvSpPr>
          <p:cNvPr id="19" name="TextBox 18">
            <a:extLst>
              <a:ext uri="{FF2B5EF4-FFF2-40B4-BE49-F238E27FC236}">
                <a16:creationId xmlns:a16="http://schemas.microsoft.com/office/drawing/2014/main" id="{4A510C21-24BB-40F1-B5BE-3ACB21F92581}"/>
              </a:ext>
            </a:extLst>
          </p:cNvPr>
          <p:cNvSpPr txBox="1"/>
          <p:nvPr/>
        </p:nvSpPr>
        <p:spPr>
          <a:xfrm>
            <a:off x="4028076" y="690492"/>
            <a:ext cx="1075334" cy="369332"/>
          </a:xfrm>
          <a:prstGeom prst="rect">
            <a:avLst/>
          </a:prstGeom>
          <a:noFill/>
        </p:spPr>
        <p:txBody>
          <a:bodyPr wrap="square" rtlCol="0">
            <a:spAutoFit/>
          </a:bodyPr>
          <a:lstStyle/>
          <a:p>
            <a:pPr algn="ctr"/>
            <a:r>
              <a:rPr lang="en-US" dirty="0">
                <a:solidFill>
                  <a:srgbClr val="7030A0"/>
                </a:solidFill>
              </a:rPr>
              <a:t>plaintext</a:t>
            </a:r>
          </a:p>
        </p:txBody>
      </p:sp>
      <p:sp>
        <p:nvSpPr>
          <p:cNvPr id="20" name="TextBox 19">
            <a:extLst>
              <a:ext uri="{FF2B5EF4-FFF2-40B4-BE49-F238E27FC236}">
                <a16:creationId xmlns:a16="http://schemas.microsoft.com/office/drawing/2014/main" id="{D6BF6DCC-8B0C-482A-8603-8ABF832156AE}"/>
              </a:ext>
            </a:extLst>
          </p:cNvPr>
          <p:cNvSpPr txBox="1"/>
          <p:nvPr/>
        </p:nvSpPr>
        <p:spPr>
          <a:xfrm>
            <a:off x="3930862" y="3905803"/>
            <a:ext cx="1172548" cy="369332"/>
          </a:xfrm>
          <a:prstGeom prst="rect">
            <a:avLst/>
          </a:prstGeom>
          <a:noFill/>
        </p:spPr>
        <p:txBody>
          <a:bodyPr wrap="square" rtlCol="0">
            <a:spAutoFit/>
          </a:bodyPr>
          <a:lstStyle/>
          <a:p>
            <a:pPr algn="ctr"/>
            <a:r>
              <a:rPr lang="en-US" dirty="0">
                <a:solidFill>
                  <a:srgbClr val="7030A0"/>
                </a:solidFill>
              </a:rPr>
              <a:t>ciphertext</a:t>
            </a:r>
          </a:p>
        </p:txBody>
      </p:sp>
    </p:spTree>
    <p:extLst>
      <p:ext uri="{BB962C8B-B14F-4D97-AF65-F5344CB8AC3E}">
        <p14:creationId xmlns:p14="http://schemas.microsoft.com/office/powerpoint/2010/main" val="214340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0-#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1+#ppt_w/2"/>
                                          </p:val>
                                        </p:tav>
                                        <p:tav tm="100000">
                                          <p:val>
                                            <p:strVal val="#ppt_x"/>
                                          </p:val>
                                        </p:tav>
                                      </p:tavLst>
                                    </p:anim>
                                    <p:anim calcmode="lin" valueType="num">
                                      <p:cBhvr additive="base">
                                        <p:cTn id="22"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The Caesar Shift Cipher</a:t>
            </a:r>
          </a:p>
        </p:txBody>
      </p:sp>
      <p:sp>
        <p:nvSpPr>
          <p:cNvPr id="11" name="TextBox 10"/>
          <p:cNvSpPr txBox="1"/>
          <p:nvPr/>
        </p:nvSpPr>
        <p:spPr>
          <a:xfrm>
            <a:off x="2091348" y="1557976"/>
            <a:ext cx="4961304" cy="1569660"/>
          </a:xfrm>
          <a:prstGeom prst="rect">
            <a:avLst/>
          </a:prstGeom>
          <a:noFill/>
        </p:spPr>
        <p:txBody>
          <a:bodyPr wrap="square" rtlCol="0">
            <a:spAutoFit/>
          </a:bodyPr>
          <a:lstStyle/>
          <a:p>
            <a:pPr algn="ctr"/>
            <a:r>
              <a:rPr lang="en-US" sz="2400" dirty="0"/>
              <a:t>Because the </a:t>
            </a:r>
            <a:r>
              <a:rPr lang="en-US" sz="2400" b="1" dirty="0"/>
              <a:t>Caesar Shift </a:t>
            </a:r>
            <a:r>
              <a:rPr lang="en-US" sz="2400" dirty="0"/>
              <a:t>is a </a:t>
            </a:r>
            <a:r>
              <a:rPr lang="en-US" sz="2400" b="1" dirty="0">
                <a:solidFill>
                  <a:srgbClr val="FF0000"/>
                </a:solidFill>
              </a:rPr>
              <a:t>monoalphabetic substitution cipher</a:t>
            </a:r>
            <a:r>
              <a:rPr lang="en-US" sz="2400" dirty="0"/>
              <a:t>, it is susceptible to </a:t>
            </a:r>
            <a:r>
              <a:rPr lang="en-US" sz="2400" b="1" dirty="0">
                <a:solidFill>
                  <a:srgbClr val="00B050"/>
                </a:solidFill>
              </a:rPr>
              <a:t>cryptanalysis</a:t>
            </a:r>
            <a:r>
              <a:rPr lang="en-US" sz="2400" dirty="0"/>
              <a:t> (breaking) by </a:t>
            </a:r>
            <a:r>
              <a:rPr lang="en-US" sz="2400" b="1" dirty="0">
                <a:solidFill>
                  <a:srgbClr val="00B050"/>
                </a:solidFill>
              </a:rPr>
              <a:t>frequency analysis</a:t>
            </a:r>
          </a:p>
        </p:txBody>
      </p:sp>
      <p:sp>
        <p:nvSpPr>
          <p:cNvPr id="3" name="Slide Number Placeholder 2"/>
          <p:cNvSpPr>
            <a:spLocks noGrp="1"/>
          </p:cNvSpPr>
          <p:nvPr>
            <p:ph type="sldNum" sz="quarter" idx="12"/>
          </p:nvPr>
        </p:nvSpPr>
        <p:spPr/>
        <p:txBody>
          <a:bodyPr/>
          <a:lstStyle/>
          <a:p>
            <a:fld id="{650AD656-6FF9-465D-B7B0-1CD0DD39CD23}" type="slidenum">
              <a:rPr lang="en-US" smtClean="0"/>
              <a:t>27</a:t>
            </a:fld>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73095" y="3473245"/>
            <a:ext cx="2797810" cy="2797810"/>
          </a:xfrm>
          <a:prstGeom prst="rect">
            <a:avLst/>
          </a:prstGeom>
        </p:spPr>
      </p:pic>
    </p:spTree>
    <p:extLst>
      <p:ext uri="{BB962C8B-B14F-4D97-AF65-F5344CB8AC3E}">
        <p14:creationId xmlns:p14="http://schemas.microsoft.com/office/powerpoint/2010/main" val="321906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Analysis</a:t>
            </a:r>
          </a:p>
        </p:txBody>
      </p:sp>
      <p:sp>
        <p:nvSpPr>
          <p:cNvPr id="3" name="Content Placeholder 2"/>
          <p:cNvSpPr>
            <a:spLocks noGrp="1"/>
          </p:cNvSpPr>
          <p:nvPr>
            <p:ph idx="1"/>
          </p:nvPr>
        </p:nvSpPr>
        <p:spPr>
          <a:xfrm>
            <a:off x="613019" y="1825625"/>
            <a:ext cx="8116766" cy="4567360"/>
          </a:xfrm>
        </p:spPr>
        <p:txBody>
          <a:bodyPr>
            <a:noAutofit/>
          </a:bodyPr>
          <a:lstStyle/>
          <a:p>
            <a:pPr>
              <a:spcBef>
                <a:spcPts val="0"/>
              </a:spcBef>
              <a:spcAft>
                <a:spcPts val="1200"/>
              </a:spcAft>
            </a:pPr>
            <a:r>
              <a:rPr lang="en-US" sz="2400" dirty="0"/>
              <a:t>Most Western (Latin influenced) languages have a unique fingerprint from their most frequent </a:t>
            </a:r>
            <a:r>
              <a:rPr lang="en-US" sz="2400" b="1" dirty="0">
                <a:solidFill>
                  <a:srgbClr val="FF0000"/>
                </a:solidFill>
              </a:rPr>
              <a:t>bigrams</a:t>
            </a:r>
            <a:r>
              <a:rPr lang="en-US" sz="2400" dirty="0">
                <a:solidFill>
                  <a:srgbClr val="FF0000"/>
                </a:solidFill>
              </a:rPr>
              <a:t> </a:t>
            </a:r>
            <a:r>
              <a:rPr lang="en-US" sz="2400" dirty="0"/>
              <a:t>(two-letter pair)</a:t>
            </a:r>
          </a:p>
          <a:p>
            <a:pPr lvl="1">
              <a:spcBef>
                <a:spcPts val="0"/>
              </a:spcBef>
              <a:spcAft>
                <a:spcPts val="1200"/>
              </a:spcAft>
            </a:pPr>
            <a:r>
              <a:rPr lang="en-US" sz="2000" dirty="0"/>
              <a:t>In </a:t>
            </a:r>
            <a:r>
              <a:rPr lang="en-US" sz="2000" b="1" dirty="0">
                <a:solidFill>
                  <a:srgbClr val="00B050"/>
                </a:solidFill>
              </a:rPr>
              <a:t>English</a:t>
            </a:r>
            <a:r>
              <a:rPr lang="en-US" sz="2000" dirty="0"/>
              <a:t> the bigrams </a:t>
            </a:r>
            <a:r>
              <a:rPr lang="en-US" sz="2000" b="1" dirty="0"/>
              <a:t>TH</a:t>
            </a:r>
            <a:r>
              <a:rPr lang="en-US" sz="2000" dirty="0"/>
              <a:t> and </a:t>
            </a:r>
            <a:r>
              <a:rPr lang="en-US" sz="2000" b="1" dirty="0"/>
              <a:t>HE</a:t>
            </a:r>
            <a:r>
              <a:rPr lang="en-US" sz="2000" dirty="0"/>
              <a:t> occur most often, since “the” is the most frequent word in English</a:t>
            </a:r>
          </a:p>
          <a:p>
            <a:pPr lvl="1">
              <a:spcBef>
                <a:spcPts val="0"/>
              </a:spcBef>
              <a:spcAft>
                <a:spcPts val="1200"/>
              </a:spcAft>
            </a:pPr>
            <a:r>
              <a:rPr lang="en-US" sz="2000" dirty="0"/>
              <a:t>All languages have definite articles like “the” but each language spells theirs differently, and this helps establish a </a:t>
            </a:r>
            <a:r>
              <a:rPr lang="en-US" sz="2000" b="1" dirty="0">
                <a:solidFill>
                  <a:srgbClr val="00B050"/>
                </a:solidFill>
              </a:rPr>
              <a:t>distinct statistical profile</a:t>
            </a:r>
            <a:r>
              <a:rPr lang="en-US" sz="2000" dirty="0"/>
              <a:t> for each language</a:t>
            </a:r>
          </a:p>
          <a:p>
            <a:pPr>
              <a:spcBef>
                <a:spcPts val="0"/>
              </a:spcBef>
              <a:spcAft>
                <a:spcPts val="1200"/>
              </a:spcAft>
            </a:pPr>
            <a:r>
              <a:rPr lang="en-US" sz="2400" dirty="0"/>
              <a:t>Linguists and statisticians have compiled lists of the most frequent </a:t>
            </a:r>
            <a:r>
              <a:rPr lang="en-US" sz="2400" b="1" dirty="0"/>
              <a:t>bigrams</a:t>
            </a:r>
            <a:r>
              <a:rPr lang="en-US" sz="2400" dirty="0"/>
              <a:t> </a:t>
            </a:r>
            <a:r>
              <a:rPr lang="en-US" sz="2400" i="1" dirty="0"/>
              <a:t>per</a:t>
            </a:r>
            <a:r>
              <a:rPr lang="en-US" sz="2400" dirty="0"/>
              <a:t> language</a:t>
            </a:r>
          </a:p>
          <a:p>
            <a:pPr>
              <a:spcBef>
                <a:spcPts val="0"/>
              </a:spcBef>
              <a:spcAft>
                <a:spcPts val="1200"/>
              </a:spcAft>
            </a:pPr>
            <a:r>
              <a:rPr lang="en-US" sz="2400" dirty="0"/>
              <a:t>We can analyze the bigrams in </a:t>
            </a:r>
            <a:r>
              <a:rPr lang="en-US" sz="2400" b="1" dirty="0">
                <a:solidFill>
                  <a:srgbClr val="FF0000"/>
                </a:solidFill>
              </a:rPr>
              <a:t>President Kennedy’s Rice University Speech</a:t>
            </a:r>
            <a:r>
              <a:rPr lang="en-US" sz="2400" dirty="0"/>
              <a:t> - where he set the goal in 1962 for the USA to reach the moon before 1970!</a:t>
            </a:r>
            <a:endParaRPr lang="en-US" sz="20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28</a:t>
            </a:fld>
            <a:endParaRPr lang="en-US" dirty="0"/>
          </a:p>
        </p:txBody>
      </p:sp>
    </p:spTree>
    <p:extLst>
      <p:ext uri="{BB962C8B-B14F-4D97-AF65-F5344CB8AC3E}">
        <p14:creationId xmlns:p14="http://schemas.microsoft.com/office/powerpoint/2010/main" val="14405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Kennedy’s Moon Speech in 1962</a:t>
            </a:r>
          </a:p>
        </p:txBody>
      </p:sp>
      <p:sp>
        <p:nvSpPr>
          <p:cNvPr id="3" name="Content Placeholder 2"/>
          <p:cNvSpPr>
            <a:spLocks noGrp="1"/>
          </p:cNvSpPr>
          <p:nvPr>
            <p:ph idx="1"/>
          </p:nvPr>
        </p:nvSpPr>
        <p:spPr>
          <a:xfrm>
            <a:off x="613019" y="1594338"/>
            <a:ext cx="4185627" cy="4582625"/>
          </a:xfrm>
        </p:spPr>
        <p:txBody>
          <a:bodyPr>
            <a:noAutofit/>
          </a:bodyPr>
          <a:lstStyle/>
          <a:p>
            <a:pPr marL="0" indent="0">
              <a:spcBef>
                <a:spcPts val="0"/>
              </a:spcBef>
              <a:spcAft>
                <a:spcPts val="1200"/>
              </a:spcAft>
              <a:buNone/>
            </a:pPr>
            <a:r>
              <a:rPr lang="en-US" sz="2400" dirty="0"/>
              <a:t>“We choose to go to the moon in this decade and do the other things, not because they are easy</a:t>
            </a:r>
            <a:r>
              <a:rPr lang="en-US" sz="2400" i="1" dirty="0"/>
              <a:t>,</a:t>
            </a:r>
            <a:r>
              <a:rPr lang="en-US" sz="2400" i="1" dirty="0">
                <a:solidFill>
                  <a:srgbClr val="FF0000"/>
                </a:solidFill>
              </a:rPr>
              <a:t> but </a:t>
            </a:r>
            <a:r>
              <a:rPr lang="en-US" sz="2400" i="1" u="sng" dirty="0">
                <a:solidFill>
                  <a:srgbClr val="FF0000"/>
                </a:solidFill>
              </a:rPr>
              <a:t>because</a:t>
            </a:r>
            <a:r>
              <a:rPr lang="en-US" sz="2400" i="1" dirty="0">
                <a:solidFill>
                  <a:srgbClr val="FF0000"/>
                </a:solidFill>
              </a:rPr>
              <a:t> they are hard</a:t>
            </a:r>
            <a:r>
              <a:rPr lang="en-US" sz="2400" dirty="0"/>
              <a:t>, because that goal will serve to organize and measure </a:t>
            </a:r>
            <a:r>
              <a:rPr lang="en-US" sz="2400" b="1" dirty="0">
                <a:solidFill>
                  <a:srgbClr val="00B050"/>
                </a:solidFill>
              </a:rPr>
              <a:t>the best of our energies and skills</a:t>
            </a:r>
            <a:r>
              <a:rPr lang="en-US" sz="2400" dirty="0"/>
              <a:t>, because that challenge is one that we are willing to accept, one we are unwilling to postpone, and one which we intend to win.”</a:t>
            </a:r>
            <a:endParaRPr lang="en-US" sz="2000"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29649" y="3802062"/>
            <a:ext cx="3042935" cy="2460973"/>
          </a:xfrm>
          <a:prstGeom prst="rect">
            <a:avLst/>
          </a:prstGeom>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29649" y="1468581"/>
            <a:ext cx="3042935" cy="2053981"/>
          </a:xfrm>
          <a:prstGeom prst="rect">
            <a:avLst/>
          </a:prstGeom>
        </p:spPr>
      </p:pic>
      <p:sp>
        <p:nvSpPr>
          <p:cNvPr id="6" name="Slide Number Placeholder 5"/>
          <p:cNvSpPr>
            <a:spLocks noGrp="1"/>
          </p:cNvSpPr>
          <p:nvPr>
            <p:ph type="sldNum" sz="quarter" idx="12"/>
          </p:nvPr>
        </p:nvSpPr>
        <p:spPr/>
        <p:txBody>
          <a:bodyPr/>
          <a:lstStyle/>
          <a:p>
            <a:fld id="{650AD656-6FF9-465D-B7B0-1CD0DD39CD23}" type="slidenum">
              <a:rPr lang="en-US" smtClean="0"/>
              <a:t>29</a:t>
            </a:fld>
            <a:endParaRPr lang="en-US" dirty="0"/>
          </a:p>
        </p:txBody>
      </p:sp>
    </p:spTree>
    <p:extLst>
      <p:ext uri="{BB962C8B-B14F-4D97-AF65-F5344CB8AC3E}">
        <p14:creationId xmlns:p14="http://schemas.microsoft.com/office/powerpoint/2010/main" val="282025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dirty="0">
                <a:latin typeface="+mn-lt"/>
              </a:rPr>
              <a:t>Python Strings</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pPr>
              <a:spcBef>
                <a:spcPts val="0"/>
              </a:spcBef>
              <a:spcAft>
                <a:spcPts val="1200"/>
              </a:spcAft>
            </a:pPr>
            <a:r>
              <a:rPr lang="en-US" sz="2400" dirty="0"/>
              <a:t>Textual data in Python is handled with a </a:t>
            </a:r>
            <a:r>
              <a:rPr lang="en-US" sz="2400" b="1" dirty="0">
                <a:solidFill>
                  <a:srgbClr val="0070C0"/>
                </a:solidFill>
              </a:rPr>
              <a:t>str</a:t>
            </a:r>
            <a:r>
              <a:rPr lang="en-US" sz="2400" dirty="0"/>
              <a:t> object, commonly known as a </a:t>
            </a:r>
            <a:r>
              <a:rPr lang="en-US" sz="2400" b="1" i="1" dirty="0">
                <a:solidFill>
                  <a:srgbClr val="7030A0"/>
                </a:solidFill>
              </a:rPr>
              <a:t>string</a:t>
            </a:r>
          </a:p>
          <a:p>
            <a:pPr>
              <a:spcBef>
                <a:spcPts val="0"/>
              </a:spcBef>
              <a:spcAft>
                <a:spcPts val="1200"/>
              </a:spcAft>
            </a:pPr>
            <a:r>
              <a:rPr lang="en-US" sz="2400" dirty="0"/>
              <a:t>A Python string is just an </a:t>
            </a:r>
            <a:r>
              <a:rPr lang="en-US" sz="2400" b="1" dirty="0"/>
              <a:t>array of integers</a:t>
            </a:r>
            <a:r>
              <a:rPr lang="en-US" sz="2400" dirty="0"/>
              <a:t> representing </a:t>
            </a:r>
            <a:r>
              <a:rPr lang="en-US" sz="2400" b="1" dirty="0">
                <a:solidFill>
                  <a:srgbClr val="FF0000"/>
                </a:solidFill>
              </a:rPr>
              <a:t>Unicode</a:t>
            </a:r>
            <a:r>
              <a:rPr lang="en-US" sz="2400" dirty="0"/>
              <a:t> characters – they are </a:t>
            </a:r>
            <a:r>
              <a:rPr lang="en-US" sz="2400" u="sng" dirty="0"/>
              <a:t>not</a:t>
            </a:r>
            <a:r>
              <a:rPr lang="en-US" sz="2400" dirty="0"/>
              <a:t> like "C" strings where each character is a byte of </a:t>
            </a:r>
            <a:r>
              <a:rPr lang="en-US" sz="2400" i="1" dirty="0"/>
              <a:t>fixed</a:t>
            </a:r>
            <a:r>
              <a:rPr lang="en-US" sz="2400" dirty="0"/>
              <a:t> size (8 bits)</a:t>
            </a:r>
          </a:p>
          <a:p>
            <a:pPr>
              <a:spcBef>
                <a:spcPts val="0"/>
              </a:spcBef>
              <a:spcAft>
                <a:spcPts val="1200"/>
              </a:spcAft>
            </a:pPr>
            <a:r>
              <a:rPr lang="en-US" sz="2400" dirty="0"/>
              <a:t>Python does not have a character type – in Python, an individual </a:t>
            </a:r>
            <a:r>
              <a:rPr lang="en-US" sz="2400" i="1" dirty="0"/>
              <a:t>character</a:t>
            </a:r>
            <a:r>
              <a:rPr lang="en-US" sz="2400" dirty="0"/>
              <a:t> is simply </a:t>
            </a:r>
            <a:r>
              <a:rPr lang="en-US" sz="2400" u="sng" dirty="0"/>
              <a:t>another</a:t>
            </a:r>
            <a:r>
              <a:rPr lang="en-US" sz="2400" dirty="0"/>
              <a:t> string with </a:t>
            </a:r>
            <a:r>
              <a:rPr lang="en-US" sz="2400" b="1" dirty="0">
                <a:solidFill>
                  <a:srgbClr val="00B050"/>
                </a:solidFill>
              </a:rPr>
              <a:t>len() </a:t>
            </a:r>
            <a:r>
              <a:rPr lang="en-US" sz="2400" b="1" dirty="0"/>
              <a:t>= 1</a:t>
            </a:r>
          </a:p>
          <a:p>
            <a:pPr>
              <a:spcBef>
                <a:spcPts val="0"/>
              </a:spcBef>
              <a:spcAft>
                <a:spcPts val="1200"/>
              </a:spcAft>
            </a:pPr>
            <a:r>
              <a:rPr lang="en-US" sz="2400" dirty="0"/>
              <a:t>Because a Python string is a </a:t>
            </a:r>
            <a:r>
              <a:rPr lang="en-US" sz="2400" b="1" dirty="0">
                <a:solidFill>
                  <a:srgbClr val="0070C0"/>
                </a:solidFill>
              </a:rPr>
              <a:t>Sequence</a:t>
            </a:r>
            <a:r>
              <a:rPr lang="en-US" sz="2400" dirty="0"/>
              <a:t> type, individual elements can be directly accessed using the </a:t>
            </a:r>
            <a:r>
              <a:rPr lang="en-US" sz="2400" b="1" dirty="0"/>
              <a:t>[]</a:t>
            </a:r>
            <a:r>
              <a:rPr lang="en-US" sz="2400" dirty="0"/>
              <a:t> operator</a:t>
            </a:r>
          </a:p>
          <a:p>
            <a:pPr>
              <a:spcBef>
                <a:spcPts val="0"/>
              </a:spcBef>
              <a:spcAft>
                <a:spcPts val="1200"/>
              </a:spcAft>
            </a:pPr>
            <a:r>
              <a:rPr lang="en-US" sz="2400" dirty="0"/>
              <a:t>String literals in your Python source codes must be surrounded by </a:t>
            </a:r>
            <a:r>
              <a:rPr lang="en-US" sz="2400" i="1" dirty="0"/>
              <a:t>either</a:t>
            </a:r>
            <a:r>
              <a:rPr lang="en-US" sz="2400" dirty="0"/>
              <a:t> single or double quotation marks</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a:t>
            </a:fld>
            <a:endParaRPr lang="en-US"/>
          </a:p>
        </p:txBody>
      </p:sp>
    </p:spTree>
    <p:extLst>
      <p:ext uri="{BB962C8B-B14F-4D97-AF65-F5344CB8AC3E}">
        <p14:creationId xmlns:p14="http://schemas.microsoft.com/office/powerpoint/2010/main" val="91599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Analysis of</a:t>
            </a:r>
            <a:br>
              <a:rPr lang="en-US" sz="3200" dirty="0">
                <a:latin typeface="+mn-lt"/>
              </a:rPr>
            </a:br>
            <a:r>
              <a:rPr lang="en-US" sz="3200" dirty="0">
                <a:latin typeface="+mn-lt"/>
              </a:rPr>
              <a:t>Kennedy’s Moon Speech in 1962</a:t>
            </a:r>
          </a:p>
        </p:txBody>
      </p:sp>
      <p:sp>
        <p:nvSpPr>
          <p:cNvPr id="6" name="Slide Number Placeholder 5"/>
          <p:cNvSpPr>
            <a:spLocks noGrp="1"/>
          </p:cNvSpPr>
          <p:nvPr>
            <p:ph type="sldNum" sz="quarter" idx="12"/>
          </p:nvPr>
        </p:nvSpPr>
        <p:spPr/>
        <p:txBody>
          <a:bodyPr/>
          <a:lstStyle/>
          <a:p>
            <a:fld id="{650AD656-6FF9-465D-B7B0-1CD0DD39CD23}" type="slidenum">
              <a:rPr lang="en-US" smtClean="0"/>
              <a:t>30</a:t>
            </a:fld>
            <a:endParaRPr lang="en-US" dirty="0"/>
          </a:p>
        </p:txBody>
      </p:sp>
      <p:pic>
        <p:nvPicPr>
          <p:cNvPr id="16" name="Picture 15">
            <a:extLst>
              <a:ext uri="{FF2B5EF4-FFF2-40B4-BE49-F238E27FC236}">
                <a16:creationId xmlns:a16="http://schemas.microsoft.com/office/drawing/2014/main" id="{EAE5FDDE-55A7-8268-2005-B887D89F15A0}"/>
              </a:ext>
            </a:extLst>
          </p:cNvPr>
          <p:cNvPicPr>
            <a:picLocks noChangeAspect="1"/>
          </p:cNvPicPr>
          <p:nvPr/>
        </p:nvPicPr>
        <p:blipFill>
          <a:blip r:embed="rId2"/>
          <a:stretch>
            <a:fillRect/>
          </a:stretch>
        </p:blipFill>
        <p:spPr>
          <a:xfrm>
            <a:off x="1876082" y="2009612"/>
            <a:ext cx="5391835" cy="3230015"/>
          </a:xfrm>
          <a:prstGeom prst="rect">
            <a:avLst/>
          </a:prstGeom>
        </p:spPr>
      </p:pic>
    </p:spTree>
    <p:extLst>
      <p:ext uri="{BB962C8B-B14F-4D97-AF65-F5344CB8AC3E}">
        <p14:creationId xmlns:p14="http://schemas.microsoft.com/office/powerpoint/2010/main" val="2556636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Kennedy’s Moon Speech Translated</a:t>
            </a:r>
          </a:p>
        </p:txBody>
      </p:sp>
      <p:sp>
        <p:nvSpPr>
          <p:cNvPr id="7" name="TextBox 6"/>
          <p:cNvSpPr txBox="1"/>
          <p:nvPr/>
        </p:nvSpPr>
        <p:spPr>
          <a:xfrm>
            <a:off x="628650" y="1594338"/>
            <a:ext cx="3219939" cy="3293209"/>
          </a:xfrm>
          <a:prstGeom prst="rect">
            <a:avLst/>
          </a:prstGeom>
          <a:noFill/>
          <a:ln w="38100">
            <a:solidFill>
              <a:srgbClr val="0070C0"/>
            </a:solidFill>
          </a:ln>
        </p:spPr>
        <p:txBody>
          <a:bodyPr wrap="square" rtlCol="0">
            <a:spAutoFit/>
          </a:bodyPr>
          <a:lstStyle/>
          <a:p>
            <a:r>
              <a:rPr lang="fr-FR" sz="1600" dirty="0"/>
              <a:t>Nous choisissons d'aller sur la lune. Nous choisissons d'aller sur la lune dans cette décennie et de faire d'autres choses, non pas parce qu'ils sont faciles, mais parce qu'ils sont difficiles, parce que ce but servira à organiser et mesurer le meilleur de nos énergies et de compétences, parce que ce défi est l'un que nous sommes prêts à accepter, que nous ne sommes pas disposés à reporter, et celui qui nous avons l'intention de gagner.</a:t>
            </a:r>
            <a:endParaRPr lang="en-US" sz="1600" dirty="0"/>
          </a:p>
        </p:txBody>
      </p:sp>
      <p:sp>
        <p:nvSpPr>
          <p:cNvPr id="8" name="TextBox 7"/>
          <p:cNvSpPr txBox="1"/>
          <p:nvPr/>
        </p:nvSpPr>
        <p:spPr>
          <a:xfrm>
            <a:off x="4391757" y="1594337"/>
            <a:ext cx="3219939" cy="2800767"/>
          </a:xfrm>
          <a:prstGeom prst="rect">
            <a:avLst/>
          </a:prstGeom>
          <a:noFill/>
          <a:ln w="38100">
            <a:solidFill>
              <a:srgbClr val="FF0000"/>
            </a:solidFill>
          </a:ln>
        </p:spPr>
        <p:txBody>
          <a:bodyPr wrap="square" rtlCol="0">
            <a:spAutoFit/>
          </a:bodyPr>
          <a:lstStyle/>
          <a:p>
            <a:r>
              <a:rPr lang="es-ES" sz="1600" dirty="0"/>
              <a:t>Elegimos ir a la Luna. Elegimos ir a la Luna en esta década y hacer las otras cosas, no porque sean fáciles, sino porque son difíciles, porque esa meta servirá para organizar y medir lo mejor de nuestras energías y habilidades, porque ese desafío es uno que estamos dispuestos a aceptar, uno no estamos dispuestos a posponer, y uno que tenemos la intención de ganar.</a:t>
            </a:r>
            <a:endParaRPr lang="en-US" sz="1600" dirty="0"/>
          </a:p>
        </p:txBody>
      </p:sp>
      <p:sp>
        <p:nvSpPr>
          <p:cNvPr id="9" name="TextBox 8"/>
          <p:cNvSpPr txBox="1"/>
          <p:nvPr/>
        </p:nvSpPr>
        <p:spPr>
          <a:xfrm>
            <a:off x="2840403" y="3487163"/>
            <a:ext cx="3716705" cy="3046988"/>
          </a:xfrm>
          <a:prstGeom prst="rect">
            <a:avLst/>
          </a:prstGeom>
          <a:solidFill>
            <a:schemeClr val="bg1"/>
          </a:solidFill>
          <a:ln w="38100">
            <a:solidFill>
              <a:schemeClr val="tx1"/>
            </a:solidFill>
          </a:ln>
        </p:spPr>
        <p:txBody>
          <a:bodyPr wrap="square" rtlCol="0">
            <a:spAutoFit/>
          </a:bodyPr>
          <a:lstStyle/>
          <a:p>
            <a:r>
              <a:rPr lang="de-DE" sz="1600" dirty="0"/>
              <a:t>Wir wählen, um zum Mond zu fliegen. Wir wählen, um zum Mond in diesem Jahrzehnt zu gehen und die anderen Dinge, nicht weil sie leicht sind, sondern weil sie hart sind, denn das Ziel wird dazu dienen, zu organisieren und zu messen, das Beste aus unserer Energien und Fähigkeiten, denn das ist eine Herausforderung dass wir bereit sind zu akzeptieren, das wir nicht bereit sind, zu verschieben, und eine, die wir beabsichtigen, zu gewinnen.</a:t>
            </a:r>
            <a:endParaRPr lang="en-US" sz="1600" dirty="0"/>
          </a:p>
        </p:txBody>
      </p:sp>
      <p:sp>
        <p:nvSpPr>
          <p:cNvPr id="3" name="Slide Number Placeholder 2"/>
          <p:cNvSpPr>
            <a:spLocks noGrp="1"/>
          </p:cNvSpPr>
          <p:nvPr>
            <p:ph type="sldNum" sz="quarter" idx="12"/>
          </p:nvPr>
        </p:nvSpPr>
        <p:spPr/>
        <p:txBody>
          <a:bodyPr/>
          <a:lstStyle/>
          <a:p>
            <a:fld id="{650AD656-6FF9-465D-B7B0-1CD0DD39CD23}" type="slidenum">
              <a:rPr lang="en-US" smtClean="0"/>
              <a:t>31</a:t>
            </a:fld>
            <a:endParaRPr lang="en-US" dirty="0"/>
          </a:p>
        </p:txBody>
      </p:sp>
    </p:spTree>
    <p:extLst>
      <p:ext uri="{BB962C8B-B14F-4D97-AF65-F5344CB8AC3E}">
        <p14:creationId xmlns:p14="http://schemas.microsoft.com/office/powerpoint/2010/main" val="3803158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 Statistics by Language</a:t>
            </a:r>
          </a:p>
        </p:txBody>
      </p:sp>
      <p:pic>
        <p:nvPicPr>
          <p:cNvPr id="5" name="Picture 4"/>
          <p:cNvPicPr>
            <a:picLocks noChangeAspect="1"/>
          </p:cNvPicPr>
          <p:nvPr/>
        </p:nvPicPr>
        <p:blipFill>
          <a:blip r:embed="rId2"/>
          <a:stretch>
            <a:fillRect/>
          </a:stretch>
        </p:blipFill>
        <p:spPr>
          <a:xfrm>
            <a:off x="132862" y="1523997"/>
            <a:ext cx="8876452" cy="3826189"/>
          </a:xfrm>
          <a:prstGeom prst="rect">
            <a:avLst/>
          </a:prstGeom>
        </p:spPr>
      </p:pic>
      <p:sp>
        <p:nvSpPr>
          <p:cNvPr id="6" name="TextBox 5"/>
          <p:cNvSpPr txBox="1"/>
          <p:nvPr/>
        </p:nvSpPr>
        <p:spPr>
          <a:xfrm>
            <a:off x="5689600" y="5658338"/>
            <a:ext cx="3087077" cy="646331"/>
          </a:xfrm>
          <a:prstGeom prst="rect">
            <a:avLst/>
          </a:prstGeom>
          <a:noFill/>
          <a:ln>
            <a:solidFill>
              <a:schemeClr val="tx1"/>
            </a:solidFill>
          </a:ln>
        </p:spPr>
        <p:txBody>
          <a:bodyPr wrap="square" rtlCol="0">
            <a:spAutoFit/>
          </a:bodyPr>
          <a:lstStyle/>
          <a:p>
            <a:pPr algn="ctr"/>
            <a:r>
              <a:rPr lang="en-US" dirty="0"/>
              <a:t>German is the most consistent language for bigrams</a:t>
            </a:r>
          </a:p>
        </p:txBody>
      </p:sp>
      <p:sp>
        <p:nvSpPr>
          <p:cNvPr id="3" name="Slide Number Placeholder 2"/>
          <p:cNvSpPr>
            <a:spLocks noGrp="1"/>
          </p:cNvSpPr>
          <p:nvPr>
            <p:ph type="sldNum" sz="quarter" idx="12"/>
          </p:nvPr>
        </p:nvSpPr>
        <p:spPr/>
        <p:txBody>
          <a:bodyPr/>
          <a:lstStyle/>
          <a:p>
            <a:fld id="{650AD656-6FF9-465D-B7B0-1CD0DD39CD23}" type="slidenum">
              <a:rPr lang="en-US" smtClean="0"/>
              <a:t>32</a:t>
            </a:fld>
            <a:endParaRPr lang="en-US" dirty="0"/>
          </a:p>
        </p:txBody>
      </p:sp>
    </p:spTree>
    <p:extLst>
      <p:ext uri="{BB962C8B-B14F-4D97-AF65-F5344CB8AC3E}">
        <p14:creationId xmlns:p14="http://schemas.microsoft.com/office/powerpoint/2010/main" val="1503506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Frequency of Bigrams</a:t>
            </a:r>
          </a:p>
        </p:txBody>
      </p:sp>
      <p:sp>
        <p:nvSpPr>
          <p:cNvPr id="3" name="Content Placeholder 2"/>
          <p:cNvSpPr>
            <a:spLocks noGrp="1"/>
          </p:cNvSpPr>
          <p:nvPr>
            <p:ph idx="1"/>
          </p:nvPr>
        </p:nvSpPr>
        <p:spPr>
          <a:xfrm>
            <a:off x="613019" y="1825625"/>
            <a:ext cx="8116766" cy="4567360"/>
          </a:xfrm>
        </p:spPr>
        <p:txBody>
          <a:bodyPr>
            <a:noAutofit/>
          </a:bodyPr>
          <a:lstStyle/>
          <a:p>
            <a:pPr>
              <a:spcBef>
                <a:spcPts val="0"/>
              </a:spcBef>
              <a:spcAft>
                <a:spcPts val="1200"/>
              </a:spcAft>
            </a:pPr>
            <a:r>
              <a:rPr lang="en-US" sz="2400" dirty="0"/>
              <a:t>I found an encrypted text file on the dark web</a:t>
            </a:r>
          </a:p>
          <a:p>
            <a:pPr>
              <a:spcBef>
                <a:spcPts val="0"/>
              </a:spcBef>
              <a:spcAft>
                <a:spcPts val="1200"/>
              </a:spcAft>
            </a:pPr>
            <a:r>
              <a:rPr lang="en-US" sz="2400" dirty="0"/>
              <a:t>It was encrypted with a </a:t>
            </a:r>
            <a:r>
              <a:rPr lang="en-US" sz="2400" b="1" dirty="0">
                <a:solidFill>
                  <a:srgbClr val="00B050"/>
                </a:solidFill>
              </a:rPr>
              <a:t>monoalphabetic substitution cipher</a:t>
            </a:r>
          </a:p>
          <a:p>
            <a:pPr lvl="1">
              <a:spcBef>
                <a:spcPts val="0"/>
              </a:spcBef>
              <a:spcAft>
                <a:spcPts val="1200"/>
              </a:spcAft>
            </a:pPr>
            <a:r>
              <a:rPr lang="en-US" sz="2000" dirty="0"/>
              <a:t>Frequency analysis </a:t>
            </a:r>
            <a:r>
              <a:rPr lang="en-US" sz="2000" b="1" u="sng" dirty="0"/>
              <a:t>does not</a:t>
            </a:r>
            <a:r>
              <a:rPr lang="en-US" sz="2000" dirty="0"/>
              <a:t> suggest a simple Caesar shift was used</a:t>
            </a:r>
          </a:p>
          <a:p>
            <a:pPr lvl="1">
              <a:spcBef>
                <a:spcPts val="0"/>
              </a:spcBef>
              <a:spcAft>
                <a:spcPts val="1200"/>
              </a:spcAft>
            </a:pPr>
            <a:r>
              <a:rPr lang="en-US" sz="2000" dirty="0"/>
              <a:t>Rather, a </a:t>
            </a:r>
            <a:r>
              <a:rPr lang="en-US" sz="2000" b="1" i="1" dirty="0">
                <a:solidFill>
                  <a:srgbClr val="FF0000"/>
                </a:solidFill>
              </a:rPr>
              <a:t>different shift</a:t>
            </a:r>
            <a:r>
              <a:rPr lang="en-US" sz="2000" b="1" dirty="0">
                <a:solidFill>
                  <a:srgbClr val="FF0000"/>
                </a:solidFill>
              </a:rPr>
              <a:t> value </a:t>
            </a:r>
            <a:r>
              <a:rPr lang="en-US" sz="2000" dirty="0"/>
              <a:t>was used for each plaintext letter!</a:t>
            </a:r>
          </a:p>
          <a:p>
            <a:pPr>
              <a:spcBef>
                <a:spcPts val="0"/>
              </a:spcBef>
              <a:spcAft>
                <a:spcPts val="1200"/>
              </a:spcAft>
            </a:pPr>
            <a:r>
              <a:rPr lang="en-US" sz="2400" dirty="0"/>
              <a:t>Even if we are </a:t>
            </a:r>
            <a:r>
              <a:rPr lang="en-US" sz="2400" b="1" i="1" dirty="0">
                <a:solidFill>
                  <a:srgbClr val="0070C0"/>
                </a:solidFill>
              </a:rPr>
              <a:t>unable</a:t>
            </a:r>
            <a:r>
              <a:rPr lang="en-US" sz="2400" dirty="0"/>
              <a:t> to break the encryption, </a:t>
            </a:r>
            <a:r>
              <a:rPr lang="en-US" sz="2400" b="1" dirty="0">
                <a:solidFill>
                  <a:srgbClr val="00B050"/>
                </a:solidFill>
              </a:rPr>
              <a:t>can we tell what language was used</a:t>
            </a:r>
            <a:r>
              <a:rPr lang="en-US" sz="2400" dirty="0"/>
              <a:t> when writing the plaintext?</a:t>
            </a:r>
          </a:p>
          <a:p>
            <a:pPr lvl="1">
              <a:spcBef>
                <a:spcPts val="0"/>
              </a:spcBef>
              <a:spcAft>
                <a:spcPts val="1200"/>
              </a:spcAft>
            </a:pPr>
            <a:r>
              <a:rPr lang="en-US" sz="2000" dirty="0"/>
              <a:t>Q:  </a:t>
            </a:r>
            <a:r>
              <a:rPr lang="en-US" sz="2000" b="1" dirty="0"/>
              <a:t>Are you serious</a:t>
            </a:r>
            <a:r>
              <a:rPr lang="en-US" sz="2000" dirty="0"/>
              <a:t>?  How can you possibly discern the author's language if you </a:t>
            </a:r>
            <a:r>
              <a:rPr lang="en-US" sz="2000" b="1" dirty="0">
                <a:solidFill>
                  <a:srgbClr val="FF0000"/>
                </a:solidFill>
              </a:rPr>
              <a:t>cannot even read the contents</a:t>
            </a:r>
            <a:r>
              <a:rPr lang="en-US" sz="2000" dirty="0"/>
              <a:t> in the first place?</a:t>
            </a:r>
          </a:p>
          <a:p>
            <a:pPr lvl="1">
              <a:spcBef>
                <a:spcPts val="0"/>
              </a:spcBef>
              <a:spcAft>
                <a:spcPts val="1200"/>
              </a:spcAft>
            </a:pPr>
            <a:r>
              <a:rPr lang="en-US" sz="2000" dirty="0"/>
              <a:t>A:  Enigma was also </a:t>
            </a:r>
            <a:r>
              <a:rPr lang="en-US" sz="2000" b="1" dirty="0"/>
              <a:t>unbreakable</a:t>
            </a:r>
          </a:p>
          <a:p>
            <a:pPr>
              <a:spcBef>
                <a:spcPts val="0"/>
              </a:spcBef>
              <a:spcAft>
                <a:spcPts val="1200"/>
              </a:spcAft>
            </a:pPr>
            <a:endParaRPr lang="en-US" sz="2400" dirty="0"/>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33</a:t>
            </a:fld>
            <a:endParaRPr lang="en-US" dirty="0"/>
          </a:p>
        </p:txBody>
      </p:sp>
      <p:pic>
        <p:nvPicPr>
          <p:cNvPr id="5" name="Picture 4">
            <a:extLst>
              <a:ext uri="{FF2B5EF4-FFF2-40B4-BE49-F238E27FC236}">
                <a16:creationId xmlns:a16="http://schemas.microsoft.com/office/drawing/2014/main" id="{F1CE857D-9D42-42C8-B21F-EE8D071B65ED}"/>
              </a:ext>
            </a:extLst>
          </p:cNvPr>
          <p:cNvPicPr>
            <a:picLocks noChangeAspect="1"/>
          </p:cNvPicPr>
          <p:nvPr/>
        </p:nvPicPr>
        <p:blipFill>
          <a:blip r:embed="rId2"/>
          <a:stretch>
            <a:fillRect/>
          </a:stretch>
        </p:blipFill>
        <p:spPr>
          <a:xfrm>
            <a:off x="5536468" y="5340730"/>
            <a:ext cx="2057400" cy="1152144"/>
          </a:xfrm>
          <a:prstGeom prst="rect">
            <a:avLst/>
          </a:prstGeom>
        </p:spPr>
      </p:pic>
    </p:spTree>
    <p:extLst>
      <p:ext uri="{BB962C8B-B14F-4D97-AF65-F5344CB8AC3E}">
        <p14:creationId xmlns:p14="http://schemas.microsoft.com/office/powerpoint/2010/main" val="259414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par>
                          <p:cTn id="21" fill="hold">
                            <p:stCondLst>
                              <p:cond delay="0"/>
                            </p:stCondLst>
                            <p:childTnLst>
                              <p:par>
                                <p:cTn id="22" presetID="2" presetClass="entr" presetSubtype="4"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36192B1-FDB8-F7BB-B41B-23E595DCA36F}"/>
              </a:ext>
            </a:extLst>
          </p:cNvPr>
          <p:cNvPicPr>
            <a:picLocks noChangeAspect="1"/>
          </p:cNvPicPr>
          <p:nvPr/>
        </p:nvPicPr>
        <p:blipFill>
          <a:blip r:embed="rId2"/>
          <a:stretch>
            <a:fillRect/>
          </a:stretch>
        </p:blipFill>
        <p:spPr>
          <a:xfrm>
            <a:off x="567529" y="1468581"/>
            <a:ext cx="8008942" cy="4335508"/>
          </a:xfrm>
          <a:prstGeom prst="rect">
            <a:avLst/>
          </a:prstGeom>
          <a:ln>
            <a:solidFill>
              <a:schemeClr val="tx1"/>
            </a:solidFill>
          </a:ln>
          <a:effectLst>
            <a:outerShdw blurRad="50800" dist="38100" dir="2700000" algn="tl" rotWithShape="0">
              <a:prstClr val="black">
                <a:alpha val="40000"/>
              </a:prstClr>
            </a:outerShdw>
          </a:effectLst>
        </p:spPr>
      </p:pic>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bigram_ciphertext.txt</a:t>
            </a:r>
          </a:p>
        </p:txBody>
      </p:sp>
      <p:sp>
        <p:nvSpPr>
          <p:cNvPr id="3" name="Slide Number Placeholder 2"/>
          <p:cNvSpPr>
            <a:spLocks noGrp="1"/>
          </p:cNvSpPr>
          <p:nvPr>
            <p:ph type="sldNum" sz="quarter" idx="12"/>
          </p:nvPr>
        </p:nvSpPr>
        <p:spPr/>
        <p:txBody>
          <a:bodyPr/>
          <a:lstStyle/>
          <a:p>
            <a:fld id="{650AD656-6FF9-465D-B7B0-1CD0DD39CD23}" type="slidenum">
              <a:rPr lang="en-US" smtClean="0"/>
              <a:t>34</a:t>
            </a:fld>
            <a:endParaRPr lang="en-US" dirty="0"/>
          </a:p>
        </p:txBody>
      </p:sp>
      <p:sp>
        <p:nvSpPr>
          <p:cNvPr id="7" name="Thought Bubble: Cloud 6">
            <a:extLst>
              <a:ext uri="{FF2B5EF4-FFF2-40B4-BE49-F238E27FC236}">
                <a16:creationId xmlns:a16="http://schemas.microsoft.com/office/drawing/2014/main" id="{FBF8779A-564C-4DD3-B538-AECD8E797E03}"/>
              </a:ext>
            </a:extLst>
          </p:cNvPr>
          <p:cNvSpPr/>
          <p:nvPr/>
        </p:nvSpPr>
        <p:spPr>
          <a:xfrm>
            <a:off x="5884604" y="1191967"/>
            <a:ext cx="2630745" cy="1693640"/>
          </a:xfrm>
          <a:prstGeom prst="cloudCallout">
            <a:avLst>
              <a:gd name="adj1" fmla="val -29516"/>
              <a:gd name="adj2" fmla="val 82612"/>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What was the source  language?</a:t>
            </a:r>
          </a:p>
        </p:txBody>
      </p:sp>
    </p:spTree>
    <p:extLst>
      <p:ext uri="{BB962C8B-B14F-4D97-AF65-F5344CB8AC3E}">
        <p14:creationId xmlns:p14="http://schemas.microsoft.com/office/powerpoint/2010/main" val="328145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Bigram Frequency Analysis of Ciphertext</a:t>
            </a:r>
          </a:p>
        </p:txBody>
      </p:sp>
      <p:sp>
        <p:nvSpPr>
          <p:cNvPr id="4" name="Slide Number Placeholder 3"/>
          <p:cNvSpPr>
            <a:spLocks noGrp="1"/>
          </p:cNvSpPr>
          <p:nvPr>
            <p:ph type="sldNum" sz="quarter" idx="12"/>
          </p:nvPr>
        </p:nvSpPr>
        <p:spPr/>
        <p:txBody>
          <a:bodyPr/>
          <a:lstStyle/>
          <a:p>
            <a:fld id="{650AD656-6FF9-465D-B7B0-1CD0DD39CD23}" type="slidenum">
              <a:rPr lang="en-US" smtClean="0"/>
              <a:t>35</a:t>
            </a:fld>
            <a:endParaRPr lang="en-US" dirty="0"/>
          </a:p>
        </p:txBody>
      </p:sp>
      <p:pic>
        <p:nvPicPr>
          <p:cNvPr id="5" name="Picture 4">
            <a:extLst>
              <a:ext uri="{FF2B5EF4-FFF2-40B4-BE49-F238E27FC236}">
                <a16:creationId xmlns:a16="http://schemas.microsoft.com/office/drawing/2014/main" id="{83F3F5E8-ED35-32DB-DC6F-C140932267A3}"/>
              </a:ext>
            </a:extLst>
          </p:cNvPr>
          <p:cNvPicPr>
            <a:picLocks noChangeAspect="1"/>
          </p:cNvPicPr>
          <p:nvPr/>
        </p:nvPicPr>
        <p:blipFill>
          <a:blip r:embed="rId2"/>
          <a:stretch>
            <a:fillRect/>
          </a:stretch>
        </p:blipFill>
        <p:spPr>
          <a:xfrm>
            <a:off x="628650" y="2104054"/>
            <a:ext cx="5176584" cy="3055033"/>
          </a:xfrm>
          <a:prstGeom prst="rect">
            <a:avLst/>
          </a:prstGeom>
        </p:spPr>
      </p:pic>
      <p:sp>
        <p:nvSpPr>
          <p:cNvPr id="37" name="TextBox 36">
            <a:extLst>
              <a:ext uri="{FF2B5EF4-FFF2-40B4-BE49-F238E27FC236}">
                <a16:creationId xmlns:a16="http://schemas.microsoft.com/office/drawing/2014/main" id="{ADBB21E7-7B48-4800-3EAB-AE905BCE5534}"/>
              </a:ext>
            </a:extLst>
          </p:cNvPr>
          <p:cNvSpPr txBox="1"/>
          <p:nvPr/>
        </p:nvSpPr>
        <p:spPr>
          <a:xfrm>
            <a:off x="6093234" y="2338910"/>
            <a:ext cx="2105025" cy="2585323"/>
          </a:xfrm>
          <a:prstGeom prst="rect">
            <a:avLst/>
          </a:prstGeom>
          <a:solidFill>
            <a:schemeClr val="bg1"/>
          </a:solidFill>
          <a:ln w="38100">
            <a:solidFill>
              <a:srgbClr val="FF0000"/>
            </a:solidFill>
          </a:ln>
        </p:spPr>
        <p:txBody>
          <a:bodyPr wrap="square" rtlCol="0">
            <a:spAutoFit/>
          </a:bodyPr>
          <a:lstStyle/>
          <a:p>
            <a:pPr algn="ctr"/>
            <a:r>
              <a:rPr lang="en-US" dirty="0"/>
              <a:t>Consider the frequencies of the </a:t>
            </a:r>
            <a:r>
              <a:rPr lang="en-US" b="1" dirty="0">
                <a:solidFill>
                  <a:srgbClr val="00B050"/>
                </a:solidFill>
              </a:rPr>
              <a:t>most recurring bigrams</a:t>
            </a:r>
            <a:r>
              <a:rPr lang="en-US" dirty="0"/>
              <a:t> in the ciphertext.</a:t>
            </a:r>
          </a:p>
          <a:p>
            <a:pPr algn="ctr"/>
            <a:endParaRPr lang="en-US" dirty="0"/>
          </a:p>
          <a:p>
            <a:pPr algn="ctr"/>
            <a:r>
              <a:rPr lang="en-US" b="1" dirty="0">
                <a:solidFill>
                  <a:srgbClr val="0070C0"/>
                </a:solidFill>
              </a:rPr>
              <a:t>What </a:t>
            </a:r>
            <a:r>
              <a:rPr lang="en-US" b="1" u="sng" dirty="0">
                <a:solidFill>
                  <a:srgbClr val="0070C0"/>
                </a:solidFill>
              </a:rPr>
              <a:t>language</a:t>
            </a:r>
            <a:r>
              <a:rPr lang="en-US" b="1" dirty="0">
                <a:solidFill>
                  <a:srgbClr val="0070C0"/>
                </a:solidFill>
              </a:rPr>
              <a:t> has this level of bigram consistency?</a:t>
            </a:r>
          </a:p>
        </p:txBody>
      </p:sp>
    </p:spTree>
    <p:extLst>
      <p:ext uri="{BB962C8B-B14F-4D97-AF65-F5344CB8AC3E}">
        <p14:creationId xmlns:p14="http://schemas.microsoft.com/office/powerpoint/2010/main" val="54461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1+#ppt_w/2"/>
                                          </p:val>
                                        </p:tav>
                                        <p:tav tm="100000">
                                          <p:val>
                                            <p:strVal val="#ppt_x"/>
                                          </p:val>
                                        </p:tav>
                                      </p:tavLst>
                                    </p:anim>
                                    <p:anim calcmode="lin" valueType="num">
                                      <p:cBhvr additive="base">
                                        <p:cTn id="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The Original Plaintext</a:t>
            </a:r>
          </a:p>
        </p:txBody>
      </p:sp>
      <p:pic>
        <p:nvPicPr>
          <p:cNvPr id="3" name="Picture 2"/>
          <p:cNvPicPr>
            <a:picLocks noChangeAspect="1"/>
          </p:cNvPicPr>
          <p:nvPr/>
        </p:nvPicPr>
        <p:blipFill>
          <a:blip r:embed="rId2"/>
          <a:stretch>
            <a:fillRect/>
          </a:stretch>
        </p:blipFill>
        <p:spPr>
          <a:xfrm>
            <a:off x="482868" y="1526566"/>
            <a:ext cx="6002203" cy="4344982"/>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2672847" y="2011369"/>
            <a:ext cx="5986420" cy="4344982"/>
          </a:xfrm>
          <a:prstGeom prst="rect">
            <a:avLst/>
          </a:prstGeom>
        </p:spPr>
      </p:pic>
      <p:sp>
        <p:nvSpPr>
          <p:cNvPr id="4" name="Slide Number Placeholder 3"/>
          <p:cNvSpPr>
            <a:spLocks noGrp="1"/>
          </p:cNvSpPr>
          <p:nvPr>
            <p:ph type="sldNum" sz="quarter" idx="12"/>
          </p:nvPr>
        </p:nvSpPr>
        <p:spPr/>
        <p:txBody>
          <a:bodyPr/>
          <a:lstStyle/>
          <a:p>
            <a:fld id="{650AD656-6FF9-465D-B7B0-1CD0DD39CD23}" type="slidenum">
              <a:rPr lang="en-US" smtClean="0"/>
              <a:t>36</a:t>
            </a:fld>
            <a:endParaRPr lang="en-US" dirty="0"/>
          </a:p>
        </p:txBody>
      </p:sp>
      <p:pic>
        <p:nvPicPr>
          <p:cNvPr id="6" name="Picture 5">
            <a:extLst>
              <a:ext uri="{FF2B5EF4-FFF2-40B4-BE49-F238E27FC236}">
                <a16:creationId xmlns:a16="http://schemas.microsoft.com/office/drawing/2014/main" id="{1F3386BF-0A00-46E5-9E76-3FDDD5DD2E05}"/>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40000"/>
                    </a14:imgEffect>
                  </a14:imgLayer>
                </a14:imgProps>
              </a:ext>
            </a:extLst>
          </a:blip>
          <a:srcRect t="5257"/>
          <a:stretch/>
        </p:blipFill>
        <p:spPr>
          <a:xfrm>
            <a:off x="1247827" y="3605981"/>
            <a:ext cx="2236142" cy="2986549"/>
          </a:xfrm>
          <a:prstGeom prst="rect">
            <a:avLst/>
          </a:prstGeom>
        </p:spPr>
      </p:pic>
    </p:spTree>
    <p:extLst>
      <p:ext uri="{BB962C8B-B14F-4D97-AF65-F5344CB8AC3E}">
        <p14:creationId xmlns:p14="http://schemas.microsoft.com/office/powerpoint/2010/main" val="21647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a:latin typeface="+mn-lt"/>
              </a:rPr>
              <a:t>The Fallacy of the </a:t>
            </a:r>
            <a:r>
              <a:rPr lang="en-US" sz="3200" i="1" dirty="0">
                <a:latin typeface="+mn-lt"/>
              </a:rPr>
              <a:t>Smarter</a:t>
            </a:r>
            <a:r>
              <a:rPr lang="en-US" sz="3200" dirty="0">
                <a:latin typeface="+mn-lt"/>
              </a:rPr>
              <a:t> Criminal</a:t>
            </a:r>
          </a:p>
        </p:txBody>
      </p:sp>
      <p:sp>
        <p:nvSpPr>
          <p:cNvPr id="4" name="Slide Number Placeholder 3"/>
          <p:cNvSpPr>
            <a:spLocks noGrp="1"/>
          </p:cNvSpPr>
          <p:nvPr>
            <p:ph type="sldNum" sz="quarter" idx="12"/>
          </p:nvPr>
        </p:nvSpPr>
        <p:spPr/>
        <p:txBody>
          <a:bodyPr/>
          <a:lstStyle/>
          <a:p>
            <a:fld id="{650AD656-6FF9-465D-B7B0-1CD0DD39CD23}" type="slidenum">
              <a:rPr lang="en-US" smtClean="0"/>
              <a:t>37</a:t>
            </a:fld>
            <a:endParaRPr lang="en-US" dirty="0"/>
          </a:p>
        </p:txBody>
      </p:sp>
      <p:pic>
        <p:nvPicPr>
          <p:cNvPr id="8" name="Picture 7">
            <a:extLst>
              <a:ext uri="{FF2B5EF4-FFF2-40B4-BE49-F238E27FC236}">
                <a16:creationId xmlns:a16="http://schemas.microsoft.com/office/drawing/2014/main" id="{6CC186DA-AA0C-4585-BE8F-5CAA9D5DE4CA}"/>
              </a:ext>
            </a:extLst>
          </p:cNvPr>
          <p:cNvPicPr>
            <a:picLocks noChangeAspect="1"/>
          </p:cNvPicPr>
          <p:nvPr/>
        </p:nvPicPr>
        <p:blipFill>
          <a:blip r:embed="rId2"/>
          <a:stretch>
            <a:fillRect/>
          </a:stretch>
        </p:blipFill>
        <p:spPr>
          <a:xfrm>
            <a:off x="975494" y="1504337"/>
            <a:ext cx="7193012" cy="4852014"/>
          </a:xfrm>
          <a:prstGeom prst="rect">
            <a:avLst/>
          </a:prstGeom>
        </p:spPr>
      </p:pic>
    </p:spTree>
    <p:extLst>
      <p:ext uri="{BB962C8B-B14F-4D97-AF65-F5344CB8AC3E}">
        <p14:creationId xmlns:p14="http://schemas.microsoft.com/office/powerpoint/2010/main" val="1470376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Session </a:t>
            </a:r>
            <a:r>
              <a:rPr lang="en-US" sz="3200" b="1" dirty="0">
                <a:latin typeface="+mn-lt"/>
              </a:rPr>
              <a:t>08</a:t>
            </a:r>
            <a:r>
              <a:rPr lang="en-US" sz="3200" dirty="0">
                <a:latin typeface="+mn-lt"/>
              </a:rPr>
              <a:t> </a:t>
            </a:r>
            <a:r>
              <a:rPr lang="en-US" sz="3200" dirty="0"/>
              <a:t>–</a:t>
            </a:r>
            <a:r>
              <a:rPr lang="en-US" sz="3200" dirty="0">
                <a:latin typeface="+mn-lt"/>
              </a:rPr>
              <a:t> Now You Know…</a:t>
            </a:r>
          </a:p>
        </p:txBody>
      </p:sp>
      <p:sp>
        <p:nvSpPr>
          <p:cNvPr id="3" name="Content Placeholder 2"/>
          <p:cNvSpPr>
            <a:spLocks noGrp="1"/>
          </p:cNvSpPr>
          <p:nvPr>
            <p:ph idx="1"/>
          </p:nvPr>
        </p:nvSpPr>
        <p:spPr>
          <a:xfrm>
            <a:off x="628650" y="1638053"/>
            <a:ext cx="7886700" cy="4718298"/>
          </a:xfrm>
        </p:spPr>
        <p:txBody>
          <a:bodyPr>
            <a:noAutofit/>
          </a:bodyPr>
          <a:lstStyle/>
          <a:p>
            <a:pPr>
              <a:spcBef>
                <a:spcPts val="0"/>
              </a:spcBef>
              <a:spcAft>
                <a:spcPts val="1200"/>
              </a:spcAft>
            </a:pPr>
            <a:r>
              <a:rPr lang="en-US" sz="2400" dirty="0"/>
              <a:t>Python </a:t>
            </a:r>
            <a:r>
              <a:rPr lang="en-US" sz="2400" b="1" dirty="0">
                <a:solidFill>
                  <a:srgbClr val="00B050"/>
                </a:solidFill>
              </a:rPr>
              <a:t>strings</a:t>
            </a:r>
            <a:r>
              <a:rPr lang="en-US" sz="2400" dirty="0"/>
              <a:t> are essentially an array of Unicode </a:t>
            </a:r>
            <a:r>
              <a:rPr lang="en-US" sz="2400" b="1" dirty="0">
                <a:solidFill>
                  <a:srgbClr val="0070C0"/>
                </a:solidFill>
              </a:rPr>
              <a:t>symbols</a:t>
            </a:r>
          </a:p>
          <a:p>
            <a:pPr lvl="1">
              <a:spcBef>
                <a:spcPts val="0"/>
              </a:spcBef>
              <a:spcAft>
                <a:spcPts val="1200"/>
              </a:spcAft>
            </a:pPr>
            <a:r>
              <a:rPr lang="en-US" sz="2000" b="1" dirty="0"/>
              <a:t>ASCII</a:t>
            </a:r>
            <a:r>
              <a:rPr lang="en-US" sz="2000" dirty="0"/>
              <a:t> is an international standard for encoding most Western language characters into a </a:t>
            </a:r>
            <a:r>
              <a:rPr lang="en-US" sz="2000" u="sng" dirty="0"/>
              <a:t>single</a:t>
            </a:r>
            <a:r>
              <a:rPr lang="en-US" sz="2000" dirty="0"/>
              <a:t> byte and is a subset of </a:t>
            </a:r>
            <a:r>
              <a:rPr lang="en-US" sz="2000" b="1" dirty="0"/>
              <a:t>UTF-8</a:t>
            </a:r>
          </a:p>
          <a:p>
            <a:pPr lvl="1">
              <a:spcBef>
                <a:spcPts val="0"/>
              </a:spcBef>
              <a:spcAft>
                <a:spcPts val="1200"/>
              </a:spcAft>
            </a:pPr>
            <a:r>
              <a:rPr lang="en-US" sz="2000" dirty="0"/>
              <a:t>Many older devices will emit data files formatted as </a:t>
            </a:r>
            <a:r>
              <a:rPr lang="en-US" sz="2000" b="1" dirty="0"/>
              <a:t>ASCII</a:t>
            </a:r>
            <a:r>
              <a:rPr lang="en-US" sz="2000" dirty="0"/>
              <a:t> text, but newer systems save data natively using </a:t>
            </a:r>
            <a:r>
              <a:rPr lang="en-US" sz="2000" b="1" dirty="0"/>
              <a:t>UTF-8</a:t>
            </a:r>
          </a:p>
          <a:p>
            <a:pPr>
              <a:spcBef>
                <a:spcPts val="0"/>
              </a:spcBef>
              <a:spcAft>
                <a:spcPts val="1200"/>
              </a:spcAft>
            </a:pPr>
            <a:r>
              <a:rPr lang="en-US" sz="2400" dirty="0"/>
              <a:t>Character histograms enable </a:t>
            </a:r>
            <a:r>
              <a:rPr lang="en-US" sz="2400" b="1" dirty="0">
                <a:solidFill>
                  <a:srgbClr val="0070C0"/>
                </a:solidFill>
              </a:rPr>
              <a:t>frequency analysis</a:t>
            </a:r>
          </a:p>
          <a:p>
            <a:pPr lvl="1">
              <a:spcBef>
                <a:spcPts val="0"/>
              </a:spcBef>
              <a:spcAft>
                <a:spcPts val="1200"/>
              </a:spcAft>
            </a:pPr>
            <a:r>
              <a:rPr lang="en-US" sz="2000" dirty="0"/>
              <a:t>Caesar-Shift ciphers are </a:t>
            </a:r>
            <a:r>
              <a:rPr lang="en-US" sz="2000" u="sng" dirty="0"/>
              <a:t>not</a:t>
            </a:r>
            <a:r>
              <a:rPr lang="en-US" sz="2000" dirty="0"/>
              <a:t> very secure</a:t>
            </a:r>
          </a:p>
          <a:p>
            <a:pPr lvl="1">
              <a:spcBef>
                <a:spcPts val="0"/>
              </a:spcBef>
              <a:spcAft>
                <a:spcPts val="1200"/>
              </a:spcAft>
            </a:pPr>
            <a:r>
              <a:rPr lang="en-US" sz="2000" dirty="0"/>
              <a:t>All </a:t>
            </a:r>
            <a:r>
              <a:rPr lang="en-US" sz="2000" b="1" dirty="0">
                <a:solidFill>
                  <a:srgbClr val="FF0000"/>
                </a:solidFill>
              </a:rPr>
              <a:t>monoalphabetic substitution ciphers </a:t>
            </a:r>
            <a:r>
              <a:rPr lang="en-US" sz="2000" dirty="0"/>
              <a:t>can be broken with </a:t>
            </a:r>
            <a:r>
              <a:rPr lang="en-US" sz="2000" b="1" dirty="0"/>
              <a:t>Bigram analysis</a:t>
            </a:r>
          </a:p>
          <a:p>
            <a:pPr lvl="1">
              <a:spcBef>
                <a:spcPts val="0"/>
              </a:spcBef>
              <a:spcAft>
                <a:spcPts val="1200"/>
              </a:spcAft>
            </a:pPr>
            <a:r>
              <a:rPr lang="en-US" sz="2000" dirty="0"/>
              <a:t>Using “brute force” to crack a cipher is often </a:t>
            </a:r>
            <a:r>
              <a:rPr lang="en-US" sz="2000" b="1" dirty="0">
                <a:solidFill>
                  <a:srgbClr val="FF0000"/>
                </a:solidFill>
              </a:rPr>
              <a:t>intractable</a:t>
            </a:r>
            <a:r>
              <a:rPr lang="en-US" sz="2000" dirty="0"/>
              <a:t> – get </a:t>
            </a:r>
            <a:r>
              <a:rPr lang="en-US" sz="2000" b="1" dirty="0">
                <a:solidFill>
                  <a:srgbClr val="7030A0"/>
                </a:solidFill>
              </a:rPr>
              <a:t>statistics</a:t>
            </a:r>
            <a:r>
              <a:rPr lang="en-US" sz="2000" dirty="0"/>
              <a:t> to help you!</a:t>
            </a:r>
          </a:p>
        </p:txBody>
      </p:sp>
      <p:sp>
        <p:nvSpPr>
          <p:cNvPr id="4" name="Slide Number Placeholder 3"/>
          <p:cNvSpPr>
            <a:spLocks noGrp="1"/>
          </p:cNvSpPr>
          <p:nvPr>
            <p:ph type="sldNum" sz="quarter" idx="12"/>
          </p:nvPr>
        </p:nvSpPr>
        <p:spPr/>
        <p:txBody>
          <a:bodyPr/>
          <a:lstStyle/>
          <a:p>
            <a:fld id="{650AD656-6FF9-465D-B7B0-1CD0DD39CD23}" type="slidenum">
              <a:rPr lang="en-US" smtClean="0"/>
              <a:t>38</a:t>
            </a:fld>
            <a:endParaRPr lang="en-US" dirty="0"/>
          </a:p>
        </p:txBody>
      </p:sp>
    </p:spTree>
    <p:extLst>
      <p:ext uri="{BB962C8B-B14F-4D97-AF65-F5344CB8AC3E}">
        <p14:creationId xmlns:p14="http://schemas.microsoft.com/office/powerpoint/2010/main" val="38463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latin typeface="+mn-lt"/>
              </a:rPr>
              <a:t>Task 08</a:t>
            </a:r>
          </a:p>
        </p:txBody>
      </p:sp>
      <p:sp>
        <p:nvSpPr>
          <p:cNvPr id="3" name="Content Placeholder 2">
            <a:extLst>
              <a:ext uri="{FF2B5EF4-FFF2-40B4-BE49-F238E27FC236}">
                <a16:creationId xmlns:a16="http://schemas.microsoft.com/office/drawing/2014/main" id="{9B72E0DF-EA1E-2B29-FBAA-C77F1DA8F842}"/>
              </a:ext>
            </a:extLst>
          </p:cNvPr>
          <p:cNvSpPr>
            <a:spLocks noGrp="1"/>
          </p:cNvSpPr>
          <p:nvPr>
            <p:ph idx="1"/>
          </p:nvPr>
        </p:nvSpPr>
        <p:spPr/>
        <p:txBody>
          <a:bodyPr>
            <a:normAutofit/>
          </a:bodyPr>
          <a:lstStyle/>
          <a:p>
            <a:r>
              <a:rPr lang="en-US" sz="2400" dirty="0"/>
              <a:t>Decipher ciphertext2.txt</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39</a:t>
            </a:fld>
            <a:endParaRPr lang="en-US"/>
          </a:p>
        </p:txBody>
      </p:sp>
    </p:spTree>
    <p:extLst>
      <p:ext uri="{BB962C8B-B14F-4D97-AF65-F5344CB8AC3E}">
        <p14:creationId xmlns:p14="http://schemas.microsoft.com/office/powerpoint/2010/main" val="3147773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FF0000"/>
                </a:solidFill>
                <a:latin typeface="+mn-lt"/>
              </a:rPr>
              <a:t>Edit</a:t>
            </a:r>
            <a:r>
              <a:rPr lang="en-US" sz="3200" dirty="0">
                <a:latin typeface="+mn-lt"/>
              </a:rPr>
              <a:t> reverse_string.py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4</a:t>
            </a:fld>
            <a:endParaRPr lang="en-US"/>
          </a:p>
        </p:txBody>
      </p:sp>
      <p:pic>
        <p:nvPicPr>
          <p:cNvPr id="7" name="Picture 6">
            <a:extLst>
              <a:ext uri="{FF2B5EF4-FFF2-40B4-BE49-F238E27FC236}">
                <a16:creationId xmlns:a16="http://schemas.microsoft.com/office/drawing/2014/main" id="{657CD4BF-275E-A645-F57C-4941D213797D}"/>
              </a:ext>
            </a:extLst>
          </p:cNvPr>
          <p:cNvPicPr>
            <a:picLocks noChangeAspect="1"/>
          </p:cNvPicPr>
          <p:nvPr/>
        </p:nvPicPr>
        <p:blipFill>
          <a:blip r:embed="rId2"/>
          <a:stretch>
            <a:fillRect/>
          </a:stretch>
        </p:blipFill>
        <p:spPr>
          <a:xfrm>
            <a:off x="1234942" y="1636814"/>
            <a:ext cx="1907211" cy="4137179"/>
          </a:xfrm>
          <a:prstGeom prst="rect">
            <a:avLst/>
          </a:prstGeom>
        </p:spPr>
      </p:pic>
      <p:sp>
        <p:nvSpPr>
          <p:cNvPr id="8" name="Rectangle 7">
            <a:extLst>
              <a:ext uri="{FF2B5EF4-FFF2-40B4-BE49-F238E27FC236}">
                <a16:creationId xmlns:a16="http://schemas.microsoft.com/office/drawing/2014/main" id="{19E0AD94-C7CA-9972-D7D9-8E854A8E065D}"/>
              </a:ext>
            </a:extLst>
          </p:cNvPr>
          <p:cNvSpPr/>
          <p:nvPr/>
        </p:nvSpPr>
        <p:spPr>
          <a:xfrm>
            <a:off x="3627413" y="5852344"/>
            <a:ext cx="317090" cy="26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CEB632D-74EB-B5C5-166C-8B11DC06B482}"/>
              </a:ext>
            </a:extLst>
          </p:cNvPr>
          <p:cNvSpPr/>
          <p:nvPr/>
        </p:nvSpPr>
        <p:spPr>
          <a:xfrm>
            <a:off x="1582994" y="5471652"/>
            <a:ext cx="317090" cy="26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ED4F395B-043D-9472-09A5-5D26BDBF898A}"/>
              </a:ext>
            </a:extLst>
          </p:cNvPr>
          <p:cNvCxnSpPr>
            <a:stCxn id="8" idx="2"/>
            <a:endCxn id="9" idx="1"/>
          </p:cNvCxnSpPr>
          <p:nvPr/>
        </p:nvCxnSpPr>
        <p:spPr>
          <a:xfrm rot="5400000" flipH="1">
            <a:off x="2427762" y="4759620"/>
            <a:ext cx="513427" cy="2202964"/>
          </a:xfrm>
          <a:prstGeom prst="bentConnector4">
            <a:avLst>
              <a:gd name="adj1" fmla="val -44524"/>
              <a:gd name="adj2" fmla="val 13215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D0AD141-173F-342F-03D8-C3C873685657}"/>
              </a:ext>
            </a:extLst>
          </p:cNvPr>
          <p:cNvSpPr/>
          <p:nvPr/>
        </p:nvSpPr>
        <p:spPr>
          <a:xfrm>
            <a:off x="2536722" y="1968910"/>
            <a:ext cx="224914" cy="2654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64FB210-3C9A-9BF0-F40A-CEBE48237FFE}"/>
              </a:ext>
            </a:extLst>
          </p:cNvPr>
          <p:cNvSpPr/>
          <p:nvPr/>
        </p:nvSpPr>
        <p:spPr>
          <a:xfrm>
            <a:off x="2577793" y="5549900"/>
            <a:ext cx="180668" cy="1967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Connector: Elbow 12">
            <a:extLst>
              <a:ext uri="{FF2B5EF4-FFF2-40B4-BE49-F238E27FC236}">
                <a16:creationId xmlns:a16="http://schemas.microsoft.com/office/drawing/2014/main" id="{17373359-6F17-22F9-26CF-27C3EAE699B3}"/>
              </a:ext>
            </a:extLst>
          </p:cNvPr>
          <p:cNvCxnSpPr>
            <a:cxnSpLocks/>
          </p:cNvCxnSpPr>
          <p:nvPr/>
        </p:nvCxnSpPr>
        <p:spPr>
          <a:xfrm flipV="1">
            <a:off x="2758461" y="2057760"/>
            <a:ext cx="3175" cy="3546628"/>
          </a:xfrm>
          <a:prstGeom prst="bentConnector3">
            <a:avLst>
              <a:gd name="adj1" fmla="val 16358047"/>
            </a:avLst>
          </a:prstGeom>
          <a:ln w="3810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2E7FFD9-3928-C14A-C7E6-ADE71B038E98}"/>
              </a:ext>
            </a:extLst>
          </p:cNvPr>
          <p:cNvPicPr>
            <a:picLocks noChangeAspect="1"/>
          </p:cNvPicPr>
          <p:nvPr/>
        </p:nvPicPr>
        <p:blipFill>
          <a:blip r:embed="rId3"/>
          <a:stretch>
            <a:fillRect/>
          </a:stretch>
        </p:blipFill>
        <p:spPr>
          <a:xfrm>
            <a:off x="1339555" y="5879720"/>
            <a:ext cx="2657143" cy="238095"/>
          </a:xfrm>
          <a:prstGeom prst="rect">
            <a:avLst/>
          </a:prstGeom>
        </p:spPr>
      </p:pic>
      <p:pic>
        <p:nvPicPr>
          <p:cNvPr id="16" name="Picture 15">
            <a:extLst>
              <a:ext uri="{FF2B5EF4-FFF2-40B4-BE49-F238E27FC236}">
                <a16:creationId xmlns:a16="http://schemas.microsoft.com/office/drawing/2014/main" id="{AA309B57-AEC3-E6DF-3E19-4F4FC7724A6A}"/>
              </a:ext>
            </a:extLst>
          </p:cNvPr>
          <p:cNvPicPr>
            <a:picLocks noChangeAspect="1"/>
          </p:cNvPicPr>
          <p:nvPr/>
        </p:nvPicPr>
        <p:blipFill>
          <a:blip r:embed="rId4"/>
          <a:stretch>
            <a:fillRect/>
          </a:stretch>
        </p:blipFill>
        <p:spPr>
          <a:xfrm>
            <a:off x="4210204" y="1636814"/>
            <a:ext cx="3752381" cy="3571429"/>
          </a:xfrm>
          <a:prstGeom prst="rect">
            <a:avLst/>
          </a:prstGeom>
          <a:ln>
            <a:solidFill>
              <a:schemeClr val="tx1"/>
            </a:solidFill>
          </a:ln>
        </p:spPr>
      </p:pic>
      <p:grpSp>
        <p:nvGrpSpPr>
          <p:cNvPr id="18" name="Group 17">
            <a:extLst>
              <a:ext uri="{FF2B5EF4-FFF2-40B4-BE49-F238E27FC236}">
                <a16:creationId xmlns:a16="http://schemas.microsoft.com/office/drawing/2014/main" id="{4F71334E-5889-D15A-E4C6-C2546BD017D4}"/>
              </a:ext>
            </a:extLst>
          </p:cNvPr>
          <p:cNvGrpSpPr/>
          <p:nvPr/>
        </p:nvGrpSpPr>
        <p:grpSpPr>
          <a:xfrm>
            <a:off x="6463800" y="2211896"/>
            <a:ext cx="1076632" cy="369332"/>
            <a:chOff x="4968362" y="2079211"/>
            <a:chExt cx="1076632" cy="369332"/>
          </a:xfrm>
        </p:grpSpPr>
        <p:cxnSp>
          <p:nvCxnSpPr>
            <p:cNvPr id="19" name="Straight Arrow Connector 18">
              <a:extLst>
                <a:ext uri="{FF2B5EF4-FFF2-40B4-BE49-F238E27FC236}">
                  <a16:creationId xmlns:a16="http://schemas.microsoft.com/office/drawing/2014/main" id="{F7143EA2-C9AB-A902-1F08-C3288142A05F}"/>
                </a:ext>
              </a:extLst>
            </p:cNvPr>
            <p:cNvCxnSpPr>
              <a:cxnSpLocks/>
            </p:cNvCxnSpPr>
            <p:nvPr/>
          </p:nvCxnSpPr>
          <p:spPr>
            <a:xfrm flipH="1">
              <a:off x="4968362" y="226387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F2CB6BF-9167-19F8-6830-753F99A27323}"/>
                </a:ext>
              </a:extLst>
            </p:cNvPr>
            <p:cNvSpPr txBox="1"/>
            <p:nvPr/>
          </p:nvSpPr>
          <p:spPr>
            <a:xfrm>
              <a:off x="5661536" y="207921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1" name="Group 20">
            <a:extLst>
              <a:ext uri="{FF2B5EF4-FFF2-40B4-BE49-F238E27FC236}">
                <a16:creationId xmlns:a16="http://schemas.microsoft.com/office/drawing/2014/main" id="{B76158E7-0016-4F6B-2BD4-2F30EF40F851}"/>
              </a:ext>
            </a:extLst>
          </p:cNvPr>
          <p:cNvGrpSpPr/>
          <p:nvPr/>
        </p:nvGrpSpPr>
        <p:grpSpPr>
          <a:xfrm>
            <a:off x="7850387" y="2977367"/>
            <a:ext cx="1076632" cy="369332"/>
            <a:chOff x="4704120" y="2356972"/>
            <a:chExt cx="1076632" cy="369332"/>
          </a:xfrm>
        </p:grpSpPr>
        <p:cxnSp>
          <p:nvCxnSpPr>
            <p:cNvPr id="22" name="Straight Arrow Connector 21">
              <a:extLst>
                <a:ext uri="{FF2B5EF4-FFF2-40B4-BE49-F238E27FC236}">
                  <a16:creationId xmlns:a16="http://schemas.microsoft.com/office/drawing/2014/main" id="{5C9A0012-B014-1FEE-4798-7E737D239B4B}"/>
                </a:ext>
              </a:extLst>
            </p:cNvPr>
            <p:cNvCxnSpPr>
              <a:cxnSpLocks/>
            </p:cNvCxnSpPr>
            <p:nvPr/>
          </p:nvCxnSpPr>
          <p:spPr>
            <a:xfrm flipH="1">
              <a:off x="4704120" y="2541638"/>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9DB8848-93A4-B7D2-6CF1-3ED273AC8BD7}"/>
                </a:ext>
              </a:extLst>
            </p:cNvPr>
            <p:cNvSpPr txBox="1"/>
            <p:nvPr/>
          </p:nvSpPr>
          <p:spPr>
            <a:xfrm>
              <a:off x="5397294" y="2356972"/>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grpSp>
      <p:grpSp>
        <p:nvGrpSpPr>
          <p:cNvPr id="24" name="Group 23">
            <a:extLst>
              <a:ext uri="{FF2B5EF4-FFF2-40B4-BE49-F238E27FC236}">
                <a16:creationId xmlns:a16="http://schemas.microsoft.com/office/drawing/2014/main" id="{EF2F20D3-F259-7510-6D18-F32C5A041E6F}"/>
              </a:ext>
            </a:extLst>
          </p:cNvPr>
          <p:cNvGrpSpPr/>
          <p:nvPr/>
        </p:nvGrpSpPr>
        <p:grpSpPr>
          <a:xfrm>
            <a:off x="6348674" y="3169528"/>
            <a:ext cx="1068643" cy="369332"/>
            <a:chOff x="3647644" y="4910075"/>
            <a:chExt cx="1068643" cy="369332"/>
          </a:xfrm>
        </p:grpSpPr>
        <p:sp>
          <p:nvSpPr>
            <p:cNvPr id="25" name="TextBox 24">
              <a:extLst>
                <a:ext uri="{FF2B5EF4-FFF2-40B4-BE49-F238E27FC236}">
                  <a16:creationId xmlns:a16="http://schemas.microsoft.com/office/drawing/2014/main" id="{1E88764E-17DA-B2AF-353F-4E4F30C6397D}"/>
                </a:ext>
              </a:extLst>
            </p:cNvPr>
            <p:cNvSpPr txBox="1"/>
            <p:nvPr/>
          </p:nvSpPr>
          <p:spPr>
            <a:xfrm>
              <a:off x="4332829" y="4910075"/>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6" name="Straight Arrow Connector 25">
              <a:extLst>
                <a:ext uri="{FF2B5EF4-FFF2-40B4-BE49-F238E27FC236}">
                  <a16:creationId xmlns:a16="http://schemas.microsoft.com/office/drawing/2014/main" id="{E634C420-EA32-C345-78F9-8444ACA79407}"/>
                </a:ext>
              </a:extLst>
            </p:cNvPr>
            <p:cNvCxnSpPr>
              <a:cxnSpLocks/>
            </p:cNvCxnSpPr>
            <p:nvPr/>
          </p:nvCxnSpPr>
          <p:spPr>
            <a:xfrm flipH="1">
              <a:off x="3647644" y="5094741"/>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CA24088-33FB-EF26-3FB5-4717CE3C0AD8}"/>
              </a:ext>
            </a:extLst>
          </p:cNvPr>
          <p:cNvGrpSpPr/>
          <p:nvPr/>
        </p:nvGrpSpPr>
        <p:grpSpPr>
          <a:xfrm>
            <a:off x="5808984" y="3942494"/>
            <a:ext cx="1064340" cy="369332"/>
            <a:chOff x="3647644" y="5421073"/>
            <a:chExt cx="1064340" cy="369332"/>
          </a:xfrm>
        </p:grpSpPr>
        <p:sp>
          <p:nvSpPr>
            <p:cNvPr id="28" name="TextBox 27">
              <a:extLst>
                <a:ext uri="{FF2B5EF4-FFF2-40B4-BE49-F238E27FC236}">
                  <a16:creationId xmlns:a16="http://schemas.microsoft.com/office/drawing/2014/main" id="{CD20CE5C-55D3-A190-7589-0A4FC640BCA5}"/>
                </a:ext>
              </a:extLst>
            </p:cNvPr>
            <p:cNvSpPr txBox="1"/>
            <p:nvPr/>
          </p:nvSpPr>
          <p:spPr>
            <a:xfrm>
              <a:off x="4328526" y="5421073"/>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29" name="Straight Arrow Connector 28">
              <a:extLst>
                <a:ext uri="{FF2B5EF4-FFF2-40B4-BE49-F238E27FC236}">
                  <a16:creationId xmlns:a16="http://schemas.microsoft.com/office/drawing/2014/main" id="{E198A728-9FD2-17E5-DAB8-212477371CB4}"/>
                </a:ext>
              </a:extLst>
            </p:cNvPr>
            <p:cNvCxnSpPr>
              <a:cxnSpLocks/>
            </p:cNvCxnSpPr>
            <p:nvPr/>
          </p:nvCxnSpPr>
          <p:spPr>
            <a:xfrm flipH="1">
              <a:off x="3647644" y="559443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B0F2592-2744-E70C-96EE-7F6BE68FC969}"/>
              </a:ext>
            </a:extLst>
          </p:cNvPr>
          <p:cNvGrpSpPr/>
          <p:nvPr/>
        </p:nvGrpSpPr>
        <p:grpSpPr>
          <a:xfrm>
            <a:off x="6072358" y="4127160"/>
            <a:ext cx="1068643" cy="369332"/>
            <a:chOff x="3647644" y="5359159"/>
            <a:chExt cx="1068643" cy="369332"/>
          </a:xfrm>
        </p:grpSpPr>
        <p:sp>
          <p:nvSpPr>
            <p:cNvPr id="31" name="TextBox 30">
              <a:extLst>
                <a:ext uri="{FF2B5EF4-FFF2-40B4-BE49-F238E27FC236}">
                  <a16:creationId xmlns:a16="http://schemas.microsoft.com/office/drawing/2014/main" id="{5E9A0C60-A917-F025-CAB9-0F8FFF2A77A2}"/>
                </a:ext>
              </a:extLst>
            </p:cNvPr>
            <p:cNvSpPr txBox="1"/>
            <p:nvPr/>
          </p:nvSpPr>
          <p:spPr>
            <a:xfrm>
              <a:off x="4332829" y="5359159"/>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2" name="Straight Arrow Connector 31">
              <a:extLst>
                <a:ext uri="{FF2B5EF4-FFF2-40B4-BE49-F238E27FC236}">
                  <a16:creationId xmlns:a16="http://schemas.microsoft.com/office/drawing/2014/main" id="{9FD402A7-6EB3-9231-41DB-71225658B6AD}"/>
                </a:ext>
              </a:extLst>
            </p:cNvPr>
            <p:cNvCxnSpPr>
              <a:cxnSpLocks/>
            </p:cNvCxnSpPr>
            <p:nvPr/>
          </p:nvCxnSpPr>
          <p:spPr>
            <a:xfrm flipH="1">
              <a:off x="3647644" y="5541057"/>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ED1E1624-8D35-BB2A-EB13-80DF94D40C55}"/>
              </a:ext>
            </a:extLst>
          </p:cNvPr>
          <p:cNvGrpSpPr/>
          <p:nvPr/>
        </p:nvGrpSpPr>
        <p:grpSpPr>
          <a:xfrm>
            <a:off x="6046833" y="4693113"/>
            <a:ext cx="1076632" cy="369332"/>
            <a:chOff x="2157212" y="5356391"/>
            <a:chExt cx="1076632" cy="369332"/>
          </a:xfrm>
        </p:grpSpPr>
        <p:sp>
          <p:nvSpPr>
            <p:cNvPr id="34" name="TextBox 33">
              <a:extLst>
                <a:ext uri="{FF2B5EF4-FFF2-40B4-BE49-F238E27FC236}">
                  <a16:creationId xmlns:a16="http://schemas.microsoft.com/office/drawing/2014/main" id="{30FD7B11-C413-69E6-1EFA-A2C781D21E30}"/>
                </a:ext>
              </a:extLst>
            </p:cNvPr>
            <p:cNvSpPr txBox="1"/>
            <p:nvPr/>
          </p:nvSpPr>
          <p:spPr>
            <a:xfrm>
              <a:off x="2850386" y="5356391"/>
              <a:ext cx="383458" cy="369332"/>
            </a:xfrm>
            <a:prstGeom prst="rect">
              <a:avLst/>
            </a:prstGeom>
            <a:noFill/>
          </p:spPr>
          <p:txBody>
            <a:bodyPr wrap="square" rtlCol="0">
              <a:spAutoFit/>
            </a:bodyPr>
            <a:lstStyle/>
            <a:p>
              <a:r>
                <a:rPr lang="en-US" dirty="0">
                  <a:ln>
                    <a:solidFill>
                      <a:srgbClr val="FF0000"/>
                    </a:solidFill>
                  </a:ln>
                  <a:solidFill>
                    <a:srgbClr val="FF0000"/>
                  </a:solidFill>
                  <a:sym typeface="Wingdings" panose="05000000000000000000" pitchFamily="2" charset="2"/>
                </a:rPr>
                <a:t></a:t>
              </a:r>
              <a:endParaRPr lang="en-US" dirty="0">
                <a:ln>
                  <a:solidFill>
                    <a:srgbClr val="FF0000"/>
                  </a:solidFill>
                </a:ln>
                <a:solidFill>
                  <a:srgbClr val="FF0000"/>
                </a:solidFill>
              </a:endParaRPr>
            </a:p>
          </p:txBody>
        </p:sp>
        <p:cxnSp>
          <p:nvCxnSpPr>
            <p:cNvPr id="35" name="Straight Arrow Connector 34">
              <a:extLst>
                <a:ext uri="{FF2B5EF4-FFF2-40B4-BE49-F238E27FC236}">
                  <a16:creationId xmlns:a16="http://schemas.microsoft.com/office/drawing/2014/main" id="{7A1C5784-4930-BFD4-13B2-D4FCB76D6720}"/>
                </a:ext>
              </a:extLst>
            </p:cNvPr>
            <p:cNvCxnSpPr>
              <a:cxnSpLocks/>
            </p:cNvCxnSpPr>
            <p:nvPr/>
          </p:nvCxnSpPr>
          <p:spPr>
            <a:xfrm flipH="1">
              <a:off x="2157212" y="5545146"/>
              <a:ext cx="6931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296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500"/>
                                        <p:tgtEl>
                                          <p:spTgt spid="1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right)">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outHorizont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right)">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right)">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right)">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wipe(right)">
                                      <p:cBhvr>
                                        <p:cTn id="5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B6439-41E6-140A-FAE2-84DA1CCE9574}"/>
              </a:ext>
            </a:extLst>
          </p:cNvPr>
          <p:cNvSpPr>
            <a:spLocks noGrp="1"/>
          </p:cNvSpPr>
          <p:nvPr>
            <p:ph type="title"/>
          </p:nvPr>
        </p:nvSpPr>
        <p:spPr/>
        <p:txBody>
          <a:bodyPr>
            <a:normAutofit/>
          </a:bodyPr>
          <a:lstStyle/>
          <a:p>
            <a:pPr algn="ctr"/>
            <a:r>
              <a:rPr lang="en-US" sz="3200" b="1" dirty="0">
                <a:solidFill>
                  <a:srgbClr val="00B050"/>
                </a:solidFill>
                <a:latin typeface="+mn-lt"/>
              </a:rPr>
              <a:t>Run</a:t>
            </a:r>
            <a:r>
              <a:rPr lang="en-US" sz="3200" dirty="0">
                <a:latin typeface="+mn-lt"/>
              </a:rPr>
              <a:t> reverse_string.py</a:t>
            </a:r>
          </a:p>
        </p:txBody>
      </p:sp>
      <p:sp>
        <p:nvSpPr>
          <p:cNvPr id="4" name="Slide Number Placeholder 3">
            <a:extLst>
              <a:ext uri="{FF2B5EF4-FFF2-40B4-BE49-F238E27FC236}">
                <a16:creationId xmlns:a16="http://schemas.microsoft.com/office/drawing/2014/main" id="{80CC9F32-161F-C116-92EA-A6FCC6DD8558}"/>
              </a:ext>
            </a:extLst>
          </p:cNvPr>
          <p:cNvSpPr>
            <a:spLocks noGrp="1"/>
          </p:cNvSpPr>
          <p:nvPr>
            <p:ph type="sldNum" sz="quarter" idx="12"/>
          </p:nvPr>
        </p:nvSpPr>
        <p:spPr/>
        <p:txBody>
          <a:bodyPr/>
          <a:lstStyle/>
          <a:p>
            <a:fld id="{650AD656-6FF9-465D-B7B0-1CD0DD39CD23}" type="slidenum">
              <a:rPr lang="en-US" smtClean="0"/>
              <a:pPr/>
              <a:t>5</a:t>
            </a:fld>
            <a:endParaRPr lang="en-US"/>
          </a:p>
        </p:txBody>
      </p:sp>
      <p:pic>
        <p:nvPicPr>
          <p:cNvPr id="16" name="Picture 15">
            <a:extLst>
              <a:ext uri="{FF2B5EF4-FFF2-40B4-BE49-F238E27FC236}">
                <a16:creationId xmlns:a16="http://schemas.microsoft.com/office/drawing/2014/main" id="{AA309B57-AEC3-E6DF-3E19-4F4FC7724A6A}"/>
              </a:ext>
            </a:extLst>
          </p:cNvPr>
          <p:cNvPicPr>
            <a:picLocks noChangeAspect="1"/>
          </p:cNvPicPr>
          <p:nvPr/>
        </p:nvPicPr>
        <p:blipFill>
          <a:blip r:embed="rId2"/>
          <a:stretch>
            <a:fillRect/>
          </a:stretch>
        </p:blipFill>
        <p:spPr>
          <a:xfrm>
            <a:off x="1155699" y="2105415"/>
            <a:ext cx="3752381" cy="3571429"/>
          </a:xfrm>
          <a:prstGeom prst="rect">
            <a:avLst/>
          </a:prstGeom>
          <a:ln>
            <a:solidFill>
              <a:schemeClr val="tx1"/>
            </a:solidFill>
          </a:ln>
        </p:spPr>
      </p:pic>
      <p:pic>
        <p:nvPicPr>
          <p:cNvPr id="37" name="Picture 36">
            <a:extLst>
              <a:ext uri="{FF2B5EF4-FFF2-40B4-BE49-F238E27FC236}">
                <a16:creationId xmlns:a16="http://schemas.microsoft.com/office/drawing/2014/main" id="{F399169C-BDF0-E60A-05B4-69AB58A3E6CD}"/>
              </a:ext>
            </a:extLst>
          </p:cNvPr>
          <p:cNvPicPr>
            <a:picLocks noChangeAspect="1"/>
          </p:cNvPicPr>
          <p:nvPr/>
        </p:nvPicPr>
        <p:blipFill>
          <a:blip r:embed="rId3"/>
          <a:stretch>
            <a:fillRect/>
          </a:stretch>
        </p:blipFill>
        <p:spPr>
          <a:xfrm>
            <a:off x="5860323" y="3173136"/>
            <a:ext cx="2127978" cy="1480956"/>
          </a:xfrm>
          <a:prstGeom prst="rect">
            <a:avLst/>
          </a:prstGeom>
          <a:ln>
            <a:solidFill>
              <a:schemeClr val="tx1"/>
            </a:solidFill>
          </a:ln>
        </p:spPr>
      </p:pic>
      <p:sp>
        <p:nvSpPr>
          <p:cNvPr id="5" name="Rectangle 4">
            <a:extLst>
              <a:ext uri="{FF2B5EF4-FFF2-40B4-BE49-F238E27FC236}">
                <a16:creationId xmlns:a16="http://schemas.microsoft.com/office/drawing/2014/main" id="{C7F332D8-A320-B42C-5062-F6FEAC0BFD09}"/>
              </a:ext>
            </a:extLst>
          </p:cNvPr>
          <p:cNvSpPr/>
          <p:nvPr/>
        </p:nvSpPr>
        <p:spPr>
          <a:xfrm>
            <a:off x="2293495" y="293806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CBC807-2EB3-B827-51BE-6856E4176587}"/>
              </a:ext>
            </a:extLst>
          </p:cNvPr>
          <p:cNvSpPr/>
          <p:nvPr/>
        </p:nvSpPr>
        <p:spPr>
          <a:xfrm>
            <a:off x="2293495" y="389112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9A4A823-6A5D-3DD2-E887-04AAA88534DA}"/>
              </a:ext>
            </a:extLst>
          </p:cNvPr>
          <p:cNvSpPr/>
          <p:nvPr/>
        </p:nvSpPr>
        <p:spPr>
          <a:xfrm>
            <a:off x="2293495" y="4844189"/>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03537EA-1D14-7DFF-696F-ADEE8F83D99A}"/>
              </a:ext>
            </a:extLst>
          </p:cNvPr>
          <p:cNvSpPr/>
          <p:nvPr/>
        </p:nvSpPr>
        <p:spPr>
          <a:xfrm>
            <a:off x="2813154" y="5243927"/>
            <a:ext cx="127416" cy="21258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1671C58-7319-7858-14DE-D3349A3C0E53}"/>
              </a:ext>
            </a:extLst>
          </p:cNvPr>
          <p:cNvSpPr/>
          <p:nvPr/>
        </p:nvSpPr>
        <p:spPr>
          <a:xfrm>
            <a:off x="6151899" y="3652326"/>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4239FD2-1A19-A718-9F15-426ED356A11A}"/>
              </a:ext>
            </a:extLst>
          </p:cNvPr>
          <p:cNvSpPr/>
          <p:nvPr/>
        </p:nvSpPr>
        <p:spPr>
          <a:xfrm>
            <a:off x="6151899" y="3913614"/>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A90BC6-045B-644E-9EC0-5F4916D0EE9D}"/>
              </a:ext>
            </a:extLst>
          </p:cNvPr>
          <p:cNvSpPr/>
          <p:nvPr/>
        </p:nvSpPr>
        <p:spPr>
          <a:xfrm>
            <a:off x="6151899" y="4174902"/>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82E729D-7FC4-B942-F1FB-8013CB3DD71D}"/>
              </a:ext>
            </a:extLst>
          </p:cNvPr>
          <p:cNvSpPr/>
          <p:nvPr/>
        </p:nvSpPr>
        <p:spPr>
          <a:xfrm>
            <a:off x="6151899" y="4417138"/>
            <a:ext cx="127416" cy="16641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Connector: Elbow 41">
            <a:extLst>
              <a:ext uri="{FF2B5EF4-FFF2-40B4-BE49-F238E27FC236}">
                <a16:creationId xmlns:a16="http://schemas.microsoft.com/office/drawing/2014/main" id="{33631E7C-4996-9AE1-0BCE-6589D15CE6E5}"/>
              </a:ext>
            </a:extLst>
          </p:cNvPr>
          <p:cNvCxnSpPr>
            <a:stCxn id="5" idx="3"/>
            <a:endCxn id="36" idx="1"/>
          </p:cNvCxnSpPr>
          <p:nvPr/>
        </p:nvCxnSpPr>
        <p:spPr>
          <a:xfrm>
            <a:off x="2420911" y="3044360"/>
            <a:ext cx="3730988" cy="691173"/>
          </a:xfrm>
          <a:prstGeom prst="bentConnector3">
            <a:avLst>
              <a:gd name="adj1" fmla="val 8033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6140EF46-CDF1-40C3-9651-49F4A4295C4E}"/>
              </a:ext>
            </a:extLst>
          </p:cNvPr>
          <p:cNvCxnSpPr>
            <a:cxnSpLocks/>
            <a:stCxn id="6" idx="3"/>
            <a:endCxn id="38" idx="1"/>
          </p:cNvCxnSpPr>
          <p:nvPr/>
        </p:nvCxnSpPr>
        <p:spPr>
          <a:xfrm flipV="1">
            <a:off x="2420911" y="3996821"/>
            <a:ext cx="3730988" cy="599"/>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3D17A5E8-DA1B-14A8-839C-ED3D7147320F}"/>
              </a:ext>
            </a:extLst>
          </p:cNvPr>
          <p:cNvCxnSpPr>
            <a:cxnSpLocks/>
            <a:stCxn id="15" idx="3"/>
            <a:endCxn id="39" idx="1"/>
          </p:cNvCxnSpPr>
          <p:nvPr/>
        </p:nvCxnSpPr>
        <p:spPr>
          <a:xfrm flipV="1">
            <a:off x="2420911" y="4258109"/>
            <a:ext cx="3730988" cy="692371"/>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FB1287F-B873-C5F2-A5FB-56098CFF50E4}"/>
              </a:ext>
            </a:extLst>
          </p:cNvPr>
          <p:cNvCxnSpPr>
            <a:cxnSpLocks/>
            <a:stCxn id="17" idx="3"/>
            <a:endCxn id="40" idx="1"/>
          </p:cNvCxnSpPr>
          <p:nvPr/>
        </p:nvCxnSpPr>
        <p:spPr>
          <a:xfrm flipV="1">
            <a:off x="2940570" y="4500345"/>
            <a:ext cx="3211329" cy="849873"/>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227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left)">
                                      <p:cBhvr>
                                        <p:cTn id="11" dur="500"/>
                                        <p:tgtEl>
                                          <p:spTgt spid="4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500"/>
                                        <p:tgtEl>
                                          <p:spTgt spid="4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wipe(left)">
                                      <p:cBhvr>
                                        <p:cTn id="2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(“as-key”)</a:t>
            </a:r>
          </a:p>
        </p:txBody>
      </p:sp>
      <p:sp>
        <p:nvSpPr>
          <p:cNvPr id="3" name="Content Placeholder 2"/>
          <p:cNvSpPr>
            <a:spLocks noGrp="1"/>
          </p:cNvSpPr>
          <p:nvPr>
            <p:ph idx="1"/>
          </p:nvPr>
        </p:nvSpPr>
        <p:spPr>
          <a:xfrm>
            <a:off x="613019" y="1825625"/>
            <a:ext cx="8007349" cy="4351338"/>
          </a:xfrm>
        </p:spPr>
        <p:txBody>
          <a:bodyPr>
            <a:noAutofit/>
          </a:bodyPr>
          <a:lstStyle/>
          <a:p>
            <a:pPr>
              <a:spcBef>
                <a:spcPts val="0"/>
              </a:spcBef>
              <a:spcAft>
                <a:spcPts val="1200"/>
              </a:spcAft>
            </a:pPr>
            <a:r>
              <a:rPr lang="en-US" sz="2400" b="1" dirty="0"/>
              <a:t> </a:t>
            </a:r>
            <a:r>
              <a:rPr lang="en-US" sz="2400" b="1" dirty="0">
                <a:solidFill>
                  <a:srgbClr val="FF0000"/>
                </a:solidFill>
              </a:rPr>
              <a:t>A</a:t>
            </a:r>
            <a:r>
              <a:rPr lang="en-US" sz="2400" dirty="0"/>
              <a:t>merican </a:t>
            </a:r>
            <a:r>
              <a:rPr lang="en-US" sz="2400" b="1" dirty="0">
                <a:solidFill>
                  <a:srgbClr val="FF0000"/>
                </a:solidFill>
              </a:rPr>
              <a:t>S</a:t>
            </a:r>
            <a:r>
              <a:rPr lang="en-US" sz="2400" dirty="0"/>
              <a:t>tandard </a:t>
            </a:r>
            <a:r>
              <a:rPr lang="en-US" sz="2400" b="1" dirty="0">
                <a:solidFill>
                  <a:srgbClr val="FF0000"/>
                </a:solidFill>
              </a:rPr>
              <a:t>C</a:t>
            </a:r>
            <a:r>
              <a:rPr lang="en-US" sz="2400" dirty="0"/>
              <a:t>ode for </a:t>
            </a:r>
            <a:r>
              <a:rPr lang="en-US" sz="2400" b="1" dirty="0">
                <a:solidFill>
                  <a:srgbClr val="FF0000"/>
                </a:solidFill>
              </a:rPr>
              <a:t>I</a:t>
            </a:r>
            <a:r>
              <a:rPr lang="en-US" sz="2400" dirty="0"/>
              <a:t>nformation </a:t>
            </a:r>
            <a:r>
              <a:rPr lang="en-US" sz="2400" b="1" dirty="0">
                <a:solidFill>
                  <a:srgbClr val="FF0000"/>
                </a:solidFill>
              </a:rPr>
              <a:t>I</a:t>
            </a:r>
            <a:r>
              <a:rPr lang="en-US" sz="2400" dirty="0"/>
              <a:t>nterchange</a:t>
            </a:r>
          </a:p>
          <a:p>
            <a:pPr lvl="1">
              <a:spcBef>
                <a:spcPts val="0"/>
              </a:spcBef>
              <a:spcAft>
                <a:spcPts val="1200"/>
              </a:spcAft>
            </a:pPr>
            <a:r>
              <a:rPr lang="en-US" sz="2000" dirty="0"/>
              <a:t>ASCII was the most common legacy International standard used across the Internet until 2007</a:t>
            </a:r>
          </a:p>
          <a:p>
            <a:pPr lvl="1">
              <a:spcBef>
                <a:spcPts val="0"/>
              </a:spcBef>
              <a:spcAft>
                <a:spcPts val="1200"/>
              </a:spcAft>
            </a:pPr>
            <a:r>
              <a:rPr lang="en-US" sz="2000" dirty="0"/>
              <a:t>Since </a:t>
            </a:r>
            <a:r>
              <a:rPr lang="en-US" sz="2000" b="1" dirty="0"/>
              <a:t>2008</a:t>
            </a:r>
            <a:r>
              <a:rPr lang="en-US" sz="2000" dirty="0"/>
              <a:t>, ASCII has been surpassed by </a:t>
            </a:r>
            <a:r>
              <a:rPr lang="en-US" sz="2000" b="1" dirty="0">
                <a:solidFill>
                  <a:srgbClr val="0070C0"/>
                </a:solidFill>
              </a:rPr>
              <a:t>UTF-8</a:t>
            </a:r>
            <a:r>
              <a:rPr lang="en-US" sz="2000" dirty="0"/>
              <a:t> (Universal Transformation Format), which includes ASCII as a subset</a:t>
            </a:r>
          </a:p>
          <a:p>
            <a:pPr>
              <a:spcBef>
                <a:spcPts val="0"/>
              </a:spcBef>
              <a:spcAft>
                <a:spcPts val="1200"/>
              </a:spcAft>
            </a:pPr>
            <a:r>
              <a:rPr lang="en-US" sz="2400" dirty="0"/>
              <a:t>ASCII is an 8-bit (</a:t>
            </a:r>
            <a:r>
              <a:rPr lang="en-US" sz="2400" b="1" dirty="0">
                <a:solidFill>
                  <a:srgbClr val="FF0000"/>
                </a:solidFill>
              </a:rPr>
              <a:t>one-byte</a:t>
            </a:r>
            <a:r>
              <a:rPr lang="en-US" sz="2400" dirty="0"/>
              <a:t>) character encoding scheme</a:t>
            </a:r>
          </a:p>
          <a:p>
            <a:pPr lvl="1">
              <a:spcBef>
                <a:spcPts val="0"/>
              </a:spcBef>
              <a:spcAft>
                <a:spcPts val="1200"/>
              </a:spcAft>
            </a:pPr>
            <a:r>
              <a:rPr lang="en-US" sz="2000" dirty="0"/>
              <a:t>ASCII maps most of the characters in the (Western) languages descending from Latin to a specific integer value</a:t>
            </a:r>
          </a:p>
          <a:p>
            <a:pPr lvl="1">
              <a:spcBef>
                <a:spcPts val="0"/>
              </a:spcBef>
              <a:spcAft>
                <a:spcPts val="1200"/>
              </a:spcAft>
            </a:pPr>
            <a:r>
              <a:rPr lang="en-US" sz="2000" dirty="0"/>
              <a:t>In ASCII, there is a </a:t>
            </a:r>
            <a:r>
              <a:rPr lang="en-US" sz="2000" u="sng" dirty="0"/>
              <a:t>1:1 correspondence</a:t>
            </a:r>
            <a:r>
              <a:rPr lang="en-US" sz="2000" dirty="0"/>
              <a:t> between a letter and a number, and every character is </a:t>
            </a:r>
            <a:r>
              <a:rPr lang="en-US" sz="2000" b="1" dirty="0">
                <a:solidFill>
                  <a:srgbClr val="FF0000"/>
                </a:solidFill>
              </a:rPr>
              <a:t>always </a:t>
            </a:r>
            <a:r>
              <a:rPr lang="en-US" sz="2000" dirty="0"/>
              <a:t>one byte long</a:t>
            </a:r>
          </a:p>
          <a:p>
            <a:pPr lvl="1">
              <a:spcBef>
                <a:spcPts val="0"/>
              </a:spcBef>
              <a:spcAft>
                <a:spcPts val="1200"/>
              </a:spcAft>
            </a:pPr>
            <a:r>
              <a:rPr lang="en-US" sz="2000" dirty="0"/>
              <a:t>Inside a computer, </a:t>
            </a:r>
            <a:r>
              <a:rPr lang="en-US" sz="2000" b="1" dirty="0"/>
              <a:t>all</a:t>
            </a:r>
            <a:r>
              <a:rPr lang="en-US" sz="2000" dirty="0"/>
              <a:t> letters, punctuation marks, and even </a:t>
            </a:r>
            <a:r>
              <a:rPr lang="en-US" sz="2000" i="1" dirty="0"/>
              <a:t>numbers</a:t>
            </a:r>
            <a:r>
              <a:rPr lang="en-US" sz="2000" dirty="0"/>
              <a:t> (when treated as strings) are encoded using either ASCII or UTF-8</a:t>
            </a:r>
          </a:p>
          <a:p>
            <a:pPr lvl="1">
              <a:spcBef>
                <a:spcPts val="0"/>
              </a:spcBef>
              <a:spcAft>
                <a:spcPts val="1200"/>
              </a:spcAft>
            </a:pPr>
            <a:endParaRPr lang="en-US" sz="2000" dirty="0"/>
          </a:p>
        </p:txBody>
      </p:sp>
      <p:sp>
        <p:nvSpPr>
          <p:cNvPr id="4" name="Slide Number Placeholder 3"/>
          <p:cNvSpPr>
            <a:spLocks noGrp="1"/>
          </p:cNvSpPr>
          <p:nvPr>
            <p:ph type="sldNum" sz="quarter" idx="12"/>
          </p:nvPr>
        </p:nvSpPr>
        <p:spPr/>
        <p:txBody>
          <a:bodyPr/>
          <a:lstStyle/>
          <a:p>
            <a:fld id="{650AD656-6FF9-465D-B7B0-1CD0DD39CD23}" type="slidenum">
              <a:rPr lang="en-US" smtClean="0"/>
              <a:t>6</a:t>
            </a:fld>
            <a:endParaRPr lang="en-US" dirty="0"/>
          </a:p>
        </p:txBody>
      </p:sp>
    </p:spTree>
    <p:extLst>
      <p:ext uri="{BB962C8B-B14F-4D97-AF65-F5344CB8AC3E}">
        <p14:creationId xmlns:p14="http://schemas.microsoft.com/office/powerpoint/2010/main" val="203191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ASCII range for common English characters</a:t>
            </a:r>
          </a:p>
        </p:txBody>
      </p:sp>
      <p:pic>
        <p:nvPicPr>
          <p:cNvPr id="5" name="Picture 4"/>
          <p:cNvPicPr>
            <a:picLocks noChangeAspect="1"/>
          </p:cNvPicPr>
          <p:nvPr/>
        </p:nvPicPr>
        <p:blipFill>
          <a:blip r:embed="rId2"/>
          <a:stretch>
            <a:fillRect/>
          </a:stretch>
        </p:blipFill>
        <p:spPr>
          <a:xfrm>
            <a:off x="155159" y="1368545"/>
            <a:ext cx="8833681" cy="4391933"/>
          </a:xfrm>
          <a:prstGeom prst="rect">
            <a:avLst/>
          </a:prstGeom>
        </p:spPr>
      </p:pic>
      <p:sp>
        <p:nvSpPr>
          <p:cNvPr id="3" name="Slide Number Placeholder 2"/>
          <p:cNvSpPr>
            <a:spLocks noGrp="1"/>
          </p:cNvSpPr>
          <p:nvPr>
            <p:ph type="sldNum" sz="quarter" idx="12"/>
          </p:nvPr>
        </p:nvSpPr>
        <p:spPr/>
        <p:txBody>
          <a:bodyPr/>
          <a:lstStyle/>
          <a:p>
            <a:fld id="{650AD656-6FF9-465D-B7B0-1CD0DD39CD23}" type="slidenum">
              <a:rPr lang="en-US" smtClean="0"/>
              <a:t>7</a:t>
            </a:fld>
            <a:endParaRPr lang="en-US" dirty="0"/>
          </a:p>
        </p:txBody>
      </p:sp>
      <p:sp>
        <p:nvSpPr>
          <p:cNvPr id="4" name="Rectangle 3"/>
          <p:cNvSpPr/>
          <p:nvPr/>
        </p:nvSpPr>
        <p:spPr>
          <a:xfrm>
            <a:off x="5818239" y="4232787"/>
            <a:ext cx="1054509" cy="1622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5217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Unicode Maps Symbols to </a:t>
            </a:r>
            <a:r>
              <a:rPr lang="en-US" sz="3200" b="1" dirty="0">
                <a:solidFill>
                  <a:srgbClr val="7030A0"/>
                </a:solidFill>
                <a:latin typeface="+mn-lt"/>
              </a:rPr>
              <a:t>Codepoints</a:t>
            </a:r>
          </a:p>
        </p:txBody>
      </p:sp>
      <p:sp>
        <p:nvSpPr>
          <p:cNvPr id="4" name="Slide Number Placeholder 3"/>
          <p:cNvSpPr>
            <a:spLocks noGrp="1"/>
          </p:cNvSpPr>
          <p:nvPr>
            <p:ph type="sldNum" sz="quarter" idx="12"/>
          </p:nvPr>
        </p:nvSpPr>
        <p:spPr/>
        <p:txBody>
          <a:bodyPr/>
          <a:lstStyle/>
          <a:p>
            <a:fld id="{650AD656-6FF9-465D-B7B0-1CD0DD39CD23}" type="slidenum">
              <a:rPr lang="en-US" smtClean="0"/>
              <a:t>8</a:t>
            </a:fld>
            <a:endParaRPr lang="en-US" dirty="0"/>
          </a:p>
        </p:txBody>
      </p:sp>
      <p:pic>
        <p:nvPicPr>
          <p:cNvPr id="10" name="Picture 9">
            <a:extLst>
              <a:ext uri="{FF2B5EF4-FFF2-40B4-BE49-F238E27FC236}">
                <a16:creationId xmlns:a16="http://schemas.microsoft.com/office/drawing/2014/main" id="{108ED916-564C-E69F-D981-21218210D081}"/>
              </a:ext>
            </a:extLst>
          </p:cNvPr>
          <p:cNvPicPr>
            <a:picLocks noChangeAspect="1"/>
          </p:cNvPicPr>
          <p:nvPr/>
        </p:nvPicPr>
        <p:blipFill>
          <a:blip r:embed="rId2"/>
          <a:stretch>
            <a:fillRect/>
          </a:stretch>
        </p:blipFill>
        <p:spPr>
          <a:xfrm>
            <a:off x="893956" y="1807930"/>
            <a:ext cx="7356088" cy="4548421"/>
          </a:xfrm>
          <a:prstGeom prst="rect">
            <a:avLst/>
          </a:prstGeom>
        </p:spPr>
      </p:pic>
      <p:sp>
        <p:nvSpPr>
          <p:cNvPr id="12" name="TextBox 11">
            <a:extLst>
              <a:ext uri="{FF2B5EF4-FFF2-40B4-BE49-F238E27FC236}">
                <a16:creationId xmlns:a16="http://schemas.microsoft.com/office/drawing/2014/main" id="{8BE4ACBD-D916-008A-2507-D68BE1EB142D}"/>
              </a:ext>
            </a:extLst>
          </p:cNvPr>
          <p:cNvSpPr txBox="1"/>
          <p:nvPr/>
        </p:nvSpPr>
        <p:spPr>
          <a:xfrm>
            <a:off x="3177915" y="1258139"/>
            <a:ext cx="2788170" cy="369332"/>
          </a:xfrm>
          <a:prstGeom prst="rect">
            <a:avLst/>
          </a:prstGeom>
          <a:noFill/>
        </p:spPr>
        <p:txBody>
          <a:bodyPr wrap="square">
            <a:spAutoFit/>
          </a:bodyPr>
          <a:lstStyle/>
          <a:p>
            <a:pPr algn="ctr"/>
            <a:r>
              <a:rPr lang="en-US" dirty="0">
                <a:hlinkClick r:id="rId3"/>
              </a:rPr>
              <a:t>https://home.unicode.org</a:t>
            </a:r>
            <a:endParaRPr lang="en-US" dirty="0"/>
          </a:p>
        </p:txBody>
      </p:sp>
      <p:sp>
        <p:nvSpPr>
          <p:cNvPr id="5" name="TextBox 4">
            <a:extLst>
              <a:ext uri="{FF2B5EF4-FFF2-40B4-BE49-F238E27FC236}">
                <a16:creationId xmlns:a16="http://schemas.microsoft.com/office/drawing/2014/main" id="{59D63111-EB9D-2E85-59B5-8C35CFDCBA7A}"/>
              </a:ext>
            </a:extLst>
          </p:cNvPr>
          <p:cNvSpPr txBox="1"/>
          <p:nvPr/>
        </p:nvSpPr>
        <p:spPr>
          <a:xfrm>
            <a:off x="1334125" y="6144417"/>
            <a:ext cx="6475751" cy="369332"/>
          </a:xfrm>
          <a:prstGeom prst="rect">
            <a:avLst/>
          </a:prstGeom>
          <a:solidFill>
            <a:schemeClr val="bg1"/>
          </a:solidFill>
          <a:ln w="28575">
            <a:solidFill>
              <a:srgbClr val="FF0000"/>
            </a:solidFill>
          </a:ln>
        </p:spPr>
        <p:txBody>
          <a:bodyPr wrap="square">
            <a:spAutoFit/>
          </a:bodyPr>
          <a:lstStyle/>
          <a:p>
            <a:pPr algn="ctr"/>
            <a:r>
              <a:rPr lang="en-US" sz="1800" b="1" dirty="0"/>
              <a:t>Unicode</a:t>
            </a:r>
            <a:r>
              <a:rPr lang="en-US" sz="1800" dirty="0"/>
              <a:t> maps a symbol to a </a:t>
            </a:r>
            <a:r>
              <a:rPr lang="en-US" sz="1800" b="1" dirty="0">
                <a:solidFill>
                  <a:srgbClr val="7030A0"/>
                </a:solidFill>
              </a:rPr>
              <a:t>codepoint</a:t>
            </a:r>
            <a:r>
              <a:rPr lang="en-US" sz="1800" dirty="0"/>
              <a:t> (a </a:t>
            </a:r>
            <a:r>
              <a:rPr lang="en-US" sz="1800" b="1" u="sng" dirty="0"/>
              <a:t>16</a:t>
            </a:r>
            <a:r>
              <a:rPr lang="en-US" sz="1800" b="1" dirty="0"/>
              <a:t> to 21-bit </a:t>
            </a:r>
            <a:r>
              <a:rPr lang="en-US" sz="1800" i="1" dirty="0"/>
              <a:t>integer</a:t>
            </a:r>
            <a:r>
              <a:rPr lang="en-US" sz="1800" dirty="0"/>
              <a:t>) </a:t>
            </a:r>
            <a:endParaRPr lang="en-US" dirty="0"/>
          </a:p>
        </p:txBody>
      </p:sp>
    </p:spTree>
    <p:extLst>
      <p:ext uri="{BB962C8B-B14F-4D97-AF65-F5344CB8AC3E}">
        <p14:creationId xmlns:p14="http://schemas.microsoft.com/office/powerpoint/2010/main" val="190547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03455"/>
          </a:xfrm>
        </p:spPr>
        <p:txBody>
          <a:bodyPr>
            <a:noAutofit/>
          </a:bodyPr>
          <a:lstStyle/>
          <a:p>
            <a:pPr algn="ctr"/>
            <a:r>
              <a:rPr lang="en-US" sz="3200" dirty="0">
                <a:latin typeface="+mn-lt"/>
              </a:rPr>
              <a:t>UTF-8 Encodes Unicode </a:t>
            </a:r>
            <a:r>
              <a:rPr lang="en-US" sz="3200" b="1" dirty="0">
                <a:solidFill>
                  <a:srgbClr val="7030A0"/>
                </a:solidFill>
                <a:latin typeface="+mn-lt"/>
              </a:rPr>
              <a:t>Codepoints</a:t>
            </a:r>
          </a:p>
        </p:txBody>
      </p:sp>
      <p:sp>
        <p:nvSpPr>
          <p:cNvPr id="4" name="Slide Number Placeholder 3"/>
          <p:cNvSpPr>
            <a:spLocks noGrp="1"/>
          </p:cNvSpPr>
          <p:nvPr>
            <p:ph type="sldNum" sz="quarter" idx="12"/>
          </p:nvPr>
        </p:nvSpPr>
        <p:spPr/>
        <p:txBody>
          <a:bodyPr/>
          <a:lstStyle/>
          <a:p>
            <a:fld id="{650AD656-6FF9-465D-B7B0-1CD0DD39CD23}" type="slidenum">
              <a:rPr lang="en-US" smtClean="0"/>
              <a:t>9</a:t>
            </a:fld>
            <a:endParaRPr lang="en-US" dirty="0"/>
          </a:p>
        </p:txBody>
      </p:sp>
      <p:pic>
        <p:nvPicPr>
          <p:cNvPr id="7" name="Picture 6">
            <a:extLst>
              <a:ext uri="{FF2B5EF4-FFF2-40B4-BE49-F238E27FC236}">
                <a16:creationId xmlns:a16="http://schemas.microsoft.com/office/drawing/2014/main" id="{E3A77C7A-5D30-4B20-AB79-811261392905}"/>
              </a:ext>
            </a:extLst>
          </p:cNvPr>
          <p:cNvPicPr>
            <a:picLocks noChangeAspect="1"/>
          </p:cNvPicPr>
          <p:nvPr/>
        </p:nvPicPr>
        <p:blipFill rotWithShape="1">
          <a:blip r:embed="rId2"/>
          <a:srcRect l="1995" t="3586" r="1118" b="990"/>
          <a:stretch/>
        </p:blipFill>
        <p:spPr>
          <a:xfrm>
            <a:off x="694360" y="1776149"/>
            <a:ext cx="7755277" cy="4491533"/>
          </a:xfrm>
          <a:prstGeom prst="rect">
            <a:avLst/>
          </a:prstGeom>
        </p:spPr>
      </p:pic>
      <p:sp>
        <p:nvSpPr>
          <p:cNvPr id="8" name="TextBox 7">
            <a:extLst>
              <a:ext uri="{FF2B5EF4-FFF2-40B4-BE49-F238E27FC236}">
                <a16:creationId xmlns:a16="http://schemas.microsoft.com/office/drawing/2014/main" id="{F3DC365E-5DD2-41CD-A4DA-F4283120AF43}"/>
              </a:ext>
            </a:extLst>
          </p:cNvPr>
          <p:cNvSpPr txBox="1"/>
          <p:nvPr/>
        </p:nvSpPr>
        <p:spPr>
          <a:xfrm>
            <a:off x="2542031" y="1187918"/>
            <a:ext cx="4059936" cy="369332"/>
          </a:xfrm>
          <a:prstGeom prst="rect">
            <a:avLst/>
          </a:prstGeom>
          <a:noFill/>
        </p:spPr>
        <p:txBody>
          <a:bodyPr wrap="square" rtlCol="0">
            <a:spAutoFit/>
          </a:bodyPr>
          <a:lstStyle/>
          <a:p>
            <a:pPr algn="ctr"/>
            <a:r>
              <a:rPr lang="en-US" dirty="0">
                <a:hlinkClick r:id="rId3"/>
              </a:rPr>
              <a:t>https://en.wikipedia.org/wiki/UTF-8</a:t>
            </a:r>
            <a:r>
              <a:rPr lang="en-US" dirty="0"/>
              <a:t> </a:t>
            </a:r>
          </a:p>
        </p:txBody>
      </p:sp>
      <p:sp>
        <p:nvSpPr>
          <p:cNvPr id="3" name="Rectangle 2">
            <a:extLst>
              <a:ext uri="{FF2B5EF4-FFF2-40B4-BE49-F238E27FC236}">
                <a16:creationId xmlns:a16="http://schemas.microsoft.com/office/drawing/2014/main" id="{89418F4E-7EDD-48CE-85C4-88D459C69A05}"/>
              </a:ext>
            </a:extLst>
          </p:cNvPr>
          <p:cNvSpPr/>
          <p:nvPr/>
        </p:nvSpPr>
        <p:spPr>
          <a:xfrm>
            <a:off x="7029450" y="4004646"/>
            <a:ext cx="1052513" cy="2875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a:extLst>
              <a:ext uri="{FF2B5EF4-FFF2-40B4-BE49-F238E27FC236}">
                <a16:creationId xmlns:a16="http://schemas.microsoft.com/office/drawing/2014/main" id="{CB161801-6C64-47B8-9512-0E6342EAC880}"/>
              </a:ext>
            </a:extLst>
          </p:cNvPr>
          <p:cNvCxnSpPr/>
          <p:nvPr/>
        </p:nvCxnSpPr>
        <p:spPr>
          <a:xfrm flipH="1" flipV="1">
            <a:off x="5872163" y="3095625"/>
            <a:ext cx="1085850" cy="1047750"/>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8B97FC9-42A9-FDF9-1CA1-84CC700AD85E}"/>
              </a:ext>
            </a:extLst>
          </p:cNvPr>
          <p:cNvSpPr txBox="1"/>
          <p:nvPr/>
        </p:nvSpPr>
        <p:spPr>
          <a:xfrm>
            <a:off x="1616126" y="1911517"/>
            <a:ext cx="5204397" cy="707886"/>
          </a:xfrm>
          <a:prstGeom prst="rect">
            <a:avLst/>
          </a:prstGeom>
          <a:solidFill>
            <a:schemeClr val="bg1"/>
          </a:solidFill>
          <a:ln w="28575">
            <a:solidFill>
              <a:srgbClr val="FF0000"/>
            </a:solidFill>
          </a:ln>
        </p:spPr>
        <p:txBody>
          <a:bodyPr wrap="square">
            <a:spAutoFit/>
          </a:bodyPr>
          <a:lstStyle/>
          <a:p>
            <a:pPr algn="ctr"/>
            <a:r>
              <a:rPr lang="en-US" sz="2000" b="1" dirty="0"/>
              <a:t>UTF-8</a:t>
            </a:r>
            <a:r>
              <a:rPr lang="en-US" sz="2000" dirty="0"/>
              <a:t> encodes </a:t>
            </a:r>
            <a:r>
              <a:rPr lang="en-US" sz="2000" b="1" dirty="0">
                <a:solidFill>
                  <a:srgbClr val="7030A0"/>
                </a:solidFill>
              </a:rPr>
              <a:t>codepoints</a:t>
            </a:r>
            <a:r>
              <a:rPr lang="en-US" sz="2000" dirty="0"/>
              <a:t> into a </a:t>
            </a:r>
            <a:r>
              <a:rPr lang="en-US" sz="2000" i="1" dirty="0"/>
              <a:t>variable</a:t>
            </a:r>
            <a:r>
              <a:rPr lang="en-US" sz="2000" dirty="0"/>
              <a:t> number of bytes (from 1 to 4 bytes maximum)</a:t>
            </a:r>
          </a:p>
        </p:txBody>
      </p:sp>
      <p:sp>
        <p:nvSpPr>
          <p:cNvPr id="5" name="TextBox 4">
            <a:extLst>
              <a:ext uri="{FF2B5EF4-FFF2-40B4-BE49-F238E27FC236}">
                <a16:creationId xmlns:a16="http://schemas.microsoft.com/office/drawing/2014/main" id="{576985F7-C74C-515E-14DC-2E82EF1239EA}"/>
              </a:ext>
            </a:extLst>
          </p:cNvPr>
          <p:cNvSpPr txBox="1"/>
          <p:nvPr/>
        </p:nvSpPr>
        <p:spPr>
          <a:xfrm>
            <a:off x="6958013" y="1943148"/>
            <a:ext cx="2057400" cy="584775"/>
          </a:xfrm>
          <a:prstGeom prst="rect">
            <a:avLst/>
          </a:prstGeom>
          <a:noFill/>
        </p:spPr>
        <p:txBody>
          <a:bodyPr wrap="square" rtlCol="0">
            <a:spAutoFit/>
          </a:bodyPr>
          <a:lstStyle/>
          <a:p>
            <a:pPr algn="ctr"/>
            <a:r>
              <a:rPr lang="en-US" sz="1600" dirty="0"/>
              <a:t>To </a:t>
            </a:r>
            <a:r>
              <a:rPr lang="en-US" sz="1600" b="1" dirty="0"/>
              <a:t>encode</a:t>
            </a:r>
            <a:r>
              <a:rPr lang="en-US" sz="1600" dirty="0"/>
              <a:t> means to </a:t>
            </a:r>
            <a:r>
              <a:rPr lang="en-US" sz="1600" b="1" dirty="0"/>
              <a:t>package</a:t>
            </a:r>
            <a:r>
              <a:rPr lang="en-US" sz="1600" dirty="0"/>
              <a:t> or </a:t>
            </a:r>
            <a:r>
              <a:rPr lang="en-US" sz="1600" b="1" dirty="0"/>
              <a:t>wrap</a:t>
            </a:r>
          </a:p>
        </p:txBody>
      </p:sp>
    </p:spTree>
    <p:extLst>
      <p:ext uri="{BB962C8B-B14F-4D97-AF65-F5344CB8AC3E}">
        <p14:creationId xmlns:p14="http://schemas.microsoft.com/office/powerpoint/2010/main" val="330041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1+#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7544</TotalTime>
  <Words>1848</Words>
  <Application>Microsoft Office PowerPoint</Application>
  <PresentationFormat>On-screen Show (4:3)</PresentationFormat>
  <Paragraphs>200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Consolas</vt:lpstr>
      <vt:lpstr>Office Theme</vt:lpstr>
      <vt:lpstr>PowerPoint Presentation</vt:lpstr>
      <vt:lpstr>Session 08 – Goals</vt:lpstr>
      <vt:lpstr>Python Strings</vt:lpstr>
      <vt:lpstr>Edit reverse_string.py</vt:lpstr>
      <vt:lpstr>Run reverse_string.py</vt:lpstr>
      <vt:lpstr>ASCII (“as-key”)</vt:lpstr>
      <vt:lpstr>ASCII range for common English characters</vt:lpstr>
      <vt:lpstr>Unicode Maps Symbols to Codepoints</vt:lpstr>
      <vt:lpstr>UTF-8 Encodes Unicode Codepoints</vt:lpstr>
      <vt:lpstr>Creating a Frequency Histogram</vt:lpstr>
      <vt:lpstr>Letter Frequencies in the English Language</vt:lpstr>
      <vt:lpstr>ASCII Text Files – A “stream”</vt:lpstr>
      <vt:lpstr>Open freq_histogram.py</vt:lpstr>
      <vt:lpstr>Run freq_histogram.py</vt:lpstr>
      <vt:lpstr>The Caesar Shift Cipher</vt:lpstr>
      <vt:lpstr>The Caesar Shift Cipher</vt:lpstr>
      <vt:lpstr>The Caesar Shift Cipher</vt:lpstr>
      <vt:lpstr>The Caesar Shift Cipher</vt:lpstr>
      <vt:lpstr>Caesar Decrypt</vt:lpstr>
      <vt:lpstr>ciphertext1.txt</vt:lpstr>
      <vt:lpstr>Edit freq_histogram.py</vt:lpstr>
      <vt:lpstr>Run freq_histogram.py</vt:lpstr>
      <vt:lpstr>Open caesar_decrypt.py</vt:lpstr>
      <vt:lpstr>Edit caesar_decrypt.py</vt:lpstr>
      <vt:lpstr>Run caesar_decrypt.py</vt:lpstr>
      <vt:lpstr>PowerPoint Presentation</vt:lpstr>
      <vt:lpstr>The Caesar Shift Cipher</vt:lpstr>
      <vt:lpstr>Bigram Analysis</vt:lpstr>
      <vt:lpstr>Kennedy’s Moon Speech in 1962</vt:lpstr>
      <vt:lpstr>Bigram Analysis of Kennedy’s Moon Speech in 1962</vt:lpstr>
      <vt:lpstr>Kennedy’s Moon Speech Translated</vt:lpstr>
      <vt:lpstr>Bigram Statistics by Language</vt:lpstr>
      <vt:lpstr>Frequency of Bigrams</vt:lpstr>
      <vt:lpstr>bigram_ciphertext.txt</vt:lpstr>
      <vt:lpstr>Bigram Frequency Analysis of Ciphertext</vt:lpstr>
      <vt:lpstr>The Original Plaintext</vt:lpstr>
      <vt:lpstr>The Fallacy of the Smarter Criminal</vt:lpstr>
      <vt:lpstr>Session 08 – Now You Know…</vt:lpstr>
      <vt:lpstr>Task 08</vt:lpstr>
    </vt:vector>
  </TitlesOfParts>
  <Company>Personal Use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MSN Biersach</dc:creator>
  <cp:lastModifiedBy>David MSN Biersach</cp:lastModifiedBy>
  <cp:revision>857</cp:revision>
  <cp:lastPrinted>2015-06-01T00:45:11Z</cp:lastPrinted>
  <dcterms:created xsi:type="dcterms:W3CDTF">2014-09-21T17:58:26Z</dcterms:created>
  <dcterms:modified xsi:type="dcterms:W3CDTF">2023-07-30T02:36:42Z</dcterms:modified>
</cp:coreProperties>
</file>