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1019" r:id="rId2"/>
    <p:sldId id="972" r:id="rId3"/>
    <p:sldId id="399" r:id="rId4"/>
    <p:sldId id="400" r:id="rId5"/>
    <p:sldId id="953" r:id="rId6"/>
    <p:sldId id="455" r:id="rId7"/>
    <p:sldId id="402" r:id="rId8"/>
    <p:sldId id="403" r:id="rId9"/>
    <p:sldId id="404" r:id="rId10"/>
    <p:sldId id="405" r:id="rId11"/>
    <p:sldId id="1020" r:id="rId12"/>
    <p:sldId id="1032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983" r:id="rId22"/>
    <p:sldId id="1033" r:id="rId23"/>
    <p:sldId id="990" r:id="rId24"/>
    <p:sldId id="421" r:id="rId25"/>
    <p:sldId id="422" r:id="rId26"/>
    <p:sldId id="423" r:id="rId27"/>
    <p:sldId id="424" r:id="rId28"/>
    <p:sldId id="425" r:id="rId29"/>
    <p:sldId id="1034" r:id="rId30"/>
    <p:sldId id="427" r:id="rId31"/>
    <p:sldId id="1035" r:id="rId32"/>
    <p:sldId id="1024" r:id="rId33"/>
    <p:sldId id="1025" r:id="rId34"/>
    <p:sldId id="431" r:id="rId35"/>
    <p:sldId id="464" r:id="rId36"/>
    <p:sldId id="1026" r:id="rId37"/>
    <p:sldId id="452" r:id="rId38"/>
    <p:sldId id="432" r:id="rId39"/>
    <p:sldId id="1008" r:id="rId40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123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5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3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204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818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88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26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2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0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9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9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8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45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12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../media/image16.jpeg"/><Relationship Id="rId5" Type="http://schemas.openxmlformats.org/officeDocument/2006/relationships/image" Target="NULL"/><Relationship Id="rId10" Type="http://schemas.openxmlformats.org/officeDocument/2006/relationships/image" Target="../media/image15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../media/image29.png"/><Relationship Id="rId4" Type="http://schemas.openxmlformats.org/officeDocument/2006/relationships/image" Target="../media/image87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0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NUL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../media/image33.jpe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emf"/><Relationship Id="rId7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1250.png"/><Relationship Id="rId5" Type="http://schemas.openxmlformats.org/officeDocument/2006/relationships/image" Target="NULL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7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5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19 </a:t>
            </a:r>
            <a:r>
              <a:rPr lang="en-US" dirty="0"/>
              <a:t>Continued Fractions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C3D2BA-D3BA-4C11-923A-75F315247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3" y="1509005"/>
            <a:ext cx="8028575" cy="42661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8,119 / 5,741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858498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3428CD-6012-4747-90DD-51747D1AB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2D004A-34C6-4BBC-8227-94C0BB9A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7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257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3" y="995517"/>
                <a:ext cx="5741773" cy="429092"/>
              </a:xfrm>
              <a:prstGeom prst="rect">
                <a:avLst/>
              </a:prstGeom>
              <a:blipFill>
                <a:blip r:embed="rId2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𝟏𝟏𝟑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[10; {1,1,1,2,2,1,1,1,20}]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497637"/>
              </a:xfrm>
              <a:prstGeom prst="rect">
                <a:avLst/>
              </a:prstGeom>
              <a:blipFill rotWithShape="0"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8829C3-99BB-47BB-A077-62992F2D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973" y="1507668"/>
            <a:ext cx="4438052" cy="43548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2591D7-FD11-40B4-829A-CF907B43333A}"/>
              </a:ext>
            </a:extLst>
          </p:cNvPr>
          <p:cNvSpPr/>
          <p:nvPr/>
        </p:nvSpPr>
        <p:spPr>
          <a:xfrm>
            <a:off x="3554361" y="1954161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CE5F8F-8E8A-4710-A208-196F40D674C8}"/>
              </a:ext>
            </a:extLst>
          </p:cNvPr>
          <p:cNvSpPr/>
          <p:nvPr/>
        </p:nvSpPr>
        <p:spPr>
          <a:xfrm>
            <a:off x="3554361" y="3905866"/>
            <a:ext cx="833284" cy="19467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7088443" y="5560141"/>
            <a:ext cx="1155905" cy="302342"/>
          </a:xfrm>
          <a:prstGeom prst="borderCallout2">
            <a:avLst>
              <a:gd name="adj1" fmla="val 118750"/>
              <a:gd name="adj2" fmla="val 32345"/>
              <a:gd name="adj3" fmla="val 204116"/>
              <a:gd name="adj4" fmla="val 7634"/>
              <a:gd name="adj5" fmla="val 207421"/>
              <a:gd name="adj6" fmla="val -39508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81352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B5EAFB-96FD-5F83-6B87-4AEFA75FE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961" y="1288065"/>
            <a:ext cx="7142077" cy="361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0" name="Callout: Bent Line 9">
            <a:extLst>
              <a:ext uri="{FF2B5EF4-FFF2-40B4-BE49-F238E27FC236}">
                <a16:creationId xmlns:a16="http://schemas.microsoft.com/office/drawing/2014/main" id="{E1A254F5-7615-4323-95D3-2D6BA4399C95}"/>
              </a:ext>
            </a:extLst>
          </p:cNvPr>
          <p:cNvSpPr/>
          <p:nvPr/>
        </p:nvSpPr>
        <p:spPr>
          <a:xfrm>
            <a:off x="3340902" y="5043162"/>
            <a:ext cx="1155905" cy="302342"/>
          </a:xfrm>
          <a:prstGeom prst="borderCallout2">
            <a:avLst>
              <a:gd name="adj1" fmla="val -10158"/>
              <a:gd name="adj2" fmla="val 27806"/>
              <a:gd name="adj3" fmla="val -120634"/>
              <a:gd name="adj4" fmla="val -5335"/>
              <a:gd name="adj5" fmla="val -119808"/>
              <a:gd name="adj6" fmla="val -37563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Period = 9</a:t>
            </a:r>
          </a:p>
        </p:txBody>
      </p:sp>
    </p:spTree>
    <p:extLst>
      <p:ext uri="{BB962C8B-B14F-4D97-AF65-F5344CB8AC3E}">
        <p14:creationId xmlns:p14="http://schemas.microsoft.com/office/powerpoint/2010/main" val="30153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25502-4C6E-4E0A-9266-D8BE8C887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15" y="1610854"/>
            <a:ext cx="6161770" cy="39683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fraction best approximates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2" y="983546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113</m:t>
                        </m:r>
                      </m:e>
                    </m:rad>
                  </m:oMath>
                </a14:m>
                <a:r>
                  <a:rPr lang="en-US" sz="2400" dirty="0"/>
                  <a:t> ≈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131,952 / 12,413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768" y="5659395"/>
                <a:ext cx="3492843" cy="497637"/>
              </a:xfrm>
              <a:prstGeom prst="rect">
                <a:avLst/>
              </a:prstGeom>
              <a:blipFill>
                <a:blip r:embed="rId4"/>
                <a:stretch>
                  <a:fillRect t="-2439" b="-26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/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1E7DB-03B5-42BD-A5E2-E5214AE3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293" y="571888"/>
                <a:ext cx="1412759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40784A2-CD48-4358-8D4A-A695E6C0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6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2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829258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2.718281828459045235360287471352662497757247093699959574966967627724076630353547594571382178525166427427466391932003059921817413596629043572900334295260595630738132328627943490763233829880753195251019011573834187930702154089149934884167509244761460668082264800168477411853742345442437107539077744992069551702761838606261331384583000752044933826560297606737113200709328709127443747047230696977209310141692836819025515108657463772111252389784425056953696770785449969967946864454905987931636889230098793127736178215424999229576351482208269895193668033182528869398496465105820939239829488793320362509443117301238197068416140397019837679320683282376464804295311802328782509819455815301756717361332069811250996181881593041690351598888519345807273866738589422879228499892086805825749279610484198444363463244968487560233624827041978623209002160990235304369941849146314093431738143640546253152096183690888707016768396424378140592714563549061303107208510383750510115747704171898610687396965521267154688957035035402123407849819334321068170121005627880235193033224745015853904730419957777093503660416997329725088687696640355570716226844716256079882651787134195124665201030592123667719432527867539855894489697096409754591856956380236370162112047742722836489613422516445078182442352948636372141740238893441247963574370263755294448337998016125492278509257782562092622648326277933386566481627725164019105900491644998289315056604725802778631864155195653244258698294695930801915298721172556347546396447910145904090586298496791287406870504895858671747985466775757320568128845920541334053922000113786300945560688166740016984205580403363795376452030402432256613527836951177883863874439662532249850654995886234281899707733276171783928034946501434558897071942586398772754710962953741521115136835062752602326484728703920764310059584116612054529703023647254929666938115137322753645098889031360205724817658511806303644281231496550704751025446501172721155519486685080036853228183152196003735625279449515828418829478761085263981395599006737648292244375287184624578036192981971399147564488262603903381441823262515097482798777996437308997038886778227138360577297882412561190717663946507063304527954661855096666185664709711344474016070462621568071748187784437143698821855967095910259686200235371858874856965220005031173439207321139080329363447972735595527734907178379342163701205005451326383544000186323991490705479778056697853358048966906295119432473099587655236812859041383241160722602998330535370876138939639177957454016137223618789365260538155841587186925538606164779834025435128439612946035291332594279490433729908573158029095863138268329147711639633709240031689458636060645845925126994655724839186564209752685082307544254599376917041977780085362730941710163434907696423722294352366125572508814779223151974778060569672538017180776360346245927877846585065605078084421152969752189087401966090665180351650179250461950136658543663271254963990854914420001457476081930221206602433009641270489439039717719518069908699860663658323227870937650226014929101151717763594460202324930028040186772391028809786660565118326004368850881715723866984224220102495055188169480322100251542649463981287367765892768816359831247788652014117411091360116499507662907794364600585194199856016264790761532103872755712699251827568798930276176114616254935649590379804583818232336861201624373656984670378585330527583333793990752166069238053369887956513728559388349989470741618155012539706464817194670834819721448889879067650379590366967249499254527903372963616265897603949857674139735944102374432970935547798262961459144293645142861715858733974679189757121195618738578364475844842355558105002561149239151889309946342841393608038309166281881150371528496705974162562823609216807515017772538740256425347087908913729172282861151591568372524163077225440633787593105982676094420326192428531701878177296023541306067213604600038966109364709514141718577701418060644363681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  <a:r>
              <a:rPr lang="en-US" sz="3200" dirty="0">
                <a:latin typeface="+mn-lt"/>
              </a:rPr>
              <a:t> to 3,600 digits </a:t>
            </a:r>
          </a:p>
        </p:txBody>
      </p:sp>
    </p:spTree>
    <p:extLst>
      <p:ext uri="{BB962C8B-B14F-4D97-AF65-F5344CB8AC3E}">
        <p14:creationId xmlns:p14="http://schemas.microsoft.com/office/powerpoint/2010/main" val="1797000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4154E09-A233-4575-921F-24426E3AD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54" y="1007683"/>
            <a:ext cx="4555997" cy="4470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[2; {1,2n,1}] for n &gt; 0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 = [7;2,{1,1,3n,12n+6,3n+2}] for n &gt; 0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566" y="5684355"/>
                <a:ext cx="5585255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cxnSpLocks/>
            <a:stCxn id="2" idx="2"/>
          </p:cNvCxnSpPr>
          <p:nvPr/>
        </p:nvCxnSpPr>
        <p:spPr>
          <a:xfrm>
            <a:off x="2266950" y="4134452"/>
            <a:ext cx="2144103" cy="16171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 for </a:t>
            </a:r>
            <a:r>
              <a:rPr lang="en-US" sz="3200" b="1" i="1" dirty="0">
                <a:solidFill>
                  <a:srgbClr val="FF0000"/>
                </a:solidFill>
                <a:latin typeface="+mn-lt"/>
              </a:rPr>
              <a:t>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C00581-3003-4E8D-87EE-41A4BFBF9E78}"/>
              </a:ext>
            </a:extLst>
          </p:cNvPr>
          <p:cNvSpPr/>
          <p:nvPr/>
        </p:nvSpPr>
        <p:spPr>
          <a:xfrm>
            <a:off x="3362324" y="1454765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84AA9-8109-4EBB-8996-A3089EBA0C73}"/>
              </a:ext>
            </a:extLst>
          </p:cNvPr>
          <p:cNvSpPr/>
          <p:nvPr/>
        </p:nvSpPr>
        <p:spPr>
          <a:xfrm>
            <a:off x="3362324" y="2128274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08915-3B03-428C-A854-C24E974C9B05}"/>
              </a:ext>
            </a:extLst>
          </p:cNvPr>
          <p:cNvSpPr/>
          <p:nvPr/>
        </p:nvSpPr>
        <p:spPr>
          <a:xfrm>
            <a:off x="3362324" y="2788458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8AA56-590C-48AD-B10F-69011942F319}"/>
              </a:ext>
            </a:extLst>
          </p:cNvPr>
          <p:cNvSpPr/>
          <p:nvPr/>
        </p:nvSpPr>
        <p:spPr>
          <a:xfrm>
            <a:off x="3362323" y="3461967"/>
            <a:ext cx="866775" cy="6724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211122"/>
            <a:ext cx="3276600" cy="92333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 </a:t>
            </a:r>
            <a:r>
              <a:rPr lang="en-US" b="1" dirty="0">
                <a:solidFill>
                  <a:srgbClr val="0070C0"/>
                </a:solidFill>
              </a:rPr>
              <a:t>transcendental numbers </a:t>
            </a:r>
            <a:r>
              <a:rPr lang="en-US" b="1" dirty="0"/>
              <a:t>yield an infinite CF with a repeated </a:t>
            </a:r>
            <a:r>
              <a:rPr lang="en-US" b="1" i="1" dirty="0">
                <a:solidFill>
                  <a:srgbClr val="FF0000"/>
                </a:solidFill>
              </a:rPr>
              <a:t>pattern</a:t>
            </a:r>
            <a:r>
              <a:rPr lang="en-US" b="1" i="1" dirty="0"/>
              <a:t> </a:t>
            </a:r>
            <a:r>
              <a:rPr lang="en-US" b="1" dirty="0"/>
              <a:t>of finite length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62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Golden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99" y="2228943"/>
            <a:ext cx="2749010" cy="15883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4325946"/>
                <a:ext cx="2047292" cy="107061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327" y="5222242"/>
                <a:ext cx="4206023" cy="77835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10" y="5299315"/>
                <a:ext cx="2045625" cy="7012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1+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2775003"/>
                <a:ext cx="1502398" cy="75642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882" y="3801278"/>
                <a:ext cx="1580689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247" t="-1667" r="-115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61" y="4604798"/>
                <a:ext cx="21166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3170" r="-31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458" y="365126"/>
            <a:ext cx="2350164" cy="152173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2100" y="365126"/>
            <a:ext cx="1902163" cy="15217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1EEB56-1E06-2BA0-7E6E-73DB0CD32F40}"/>
              </a:ext>
            </a:extLst>
          </p:cNvPr>
          <p:cNvSpPr txBox="1"/>
          <p:nvPr/>
        </p:nvSpPr>
        <p:spPr>
          <a:xfrm>
            <a:off x="2777085" y="3996784"/>
            <a:ext cx="1194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lowercase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phi</a:t>
            </a:r>
          </a:p>
        </p:txBody>
      </p:sp>
    </p:spTree>
    <p:extLst>
      <p:ext uri="{BB962C8B-B14F-4D97-AF65-F5344CB8AC3E}">
        <p14:creationId xmlns:p14="http://schemas.microsoft.com/office/powerpoint/2010/main" val="11748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  <p:bldP spid="1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523" y="1611618"/>
            <a:ext cx="6586954" cy="379096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517" y="1958980"/>
            <a:ext cx="7708966" cy="34435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9328" y="2956268"/>
            <a:ext cx="5066346" cy="32279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1242" y="1501140"/>
            <a:ext cx="3700975" cy="457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62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150" y="1499610"/>
            <a:ext cx="4155299" cy="34533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920" y="1499610"/>
            <a:ext cx="4013330" cy="334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775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989" y="378921"/>
                <a:ext cx="4206023" cy="7783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32" y="1490787"/>
            <a:ext cx="6863335" cy="48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2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Gain an appreciation for </a:t>
                </a:r>
                <a:r>
                  <a:rPr lang="en-US" sz="2400" b="1" dirty="0"/>
                  <a:t>Continued Fractions</a:t>
                </a:r>
                <a:r>
                  <a:rPr lang="en-US" sz="2400" dirty="0"/>
                  <a:t> in nature</a:t>
                </a:r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Understand the three types of CFs:  1) finite, 2) infinite with repeating </a:t>
                </a:r>
                <a:r>
                  <a:rPr lang="en-US" sz="2400" i="1" u="sng" dirty="0"/>
                  <a:t>sequence</a:t>
                </a:r>
                <a:r>
                  <a:rPr lang="en-US" sz="2400" dirty="0"/>
                  <a:t>, 3) infinite with repeating </a:t>
                </a:r>
                <a:r>
                  <a:rPr lang="en-US" sz="2400" i="1" u="sng" dirty="0"/>
                  <a:t>pattern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code to </a:t>
                </a:r>
                <a:r>
                  <a:rPr lang="en-US" sz="2400" b="1" dirty="0"/>
                  <a:t>generate</a:t>
                </a:r>
                <a:r>
                  <a:rPr lang="en-US" sz="2400" dirty="0"/>
                  <a:t> a generalized CF for a real number, and how to </a:t>
                </a:r>
                <a:r>
                  <a:rPr lang="en-US" sz="2400" b="1" dirty="0"/>
                  <a:t>expand</a:t>
                </a:r>
                <a:r>
                  <a:rPr lang="en-US" sz="2400" dirty="0"/>
                  <a:t> that CF to produce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convergents</a:t>
                </a:r>
                <a:r>
                  <a:rPr lang="en-US" sz="2400" dirty="0"/>
                  <a:t> of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Appreciate the hidden underlying simplicity of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generalized continued fraction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Consider CFs as they relate to solutions for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Pell’s Equation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48720"/>
            <a:ext cx="7216346" cy="532453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618033988749894848204586834365638117720309179805762862135448622705260462818902449707207204189391137484754088075386891752126633862223536931793180060766726354433389086595939582905638322661319928290267880675208766892501711696207032221043216269548626296313614438149758701220340805887954454749246185695364864449241044320771344947049565846788509874339442212544877066478091588460749988712400765217057517978834166256249407589069704000281210427621771117778053153171410117046665991466979873176135600670874807101317952368942752194843530567830022878569978297783478458782289110976250030269615617002504643382437764861028383126833037242926752631165339247316711121158818638513316203840052221657912866752946549068113171599343235973494985090409476213222981017261070596116456299098162905552085247903524060201727997471753427775927786256194320827505131218156285512224809394712341451702237358057727861600868838295230459264787801788992199027077690389532196819861514378031499741106926088674296226757560523172777520353613936210767389376455606060592165894667595519004005559089502295309423124823552122124154440064703405657347976639723949499465845788730396230903750339938562102423690251386804145779956981224457471780341731264532204163972321340444494873023154176768937521030687378803441700939544096279558986787232095124268935573097045095956844017555198819218020640529055189349475926007348522821010881946445442223188913192946896220023014437702699230078030852611807545192887705021096842493627135925187607778846658361502389134933331223105339232136243192637289106705033992822652635562090297986424727597725655086154875435748264718141451270006023890162077732244994353088999095016803281121943204819643876758633147985719113978153978074761507722117508269458639320456520989698555678141069683728840587461033781054443909436835835813811311689938555769754841491445341509129540700501947754861630754226417293946803673198058618339183285991303960720144559504497792120761247856459161608370594987860069701894098864007644361709334172709191433650137157660114803814306262380514321173481510055901345610118007905063814215270930858809287570345050780814545881990633612982798141174533927312080928972792221329806429468782427487401745055406778757083237310975915117762978443284747908176518097787268416117632503861211291436834376702350371116330725869883258710336322238109809012110198991768414917512331340152733843837234500934786049792945991582201258104598230925528721241370436149102054718554961180876426576511060545881475604431784798584539731286301625448761148520217064404111660766950597757832570395110878230827106478939021115691039276838453863333215658296597731034360323225457436372041244064088826737584339536795931232213437320995749889469956564736007295999839128810319742631251797141432012311279551894778172691415891177991956481255800184550656329528598591000908621802977563789259991649946428193022293552346674759326951654214021091363018194722707890122087287361707348649998156255472811373479871656952748900814438405327483781378246691744422963491470815700735254570708977267546934382261954686153312095335792380146092735102101191902183606750973089575289577468142295433943854931553396303807291691758461014609950550648036793041472365720398600735507609023173125016132048435836481770484818109916024425232716721901893345963786087875287017393593030133590112371023917126590470263494028307668767436386513271062803231740693173344823435645318505813531085497333507599667787124490583636754132890862406324563953572125242611702780286560432349428373017255744058372782679960317393640132876277012436798311446436947670531272492410471670013824783128656506493434180390041017805339505877245866557552293915823970841772983372823115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9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C73618-7D00-5B08-A98C-C05D4BDC97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658"/>
          <a:stretch/>
        </p:blipFill>
        <p:spPr>
          <a:xfrm>
            <a:off x="402067" y="1573967"/>
            <a:ext cx="3990523" cy="33299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431F51-6DCF-3158-34FE-A97CBBEF7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4408"/>
          <a:stretch/>
        </p:blipFill>
        <p:spPr>
          <a:xfrm>
            <a:off x="4751409" y="1573967"/>
            <a:ext cx="3990524" cy="29005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EB6AA61-E495-6E2B-38F8-DA24127BD8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45" y="5108292"/>
            <a:ext cx="3990523" cy="1026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69B7201-3EC0-103C-1490-5863D347B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1409" y="4742909"/>
            <a:ext cx="4034164" cy="139141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2665D01-5ACB-1CBA-7D66-F76914755408}"/>
              </a:ext>
            </a:extLst>
          </p:cNvPr>
          <p:cNvGrpSpPr/>
          <p:nvPr/>
        </p:nvGrpSpPr>
        <p:grpSpPr>
          <a:xfrm>
            <a:off x="6313898" y="3824215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FC97A12-305B-09C4-BD18-428FA146F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192225-B900-0EB8-6A3B-3117D1646D78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3E2F24-4DDB-C146-DE41-95BFD186DA29}"/>
              </a:ext>
            </a:extLst>
          </p:cNvPr>
          <p:cNvGrpSpPr/>
          <p:nvPr/>
        </p:nvGrpSpPr>
        <p:grpSpPr>
          <a:xfrm>
            <a:off x="6562291" y="3978901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9A9945C-B8DD-59BD-300C-91D6C04D6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E2DE71-124D-9F5B-01A2-3F19B07A8F3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1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7BEE69-E75A-F796-07A9-CDA03271B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63" y="1966248"/>
            <a:ext cx="5483874" cy="268070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84A9B0F-E5D5-3C21-4B35-9DCE05491A44}"/>
              </a:ext>
            </a:extLst>
          </p:cNvPr>
          <p:cNvGrpSpPr/>
          <p:nvPr/>
        </p:nvGrpSpPr>
        <p:grpSpPr>
          <a:xfrm>
            <a:off x="4267737" y="2707447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AE5409C-3C0E-17E4-F262-6CA4AD2F5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0FF454-77F9-F0F2-6723-20BF9A9D07E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FF96DD0-1AD2-8849-1AC6-41BB4C500142}"/>
              </a:ext>
            </a:extLst>
          </p:cNvPr>
          <p:cNvGrpSpPr/>
          <p:nvPr/>
        </p:nvGrpSpPr>
        <p:grpSpPr>
          <a:xfrm>
            <a:off x="5150823" y="2985046"/>
            <a:ext cx="1076632" cy="369332"/>
            <a:chOff x="4704120" y="2356972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67AF81F-1EF3-C476-493C-B16E1CD0A8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F5756A-CE3F-8781-A248-EE24E3C06ED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63F60A-273E-DD42-C3AD-8AF964293097}"/>
              </a:ext>
            </a:extLst>
          </p:cNvPr>
          <p:cNvGrpSpPr/>
          <p:nvPr/>
        </p:nvGrpSpPr>
        <p:grpSpPr>
          <a:xfrm>
            <a:off x="5371813" y="3255150"/>
            <a:ext cx="1068643" cy="369332"/>
            <a:chOff x="3647644" y="4910075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7E7A33-ABCF-EE7C-8A88-5E1318F8EDD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A4C4DA9-85AD-2EDE-BB62-5B44862A5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8D63C08-45AB-A7CD-C124-1F172A61FA3E}"/>
              </a:ext>
            </a:extLst>
          </p:cNvPr>
          <p:cNvGrpSpPr/>
          <p:nvPr/>
        </p:nvGrpSpPr>
        <p:grpSpPr>
          <a:xfrm>
            <a:off x="7138360" y="3825474"/>
            <a:ext cx="1064340" cy="369332"/>
            <a:chOff x="3647644" y="5421073"/>
            <a:chExt cx="1064340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6736D13-774F-1280-1978-FB2AD6156E3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56FDC67-726B-532E-58A4-A69563023D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2FE9C51-5594-2BBF-5CCC-4B2CA4B23146}"/>
              </a:ext>
            </a:extLst>
          </p:cNvPr>
          <p:cNvGrpSpPr/>
          <p:nvPr/>
        </p:nvGrpSpPr>
        <p:grpSpPr>
          <a:xfrm>
            <a:off x="5151922" y="4088082"/>
            <a:ext cx="1068643" cy="369332"/>
            <a:chOff x="3647644" y="5359159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D1EA39E-223D-B079-66F8-DE0A0E54AD9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491AE8A-D18F-83F2-4B0C-5DAAFCA93D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69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52C0CA-FDA2-4874-9D55-635F497B75A6}"/>
              </a:ext>
            </a:extLst>
          </p:cNvPr>
          <p:cNvSpPr txBox="1"/>
          <p:nvPr/>
        </p:nvSpPr>
        <p:spPr>
          <a:xfrm>
            <a:off x="2002529" y="1321477"/>
            <a:ext cx="5138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Truncated infinite CFs, when decoded, will only return an approximation of the original real number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4DDD00-4B01-61FF-6DAD-4B5C120F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std_cf.py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8E900D4-CB41-AFE4-DB52-C2C8E5B0A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02" y="2037527"/>
            <a:ext cx="7576591" cy="688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/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=1.6180339887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085BD5-0130-2B34-1800-76CBE9306D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0" y="3117442"/>
                <a:ext cx="3473066" cy="7409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8D6BD84-4BC5-AA01-2AE9-7DA3C17A69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85" r="10558" b="13676"/>
          <a:stretch/>
        </p:blipFill>
        <p:spPr>
          <a:xfrm>
            <a:off x="884456" y="3162683"/>
            <a:ext cx="2836004" cy="30602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/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sz="4000" b="1" dirty="0">
                    <a:solidFill>
                      <a:srgbClr val="FF0000"/>
                    </a:solidFill>
                  </a:rPr>
                  <a:t> = [1; {1}]</a:t>
                </a:r>
                <a:endParaRPr lang="en-US" sz="4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2605F9-3318-332E-5387-FB5D1820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60" y="4191594"/>
                <a:ext cx="2945027" cy="707886"/>
              </a:xfrm>
              <a:prstGeom prst="rect">
                <a:avLst/>
              </a:prstGeom>
              <a:blipFill>
                <a:blip r:embed="rId6"/>
                <a:stretch>
                  <a:fillRect t="-12295" b="-319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C93DBB5D-795B-F19E-D6EC-B52909A314DA}"/>
              </a:ext>
            </a:extLst>
          </p:cNvPr>
          <p:cNvSpPr/>
          <p:nvPr/>
        </p:nvSpPr>
        <p:spPr>
          <a:xfrm>
            <a:off x="4012728" y="5398707"/>
            <a:ext cx="4164406" cy="824265"/>
          </a:xfrm>
          <a:prstGeom prst="wedgeRectCallout">
            <a:avLst>
              <a:gd name="adj1" fmla="val -1084"/>
              <a:gd name="adj2" fmla="val -121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This is Mother Nature’s true </a:t>
            </a:r>
            <a:r>
              <a:rPr lang="en-US" sz="2000" b="1" i="1" dirty="0">
                <a:solidFill>
                  <a:schemeClr val="tx1"/>
                </a:solidFill>
              </a:rPr>
              <a:t>Unit</a:t>
            </a:r>
          </a:p>
          <a:p>
            <a:pPr algn="ctr"/>
            <a:r>
              <a:rPr lang="en-US" sz="2000" dirty="0"/>
              <a:t>It is the simplest infinite CF possible!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15F255-558A-E7D2-E608-61945149C44A}"/>
              </a:ext>
            </a:extLst>
          </p:cNvPr>
          <p:cNvSpPr/>
          <p:nvPr/>
        </p:nvSpPr>
        <p:spPr>
          <a:xfrm>
            <a:off x="1893094" y="2211051"/>
            <a:ext cx="243004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F3F127-31E6-AF07-B57A-B9654D7FF80A}"/>
              </a:ext>
            </a:extLst>
          </p:cNvPr>
          <p:cNvSpPr/>
          <p:nvPr/>
        </p:nvSpPr>
        <p:spPr>
          <a:xfrm>
            <a:off x="8081963" y="2213311"/>
            <a:ext cx="260071" cy="175803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4980BB-DC4B-BE8B-7C67-7161CA2ABC32}"/>
              </a:ext>
            </a:extLst>
          </p:cNvPr>
          <p:cNvCxnSpPr/>
          <p:nvPr/>
        </p:nvCxnSpPr>
        <p:spPr>
          <a:xfrm>
            <a:off x="2398426" y="2725712"/>
            <a:ext cx="419724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44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17" grpId="0" animBg="1"/>
      <p:bldP spid="18" grpId="0" animBg="1"/>
      <p:bldP spid="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3.14159265358979323846264338327950288419716939937510582097494459230781640628620899862803482534211706798214808651328230664709384460955058223172535940812848111745028410270193852110555964462294895493038196442881097566593344612847564823378678316527120190914564856692346034861045432664821339360726024914127372458700660631558817488152092096282925409171536436789259036001133053054882046652138414695194151160943305727036575959195309218611738193261179310511854807446237996274956735188575272489122793818301194912983367336244065664308602139494639522473719070217986094370277053921717629317675238467481846766940513200056812714526356082778577134275778960917363717872146844090122495343014654958537105079227968925892354201995611212902196086403441815981362977477130996051870721134999999837297804995105973173281609631859502445945534690830264252230825334468503526193118817101000313783875288658753320838142061717766914730359825349042875546873115956286388235378759375195778185778053217122680661300192787661119590921642019893809525720106548586327886593615338182796823030195203530185296899577362259941389124972177528347913151557485724245415069595082953311686172785588907509838175463746493931925506040092770167113900984882401285836160356370766010471018194295559619894676783744944825537977472684710404753464620804668425906949129331367702898915210475216205696602405803815019351125338243003558764024749647326391419927260426992279678235478163600934172164121992458631503028618297455570674983850549458858692699569092721079750930295532116534498720275596023648066549911988183479775356636980742654252786255181841757467289097777279380008164706001614524919217321721477235014144197356854816136115735255213347574184946843852332390739414333454776241686251898356948556209921922218427255025425688767179049460165346680498862723279178608578438382796797668145410095388378636095068006422512520511739298489608412848862694560424196528502221066118630674427862203919494504712371378696095636437191728746776465757396241389086583264599581339047802759009946576407895126946839835259570982582262052248940772671947826848260147699090264013639443745530506820349625245174939965143142980919065925093722169646151570985838741059788595977297549893016175392846813826868386894277415599185592524595395943104997252468084598727364469584865383673622262609912460805124388439045124413654976278079771569143599770012961608944169486855584840635342207222582848864815845602850601684273945226746767889525213852254995466672782398645659611635488623057745649803559363456817432411251507606947945109659609402522887971089314566913686722874894056010150330861792868092087476091782493858900971490967598526136554978189312978482168299894872265880485756401427047755513237964145152374623436454285844479526586782105114135473573952311342716610213596953623144295248493718711014576540359027993440374200731057853906219838744780847848968332144571386875194350643021845319104848100537061468067491927819119793995206141966342875444064374512371819217999839101591956181467514269123974894090718649423196156794520809514655022523160388193014209376213785595663893778708303906979207734672218256259966150142150306803844773454920260541466592520149744285073251866600213243408819071048633173464965145390579626856100550810665879699816357473638405257145910289706414011097120628043903975951567715770042033786993600723055876317635942187312514712053292819182618612586732157919841484882916447060957527069572209175671167229109816909152801735067127485832228718352093539657251210835791513698820914442100675103346711031412671113699086585163983150197016515116851714376576183515565088490998985998238734552833163550764791853589322618548963213293308985706420467525907091548141654985946163718027098199430992448895757128289059232332609729971208443357326548938239119325974636673058360414281388303203824903758985243744170291327656180937734440307074692112019130203303801976211011004492932151608424448596376698389522868478312355265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9417" b="-17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73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114" y="766116"/>
                <a:ext cx="574177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</a:rPr>
                  <a:t> = [3;7,15,1,292,1,1,1,2,1,3,1,14,3,3,23,1,1,7….] (no repeated </a:t>
                </a:r>
                <a:r>
                  <a:rPr lang="en-US" sz="2000" b="1" i="1" dirty="0">
                    <a:solidFill>
                      <a:srgbClr val="FF0000"/>
                    </a:solidFill>
                  </a:rPr>
                  <a:t>pattern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of finite length </a:t>
                </a:r>
                <a:r>
                  <a:rPr lang="en-US" sz="2000" b="1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!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73" y="5894172"/>
                <a:ext cx="5585255" cy="707886"/>
              </a:xfrm>
              <a:prstGeom prst="rect">
                <a:avLst/>
              </a:prstGeom>
              <a:blipFill rotWithShape="0">
                <a:blip r:embed="rId3"/>
                <a:stretch>
                  <a:fillRect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FE78-A6B8-40E9-971E-8E96FA05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3240" y="1322337"/>
            <a:ext cx="4537520" cy="44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74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CCCF48-CFF1-4380-B2FF-A56282D1B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075" y="856116"/>
            <a:ext cx="6949851" cy="369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69757" y="181234"/>
            <a:ext cx="5004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Continued Fractions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8908" y="4741751"/>
            <a:ext cx="7114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circumference of Earth:</a:t>
            </a:r>
          </a:p>
          <a:p>
            <a:r>
              <a:rPr lang="en-US" dirty="0"/>
              <a:t>22 / 7 = accurate to between NYC and Washington, DC</a:t>
            </a:r>
          </a:p>
          <a:p>
            <a:r>
              <a:rPr lang="en-US" dirty="0"/>
              <a:t>355 / 113 = accurate to 100m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14108" y="5739810"/>
            <a:ext cx="5325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If measuring the distance between Earth &amp; Sun:</a:t>
            </a:r>
          </a:p>
          <a:p>
            <a:r>
              <a:rPr lang="en-US" dirty="0"/>
              <a:t>355 / 113 = accurate to 400m</a:t>
            </a:r>
          </a:p>
          <a:p>
            <a:r>
              <a:rPr lang="en-US" dirty="0"/>
              <a:t>104348 / 33215 = accurate to 10cm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4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944620" y="4880005"/>
            <a:ext cx="5254760" cy="1247522"/>
            <a:chOff x="3385333" y="4960410"/>
            <a:chExt cx="5358860" cy="124752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85333" y="4960410"/>
              <a:ext cx="2373334" cy="124752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In a </a:t>
                  </a:r>
                  <a:r>
                    <a:rPr lang="en-US" b="1" i="1" dirty="0"/>
                    <a:t>standard</a:t>
                  </a:r>
                  <a:r>
                    <a:rPr lang="en-US" dirty="0"/>
                    <a:t> CF all the numerators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9847" y="5313700"/>
                  <a:ext cx="2404346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2067" t="-4673" r="-3359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Down Arrow 3"/>
            <p:cNvSpPr/>
            <p:nvPr/>
          </p:nvSpPr>
          <p:spPr>
            <a:xfrm rot="5400000">
              <a:off x="5856636" y="5373917"/>
              <a:ext cx="326574" cy="52251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FF54EA-7D06-4DAA-AE6E-1B2BFCC4D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45082" cy="1674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/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generalized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can be </a:t>
                </a:r>
                <a:r>
                  <a:rPr lang="en-US" sz="2400" i="1" dirty="0">
                    <a:solidFill>
                      <a:srgbClr val="0070C0"/>
                    </a:solidFill>
                  </a:rPr>
                  <a:t>any</a:t>
                </a:r>
                <a:r>
                  <a:rPr lang="en-US" sz="2400" dirty="0">
                    <a:solidFill>
                      <a:srgbClr val="0070C0"/>
                    </a:solidFill>
                  </a:rPr>
                  <a:t> expression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D030DB-4DE8-4AE4-8399-F823F9449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538965"/>
                <a:ext cx="5648632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48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generalized</a:t>
                </a:r>
                <a:r>
                  <a:rPr lang="en-US" sz="2000" dirty="0"/>
                  <a:t> CF encoding for </a:t>
                </a:r>
                <a14:m>
                  <m:oMath xmlns:m="http://schemas.openxmlformats.org/officeDocument/2006/math">
                    <m:r>
                      <a:rPr lang="el-GR" sz="2000" b="1" i="1" dirty="0" smtClean="0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12" y="1305466"/>
                <a:ext cx="6313973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Generalized 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/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6+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6+</m:t>
                                  </m:r>
                                  <m:f>
                                    <m:f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7</m:t>
                                          </m:r>
                                        </m:e>
                                        <m:sup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6+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den>
                                  </m:f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B90AD3-AED2-4579-9DC5-612C77CFF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314" y="2279112"/>
                <a:ext cx="4041363" cy="2083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/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l-GR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[3; 1, {(2n+1)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|6}]</a:t>
                </a:r>
              </a:p>
              <a:p>
                <a:pPr algn="ctr"/>
                <a:endParaRPr lang="en-US" sz="2000" b="1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en-US" sz="2000" dirty="0"/>
                  <a:t>All the mysterious and unpredictable digits of PI come from this simple generalized CF !!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AA3DAC-45AE-4BCA-B48B-08A3657B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369" y="5107878"/>
                <a:ext cx="5585255" cy="1384995"/>
              </a:xfrm>
              <a:prstGeom prst="rect">
                <a:avLst/>
              </a:prstGeom>
              <a:blipFill>
                <a:blip r:embed="rId4"/>
                <a:stretch>
                  <a:fillRect t="-3524" b="-7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F2F71-1174-4ED2-8C33-7498E144D1EB}"/>
              </a:ext>
            </a:extLst>
          </p:cNvPr>
          <p:cNvGrpSpPr/>
          <p:nvPr/>
        </p:nvGrpSpPr>
        <p:grpSpPr>
          <a:xfrm>
            <a:off x="555979" y="3163155"/>
            <a:ext cx="1993491" cy="1937171"/>
            <a:chOff x="555979" y="2912434"/>
            <a:chExt cx="1993491" cy="1937171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0B14179-25FB-4418-84C4-D9B03BB5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979" y="3235874"/>
              <a:ext cx="1993491" cy="161373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7E2A4F-A087-4FF6-9985-83EE8A2FEC90}"/>
                </a:ext>
              </a:extLst>
            </p:cNvPr>
            <p:cNvSpPr txBox="1"/>
            <p:nvPr/>
          </p:nvSpPr>
          <p:spPr>
            <a:xfrm>
              <a:off x="555979" y="2912434"/>
              <a:ext cx="19934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Euler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BCDA1E8-0DC1-4C65-BF9D-0FC215EB4062}"/>
              </a:ext>
            </a:extLst>
          </p:cNvPr>
          <p:cNvGrpSpPr/>
          <p:nvPr/>
        </p:nvGrpSpPr>
        <p:grpSpPr>
          <a:xfrm>
            <a:off x="3705325" y="4619191"/>
            <a:ext cx="2120292" cy="594542"/>
            <a:chOff x="3705325" y="4619191"/>
            <a:chExt cx="2120292" cy="59454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D8148CC-CAE0-4176-86FC-1AA701513E1D}"/>
                </a:ext>
              </a:extLst>
            </p:cNvPr>
            <p:cNvGrpSpPr/>
            <p:nvPr/>
          </p:nvGrpSpPr>
          <p:grpSpPr>
            <a:xfrm>
              <a:off x="3705325" y="4619191"/>
              <a:ext cx="355986" cy="586990"/>
              <a:chOff x="3852808" y="4619191"/>
              <a:chExt cx="35598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/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4A714EE3-5B13-42C3-8AE0-F5088D76D6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2808" y="4619191"/>
                    <a:ext cx="355986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709EF33-FE42-47ED-A62D-2E634C47B868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flipH="1">
                <a:off x="4030790" y="4896190"/>
                <a:ext cx="11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0B9A366-8E93-43EF-9863-47CED4824C44}"/>
                </a:ext>
              </a:extLst>
            </p:cNvPr>
            <p:cNvGrpSpPr/>
            <p:nvPr/>
          </p:nvGrpSpPr>
          <p:grpSpPr>
            <a:xfrm>
              <a:off x="4756578" y="4619191"/>
              <a:ext cx="360416" cy="586990"/>
              <a:chOff x="4638592" y="4619191"/>
              <a:chExt cx="360416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/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F68B865-3DDA-47C3-A1C8-CCB11B25C5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8592" y="4619191"/>
                    <a:ext cx="36041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89509D7-00FB-4265-AA25-BBBFFF878474}"/>
                  </a:ext>
                </a:extLst>
              </p:cNvPr>
              <p:cNvCxnSpPr>
                <a:cxnSpLocks/>
                <a:stCxn id="12" idx="2"/>
              </p:cNvCxnSpPr>
              <p:nvPr/>
            </p:nvCxnSpPr>
            <p:spPr>
              <a:xfrm>
                <a:off x="4818800" y="4896190"/>
                <a:ext cx="6488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7023DBA-2553-4571-A21A-1DC165F3A605}"/>
                </a:ext>
              </a:extLst>
            </p:cNvPr>
            <p:cNvGrpSpPr/>
            <p:nvPr/>
          </p:nvGrpSpPr>
          <p:grpSpPr>
            <a:xfrm>
              <a:off x="5452225" y="4619191"/>
              <a:ext cx="373392" cy="586990"/>
              <a:chOff x="5319492" y="4619191"/>
              <a:chExt cx="373392" cy="5869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/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2942A8C-0416-45CE-A457-836CB01F5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9492" y="4619191"/>
                    <a:ext cx="37339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7485F6-9796-49B9-B585-7A601B1DB2C5}"/>
                  </a:ext>
                </a:extLst>
              </p:cNvPr>
              <p:cNvCxnSpPr>
                <a:cxnSpLocks/>
                <a:stCxn id="13" idx="2"/>
              </p:cNvCxnSpPr>
              <p:nvPr/>
            </p:nvCxnSpPr>
            <p:spPr>
              <a:xfrm flipH="1">
                <a:off x="5499703" y="4896190"/>
                <a:ext cx="6485" cy="309991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3CB12F-8851-4D44-8D12-44AE941A871C}"/>
                </a:ext>
              </a:extLst>
            </p:cNvPr>
            <p:cNvGrpSpPr/>
            <p:nvPr/>
          </p:nvGrpSpPr>
          <p:grpSpPr>
            <a:xfrm>
              <a:off x="4066063" y="4619191"/>
              <a:ext cx="277960" cy="594542"/>
              <a:chOff x="4184048" y="4619191"/>
              <a:chExt cx="277960" cy="5945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/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n>
                                    <a:solidFill>
                                      <a:srgbClr val="7030A0"/>
                                    </a:solidFill>
                                  </a:ln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n>
                        <a:solidFill>
                          <a:srgbClr val="7030A0"/>
                        </a:solidFill>
                      </a:ln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780DEAA-C7C1-4968-B32B-7129932D12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84048" y="4619191"/>
                    <a:ext cx="27796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4FE0281-38B2-421A-8D63-871F8EA48C65}"/>
                  </a:ext>
                </a:extLst>
              </p:cNvPr>
              <p:cNvCxnSpPr>
                <a:stCxn id="19" idx="2"/>
              </p:cNvCxnSpPr>
              <p:nvPr/>
            </p:nvCxnSpPr>
            <p:spPr>
              <a:xfrm>
                <a:off x="4323028" y="4896190"/>
                <a:ext cx="0" cy="317543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9549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gen_cf.py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E06C4E-3B59-4C07-7EA4-6225E9AD3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381" y="1512466"/>
            <a:ext cx="5695238" cy="4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2B8964B-D83F-CC1F-9016-345C8DEB1EDF}"/>
              </a:ext>
            </a:extLst>
          </p:cNvPr>
          <p:cNvGrpSpPr/>
          <p:nvPr/>
        </p:nvGrpSpPr>
        <p:grpSpPr>
          <a:xfrm>
            <a:off x="6948334" y="143860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C594B1-997F-4B93-C6D4-A09A4C59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E796EAF-3726-84BB-6186-2D8A36C3F0F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86F1364-D9D7-5B51-CD0F-6616E8AE3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835" y="1918734"/>
            <a:ext cx="2363132" cy="9156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AC6B1B7-0FEF-C09C-E8D4-5F1B25E50FC7}"/>
              </a:ext>
            </a:extLst>
          </p:cNvPr>
          <p:cNvGrpSpPr/>
          <p:nvPr/>
        </p:nvGrpSpPr>
        <p:grpSpPr>
          <a:xfrm>
            <a:off x="4079980" y="5131911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D60AC7F-02C1-B454-9E75-1F5A9B6271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E08FF3A-2BB7-D73E-B2C2-36DE1B75569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47C879D-98C1-142B-30A7-7D289887C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835" y="3325755"/>
            <a:ext cx="3144887" cy="86169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4C7C61D-5057-A462-1064-81BB8DCEACAE}"/>
              </a:ext>
            </a:extLst>
          </p:cNvPr>
          <p:cNvGrpSpPr/>
          <p:nvPr/>
        </p:nvGrpSpPr>
        <p:grpSpPr>
          <a:xfrm>
            <a:off x="7167146" y="2975742"/>
            <a:ext cx="1068643" cy="369332"/>
            <a:chOff x="3647644" y="4910075"/>
            <a:chExt cx="1068643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7A497A-5468-88DC-453C-1706F7566C3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6224B4-8CB0-DEC8-A42D-82C6216C03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51F243-BEDB-E03F-D190-23461B49B4EA}"/>
              </a:ext>
            </a:extLst>
          </p:cNvPr>
          <p:cNvGrpSpPr/>
          <p:nvPr/>
        </p:nvGrpSpPr>
        <p:grpSpPr>
          <a:xfrm>
            <a:off x="4121039" y="5943134"/>
            <a:ext cx="1064340" cy="369332"/>
            <a:chOff x="3647644" y="5421073"/>
            <a:chExt cx="1064340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212918-CD0F-EC58-BA53-A75F968C470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6105024-39AB-6130-1821-5F8E3DEE65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E68DE18-CFC4-743B-166A-E7366913D1F0}"/>
              </a:ext>
            </a:extLst>
          </p:cNvPr>
          <p:cNvSpPr txBox="1"/>
          <p:nvPr/>
        </p:nvSpPr>
        <p:spPr>
          <a:xfrm>
            <a:off x="5584108" y="5824057"/>
            <a:ext cx="2057400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It is not often you get to beat Euler 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55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Expanding Your Definition of a “Number”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918" y="1468581"/>
            <a:ext cx="7102164" cy="488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4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has asked you to write a Python program to       find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for a given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(assume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sz="2400" dirty="0"/>
                  <a:t>) such that: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1800"/>
                  </a:spcBef>
                  <a:spcAft>
                    <a:spcPts val="1200"/>
                  </a:spcAft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≤70,</m:t>
                    </m:r>
                  </m:oMath>
                </a14:m>
                <a:r>
                  <a:rPr lang="en-US" sz="2400" dirty="0"/>
                  <a:t> check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&lt;70,000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Why is there is no need to check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⌊"/>
                        <m:endChr m:val="⌋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en-US" sz="2400" dirty="0"/>
                  <a:t> ?</a:t>
                </a:r>
              </a:p>
              <a:p>
                <a:pPr>
                  <a:spcBef>
                    <a:spcPts val="600"/>
                  </a:spcBef>
                  <a:spcAft>
                    <a:spcPts val="1200"/>
                  </a:spcAft>
                </a:pPr>
                <a:r>
                  <a:rPr lang="en-US" sz="2400" dirty="0"/>
                  <a:t>Is there any relationship between each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400" dirty="0"/>
                  <a:t> value and the </a:t>
                </a:r>
                <a:r>
                  <a:rPr lang="en-US" sz="2400" u="sng" dirty="0"/>
                  <a:t>first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dirty="0"/>
                  <a:t> &amp;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2400" dirty="0"/>
                  <a:t> values that can solve the equation?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007349" cy="3985240"/>
              </a:xfrm>
              <a:blipFill>
                <a:blip r:embed="rId3"/>
                <a:stretch>
                  <a:fillRect l="-1066" t="-2141" r="-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41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B925A-42BB-117E-CB84-C8420C965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619" y="1468581"/>
            <a:ext cx="4504762" cy="49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5D6A2E4-669B-E3DB-0062-BD2CCEAFE230}"/>
              </a:ext>
            </a:extLst>
          </p:cNvPr>
          <p:cNvGrpSpPr/>
          <p:nvPr/>
        </p:nvGrpSpPr>
        <p:grpSpPr>
          <a:xfrm>
            <a:off x="4320203" y="5080047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E2706C-CE62-8BE1-6B0E-F4F1F07BEF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AA5D67-FCFB-618E-E25B-2AB09F8048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205682-5E58-74A6-A863-04CA5E789EA8}"/>
              </a:ext>
            </a:extLst>
          </p:cNvPr>
          <p:cNvGrpSpPr/>
          <p:nvPr/>
        </p:nvGrpSpPr>
        <p:grpSpPr>
          <a:xfrm>
            <a:off x="6341335" y="5272208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A875769-3B8A-2AF4-2D11-CB0D18162F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1733B0D-E42E-0B54-AF94-6D12380916C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51A541-5B55-9C2F-FC20-7B3D8D61E73E}"/>
              </a:ext>
            </a:extLst>
          </p:cNvPr>
          <p:cNvGrpSpPr/>
          <p:nvPr/>
        </p:nvGrpSpPr>
        <p:grpSpPr>
          <a:xfrm>
            <a:off x="4214554" y="1653247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10C62E-793E-C547-7FD5-8F5A53A3E93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9D373A-CEF7-AC24-210B-2BCB982E9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8E53C5-B9AF-97F8-A986-DBC143C62DFE}"/>
              </a:ext>
            </a:extLst>
          </p:cNvPr>
          <p:cNvGrpSpPr/>
          <p:nvPr/>
        </p:nvGrpSpPr>
        <p:grpSpPr>
          <a:xfrm>
            <a:off x="4173887" y="2034465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E44EA1-D106-B153-BF72-301278D6FD5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079E5C-EDF0-F1B2-5FEB-9EF56804C8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CB88B9-26A5-BE7D-70E9-F67188EBBE2E}"/>
              </a:ext>
            </a:extLst>
          </p:cNvPr>
          <p:cNvGrpSpPr/>
          <p:nvPr/>
        </p:nvGrpSpPr>
        <p:grpSpPr>
          <a:xfrm>
            <a:off x="4589663" y="2799211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4B29A05-A85E-8425-BA98-93C57E3F55D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953BBBD-5728-F6E1-267D-688D09C66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5AC5B2-C307-90A5-DCFD-0796A79AAE8B}"/>
              </a:ext>
            </a:extLst>
          </p:cNvPr>
          <p:cNvGrpSpPr/>
          <p:nvPr/>
        </p:nvGrpSpPr>
        <p:grpSpPr>
          <a:xfrm>
            <a:off x="5172098" y="3166699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6E581D7-C32F-D70F-8EB5-EEC0268A7EA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EFB666A-ED89-E151-1B0F-2CFC5F2493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59A156-18DC-8C5B-11F2-34536FF3A275}"/>
              </a:ext>
            </a:extLst>
          </p:cNvPr>
          <p:cNvGrpSpPr/>
          <p:nvPr/>
        </p:nvGrpSpPr>
        <p:grpSpPr>
          <a:xfrm>
            <a:off x="5225888" y="336925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88236D-2CAB-FA7D-3EEE-96DE5B25297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85A3AA7-074D-4DB2-0935-F029F1B03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57D2D6-CC1B-9968-4E11-7075E717EB29}"/>
              </a:ext>
            </a:extLst>
          </p:cNvPr>
          <p:cNvGrpSpPr/>
          <p:nvPr/>
        </p:nvGrpSpPr>
        <p:grpSpPr>
          <a:xfrm>
            <a:off x="4367595" y="3920669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846C929-041D-3BAA-B37B-37D7D629AF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37A750-DD89-D9C7-6EB7-815A29A586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C6DCE66-77F6-3020-B15E-AB59A40AF5C0}"/>
              </a:ext>
            </a:extLst>
          </p:cNvPr>
          <p:cNvGrpSpPr/>
          <p:nvPr/>
        </p:nvGrpSpPr>
        <p:grpSpPr>
          <a:xfrm>
            <a:off x="4419566" y="5456874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3F0FF89-EEB6-95B4-EEA6-BD45ED82B8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D2DEB1C-AB83-833F-9166-B5261B6192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CC151CA-7FCA-A05E-9E2C-B0C1BEBED5E4}"/>
              </a:ext>
            </a:extLst>
          </p:cNvPr>
          <p:cNvGrpSpPr/>
          <p:nvPr/>
        </p:nvGrpSpPr>
        <p:grpSpPr>
          <a:xfrm>
            <a:off x="3173458" y="583622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A820961-C141-14D5-F453-69C091832F6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5C8744-8830-67BC-F2E7-8C81E0AD7D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59D31160-7060-26B5-7028-4E0C22D3C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773" y="3105887"/>
            <a:ext cx="2135978" cy="49095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842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2568" y="365126"/>
            <a:ext cx="4562782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pells_equation.py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252880-15F3-4694-B92F-9D3FF4C88575}"/>
              </a:ext>
            </a:extLst>
          </p:cNvPr>
          <p:cNvGrpSpPr/>
          <p:nvPr/>
        </p:nvGrpSpPr>
        <p:grpSpPr>
          <a:xfrm>
            <a:off x="819195" y="1655610"/>
            <a:ext cx="7174680" cy="5009322"/>
            <a:chOff x="819195" y="1655610"/>
            <a:chExt cx="7174680" cy="500932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29824E-618B-4694-90B0-234667D02E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607"/>
            <a:stretch/>
          </p:blipFill>
          <p:spPr>
            <a:xfrm>
              <a:off x="819195" y="1655610"/>
              <a:ext cx="1958014" cy="497791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FFEC5BD-E14A-4FF8-8350-00C8AEAF2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83167" y="1655610"/>
              <a:ext cx="1947350" cy="497791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4CDA9DA-106F-4BC4-AF51-DB08D715C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36475" y="1655610"/>
              <a:ext cx="2057400" cy="5009322"/>
            </a:xfrm>
            <a:prstGeom prst="rect">
              <a:avLst/>
            </a:prstGeom>
          </p:spPr>
        </p:pic>
      </p:grp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22BB87C5-11DD-4349-AD66-29C84CA02573}"/>
              </a:ext>
            </a:extLst>
          </p:cNvPr>
          <p:cNvSpPr/>
          <p:nvPr/>
        </p:nvSpPr>
        <p:spPr>
          <a:xfrm>
            <a:off x="960409" y="473065"/>
            <a:ext cx="2662085" cy="995516"/>
          </a:xfrm>
          <a:prstGeom prst="borderCallout2">
            <a:avLst>
              <a:gd name="adj1" fmla="val 89120"/>
              <a:gd name="adj2" fmla="val 82803"/>
              <a:gd name="adj3" fmla="val 170602"/>
              <a:gd name="adj4" fmla="val 77516"/>
              <a:gd name="adj5" fmla="val 212661"/>
              <a:gd name="adj6" fmla="val 60457"/>
            </a:avLst>
          </a:prstGeom>
          <a:solidFill>
            <a:schemeClr val="bg1"/>
          </a:solidFill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Hyphens indicate no solution was found in the allowed search space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C08802-CB99-4FFF-A8F6-66A4E07262D1}"/>
              </a:ext>
            </a:extLst>
          </p:cNvPr>
          <p:cNvSpPr/>
          <p:nvPr/>
        </p:nvSpPr>
        <p:spPr>
          <a:xfrm>
            <a:off x="960409" y="2521974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0A473DA-D6D1-4D12-8507-1A0C9B230540}"/>
              </a:ext>
            </a:extLst>
          </p:cNvPr>
          <p:cNvSpPr/>
          <p:nvPr/>
        </p:nvSpPr>
        <p:spPr>
          <a:xfrm>
            <a:off x="6114337" y="5152003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CF98D-F093-43EA-BF60-07355D042A58}"/>
              </a:ext>
            </a:extLst>
          </p:cNvPr>
          <p:cNvSpPr/>
          <p:nvPr/>
        </p:nvSpPr>
        <p:spPr>
          <a:xfrm>
            <a:off x="6114336" y="450558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2369FF-BBD6-4AC9-842A-525E0AA4BD41}"/>
              </a:ext>
            </a:extLst>
          </p:cNvPr>
          <p:cNvSpPr/>
          <p:nvPr/>
        </p:nvSpPr>
        <p:spPr>
          <a:xfrm>
            <a:off x="6114335" y="19006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CB1B6F-8597-4E2C-A094-C5A099D0907B}"/>
              </a:ext>
            </a:extLst>
          </p:cNvPr>
          <p:cNvSpPr/>
          <p:nvPr/>
        </p:nvSpPr>
        <p:spPr>
          <a:xfrm>
            <a:off x="3506004" y="4175019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97EA58-60CA-43C3-9689-5BBB6B4BD9A0}"/>
              </a:ext>
            </a:extLst>
          </p:cNvPr>
          <p:cNvSpPr/>
          <p:nvPr/>
        </p:nvSpPr>
        <p:spPr>
          <a:xfrm>
            <a:off x="960409" y="3561505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246DD9-0D46-4901-8CF4-43F5D5B21E2A}"/>
              </a:ext>
            </a:extLst>
          </p:cNvPr>
          <p:cNvSpPr/>
          <p:nvPr/>
        </p:nvSpPr>
        <p:spPr>
          <a:xfrm>
            <a:off x="947364" y="5009022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97126A-DA02-45A8-A6E9-9D0BE3BC79C8}"/>
              </a:ext>
            </a:extLst>
          </p:cNvPr>
          <p:cNvSpPr/>
          <p:nvPr/>
        </p:nvSpPr>
        <p:spPr>
          <a:xfrm>
            <a:off x="3502390" y="1893496"/>
            <a:ext cx="1701675" cy="17698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60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Pell's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Which values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have no solution?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4, 9, 16, 25, 36, 49, </m:t>
                      </m:r>
                      <m:r>
                        <a:rPr lang="en-US" sz="2400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64, …</m:t>
                      </m:r>
                    </m:oMath>
                  </m:oMathPara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of the values for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are much bigger than for other close values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i="1" dirty="0"/>
                  <a:t>magnitude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does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seem to be a good predictor about 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that solve the equation for that specific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4"/>
                <a:ext cx="8007349" cy="4353949"/>
              </a:xfrm>
              <a:blipFill>
                <a:blip r:embed="rId3"/>
                <a:stretch>
                  <a:fillRect l="-1066" t="-195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32E798-393A-4445-8498-2A95A8A9A652}"/>
              </a:ext>
            </a:extLst>
          </p:cNvPr>
          <p:cNvGrpSpPr/>
          <p:nvPr/>
        </p:nvGrpSpPr>
        <p:grpSpPr>
          <a:xfrm>
            <a:off x="3538666" y="3315263"/>
            <a:ext cx="2066667" cy="1628571"/>
            <a:chOff x="4209718" y="3307888"/>
            <a:chExt cx="2066667" cy="162857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F0DFFA-9837-4FD9-BF42-9050017F5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09718" y="3307888"/>
              <a:ext cx="2066667" cy="1628571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C1BF12-CB1E-45D5-A29A-98227B98FCC9}"/>
                </a:ext>
              </a:extLst>
            </p:cNvPr>
            <p:cNvSpPr/>
            <p:nvPr/>
          </p:nvSpPr>
          <p:spPr>
            <a:xfrm>
              <a:off x="4328652" y="4372897"/>
              <a:ext cx="1784554" cy="22122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12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47" y="1559066"/>
            <a:ext cx="3105455" cy="4136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53A0E4-44D5-4886-A5BD-CDFBAE5759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8252"/>
          <a:stretch/>
        </p:blipFill>
        <p:spPr>
          <a:xfrm>
            <a:off x="4980280" y="2701444"/>
            <a:ext cx="1680950" cy="228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/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68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D13ED76-7645-4B1E-AFDA-5B72A1A07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8" y="2662122"/>
                <a:ext cx="619785" cy="275268"/>
              </a:xfrm>
              <a:prstGeom prst="rect">
                <a:avLst/>
              </a:prstGeom>
              <a:blipFill>
                <a:blip r:embed="rId5"/>
                <a:stretch>
                  <a:fillRect r="-297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464C09-DFB9-4ECE-B173-D1118B25DB25}"/>
              </a:ext>
            </a:extLst>
          </p:cNvPr>
          <p:cNvCxnSpPr/>
          <p:nvPr/>
        </p:nvCxnSpPr>
        <p:spPr>
          <a:xfrm>
            <a:off x="5375786" y="2647334"/>
            <a:ext cx="4719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F6E78-F132-4A89-8004-F167D695B3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277" y="4062416"/>
            <a:ext cx="3361905" cy="238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/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29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56B6D-D50C-474A-BBFA-022AB7338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97" y="4043830"/>
                <a:ext cx="619785" cy="275268"/>
              </a:xfrm>
              <a:prstGeom prst="rect">
                <a:avLst/>
              </a:prstGeom>
              <a:blipFill>
                <a:blip r:embed="rId7"/>
                <a:stretch>
                  <a:fillRect r="-297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95390C-E6EA-4B26-83C4-1CE309DB0CC2}"/>
              </a:ext>
            </a:extLst>
          </p:cNvPr>
          <p:cNvCxnSpPr>
            <a:cxnSpLocks/>
          </p:cNvCxnSpPr>
          <p:nvPr/>
        </p:nvCxnSpPr>
        <p:spPr>
          <a:xfrm>
            <a:off x="5373327" y="3994353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llout: Bent Line 19">
            <a:extLst>
              <a:ext uri="{FF2B5EF4-FFF2-40B4-BE49-F238E27FC236}">
                <a16:creationId xmlns:a16="http://schemas.microsoft.com/office/drawing/2014/main" id="{E23D2DC4-6201-40BC-8986-5C25B086D911}"/>
              </a:ext>
            </a:extLst>
          </p:cNvPr>
          <p:cNvSpPr/>
          <p:nvPr/>
        </p:nvSpPr>
        <p:spPr>
          <a:xfrm>
            <a:off x="6822972" y="2148544"/>
            <a:ext cx="1341181" cy="302342"/>
          </a:xfrm>
          <a:prstGeom prst="borderCallout2">
            <a:avLst>
              <a:gd name="adj1" fmla="val 118750"/>
              <a:gd name="adj2" fmla="val 32345"/>
              <a:gd name="adj3" fmla="val 172408"/>
              <a:gd name="adj4" fmla="val 24859"/>
              <a:gd name="adj5" fmla="val 219616"/>
              <a:gd name="adj6" fmla="val -7610"/>
            </a:avLst>
          </a:prstGeom>
          <a:solidFill>
            <a:schemeClr val="bg1"/>
          </a:solidFill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Standard CF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DE558C7-DE2F-48E3-A13F-F77C650AE1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35569" y="5962779"/>
            <a:ext cx="5552381" cy="2190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/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0D44104-BBA7-4E13-8943-8D0A54DF0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672" y="5931768"/>
                <a:ext cx="619785" cy="275268"/>
              </a:xfrm>
              <a:prstGeom prst="rect">
                <a:avLst/>
              </a:prstGeom>
              <a:blipFill>
                <a:blip r:embed="rId9"/>
                <a:stretch>
                  <a:fillRect r="-19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AC197F-465C-4B9B-B2D7-29083C4786FF}"/>
              </a:ext>
            </a:extLst>
          </p:cNvPr>
          <p:cNvCxnSpPr>
            <a:cxnSpLocks/>
          </p:cNvCxnSpPr>
          <p:nvPr/>
        </p:nvCxnSpPr>
        <p:spPr>
          <a:xfrm>
            <a:off x="3237513" y="5917020"/>
            <a:ext cx="30379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8ECB65C-B0EF-4600-98D4-033073D5CDE1}"/>
              </a:ext>
            </a:extLst>
          </p:cNvPr>
          <p:cNvSpPr txBox="1"/>
          <p:nvPr/>
        </p:nvSpPr>
        <p:spPr>
          <a:xfrm>
            <a:off x="5033806" y="2282366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6BD8DE-4C25-4911-AC9F-B4F2BE013FAA}"/>
              </a:ext>
            </a:extLst>
          </p:cNvPr>
          <p:cNvSpPr txBox="1"/>
          <p:nvPr/>
        </p:nvSpPr>
        <p:spPr>
          <a:xfrm>
            <a:off x="5439325" y="3631638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B3AFB9-6C4A-4008-84C7-905C87734AA0}"/>
              </a:ext>
            </a:extLst>
          </p:cNvPr>
          <p:cNvSpPr txBox="1"/>
          <p:nvPr/>
        </p:nvSpPr>
        <p:spPr>
          <a:xfrm>
            <a:off x="4072273" y="5549948"/>
            <a:ext cx="136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11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0E2CAA-9399-47E5-AB2D-F4D0D050C808}"/>
              </a:ext>
            </a:extLst>
          </p:cNvPr>
          <p:cNvCxnSpPr>
            <a:cxnSpLocks/>
          </p:cNvCxnSpPr>
          <p:nvPr/>
        </p:nvCxnSpPr>
        <p:spPr>
          <a:xfrm>
            <a:off x="1696065" y="5353665"/>
            <a:ext cx="508819" cy="6091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6DB7BA5-AED5-45F8-A1F2-3AE5F0141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0276" y="5023361"/>
            <a:ext cx="3361905" cy="2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53</m:t>
                          </m:r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679" y="4996778"/>
                <a:ext cx="619785" cy="280270"/>
              </a:xfrm>
              <a:prstGeom prst="rect">
                <a:avLst/>
              </a:prstGeom>
              <a:blipFill>
                <a:blip r:embed="rId11"/>
                <a:stretch>
                  <a:fillRect r="-1961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DC51AE8-E4CE-46D2-86CD-916261C49216}"/>
              </a:ext>
            </a:extLst>
          </p:cNvPr>
          <p:cNvCxnSpPr>
            <a:cxnSpLocks/>
          </p:cNvCxnSpPr>
          <p:nvPr/>
        </p:nvCxnSpPr>
        <p:spPr>
          <a:xfrm>
            <a:off x="5373327" y="4965381"/>
            <a:ext cx="1287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5439325" y="4565191"/>
            <a:ext cx="1155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Period = 5</a:t>
            </a:r>
          </a:p>
        </p:txBody>
      </p:sp>
    </p:spTree>
    <p:extLst>
      <p:ext uri="{BB962C8B-B14F-4D97-AF65-F5344CB8AC3E}">
        <p14:creationId xmlns:p14="http://schemas.microsoft.com/office/powerpoint/2010/main" val="47904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20" grpId="0" animBg="1"/>
      <p:bldP spid="22" grpId="0"/>
      <p:bldP spid="25" grpId="0"/>
      <p:bldP spid="26" grpId="0"/>
      <p:bldP spid="27" grpId="0"/>
      <p:bldP spid="24" grpId="0"/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Equation: Period of a Standard CF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96426-B943-48F6-8AE1-D082D29B4EF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815"/>
          <a:stretch/>
        </p:blipFill>
        <p:spPr>
          <a:xfrm>
            <a:off x="903913" y="2246340"/>
            <a:ext cx="3105455" cy="23239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/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61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6485C0-490C-4E28-8943-6A4BD35FE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4091607"/>
                <a:ext cx="408893" cy="275268"/>
              </a:xfrm>
              <a:prstGeom prst="rect">
                <a:avLst/>
              </a:prstGeom>
              <a:blipFill>
                <a:blip r:embed="rId4"/>
                <a:stretch>
                  <a:fillRect r="-1044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04525F5E-A2B8-4C45-A955-57A53DD2351D}"/>
              </a:ext>
            </a:extLst>
          </p:cNvPr>
          <p:cNvSpPr txBox="1"/>
          <p:nvPr/>
        </p:nvSpPr>
        <p:spPr>
          <a:xfrm>
            <a:off x="4917544" y="4034069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Period =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/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4F4D484-D24E-416D-82D6-BC4CC9BB8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360" y="1686467"/>
                <a:ext cx="20405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/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If the period of the standard CF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chemeClr val="bg1"/>
                              </a:solidFill>
                            </a:ln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 is large…</a:t>
                </a:r>
              </a:p>
            </p:txBody>
          </p:sp>
        </mc:Choice>
        <mc:Fallback xmlns="">
          <p:sp>
            <p:nvSpPr>
              <p:cNvPr id="31" name="Speech Bubble: Rectangle with Corners Rounded 30">
                <a:extLst>
                  <a:ext uri="{FF2B5EF4-FFF2-40B4-BE49-F238E27FC236}">
                    <a16:creationId xmlns:a16="http://schemas.microsoft.com/office/drawing/2014/main" id="{0B3AE170-D380-4CFA-A044-91DF3E530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43" y="2958402"/>
                <a:ext cx="2151661" cy="954063"/>
              </a:xfrm>
              <a:prstGeom prst="wedgeRoundRectCallout">
                <a:avLst>
                  <a:gd name="adj1" fmla="val -75267"/>
                  <a:gd name="adj2" fmla="val 58326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2E7449E9-CD30-4B41-849F-38398BFA203E}"/>
              </a:ext>
            </a:extLst>
          </p:cNvPr>
          <p:cNvSpPr/>
          <p:nvPr/>
        </p:nvSpPr>
        <p:spPr>
          <a:xfrm>
            <a:off x="1475766" y="5368414"/>
            <a:ext cx="3333819" cy="813227"/>
          </a:xfrm>
          <a:prstGeom prst="wedgeRoundRectCallout">
            <a:avLst>
              <a:gd name="adj1" fmla="val -5036"/>
              <a:gd name="adj2" fmla="val -1822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…then the x &amp; y will be large for the solution to Pell’s equation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69EEF7-1AD3-455B-B2D6-A1DFBC1FE7D3}"/>
              </a:ext>
            </a:extLst>
          </p:cNvPr>
          <p:cNvSpPr/>
          <p:nvPr/>
        </p:nvSpPr>
        <p:spPr>
          <a:xfrm>
            <a:off x="1947492" y="4091607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DB0F3C-DF6B-40DB-A56C-3917159E8263}"/>
              </a:ext>
            </a:extLst>
          </p:cNvPr>
          <p:cNvSpPr/>
          <p:nvPr/>
        </p:nvSpPr>
        <p:spPr>
          <a:xfrm>
            <a:off x="3142676" y="4091606"/>
            <a:ext cx="866692" cy="2447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/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111D4D-D9E5-483D-8921-2024AD59C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761" y="2735284"/>
                <a:ext cx="408894" cy="275268"/>
              </a:xfrm>
              <a:prstGeom prst="rect">
                <a:avLst/>
              </a:prstGeom>
              <a:blipFill>
                <a:blip r:embed="rId7"/>
                <a:stretch>
                  <a:fillRect r="-10448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7B93CE8F-8CA7-42DF-8157-757FA8B9E6B8}"/>
              </a:ext>
            </a:extLst>
          </p:cNvPr>
          <p:cNvSpPr txBox="1"/>
          <p:nvPr/>
        </p:nvSpPr>
        <p:spPr>
          <a:xfrm>
            <a:off x="4917544" y="2677746"/>
            <a:ext cx="1291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Period =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096EA83-1CC0-4B94-92DB-FE0B28B920E7}"/>
              </a:ext>
            </a:extLst>
          </p:cNvPr>
          <p:cNvSpPr/>
          <p:nvPr/>
        </p:nvSpPr>
        <p:spPr>
          <a:xfrm>
            <a:off x="2477728" y="2735285"/>
            <a:ext cx="336455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67C0E2-2638-49AE-83B3-12051A3D858A}"/>
              </a:ext>
            </a:extLst>
          </p:cNvPr>
          <p:cNvSpPr/>
          <p:nvPr/>
        </p:nvSpPr>
        <p:spPr>
          <a:xfrm>
            <a:off x="3672912" y="2735284"/>
            <a:ext cx="336456" cy="24476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9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0" grpId="0"/>
      <p:bldP spid="31" grpId="0" animBg="1"/>
      <p:bldP spid="32" grpId="0" animBg="1"/>
      <p:bldP spid="6" grpId="0" animBg="1"/>
      <p:bldP spid="33" grpId="0" animBg="1"/>
      <p:bldP spid="34" grpId="0"/>
      <p:bldP spid="35" grpId="0"/>
      <p:bldP spid="36" grpId="0" animBg="1"/>
      <p:bldP spid="3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Pell’s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AE7011-3FCC-1092-DD6E-8DA0B278A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048" y="1588508"/>
            <a:ext cx="7761905" cy="408571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0945DF-AEFB-7046-325D-C8DC41A48441}"/>
              </a:ext>
            </a:extLst>
          </p:cNvPr>
          <p:cNvSpPr/>
          <p:nvPr/>
        </p:nvSpPr>
        <p:spPr>
          <a:xfrm>
            <a:off x="3065489" y="5074168"/>
            <a:ext cx="1161737" cy="2548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0D118B-67A1-C3A3-52AB-04AB6621FF24}"/>
              </a:ext>
            </a:extLst>
          </p:cNvPr>
          <p:cNvSpPr/>
          <p:nvPr/>
        </p:nvSpPr>
        <p:spPr>
          <a:xfrm>
            <a:off x="826958" y="3847473"/>
            <a:ext cx="2013678" cy="379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8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Rational, Irrational, and Transcendental numbers each have their own style of continued fractions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We can take any real number and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generate</a:t>
                </a:r>
                <a:r>
                  <a:rPr lang="en-US" sz="2000" dirty="0"/>
                  <a:t> a CF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Given a CF, we can </a:t>
                </a:r>
                <a:r>
                  <a:rPr lang="en-US" sz="2000" b="1" i="1" dirty="0">
                    <a:solidFill>
                      <a:srgbClr val="0070C0"/>
                    </a:solidFill>
                  </a:rPr>
                  <a:t>expand</a:t>
                </a:r>
                <a:r>
                  <a:rPr lang="en-US" sz="2000" dirty="0"/>
                  <a:t> it to regain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convergents</a:t>
                </a:r>
                <a:r>
                  <a:rPr lang="en-US" sz="2400" dirty="0"/>
                  <a:t> of a CF are excellent approximations to the original number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magnitude of the </a:t>
                </a:r>
                <a:r>
                  <a:rPr lang="en-US" sz="2400" b="1" dirty="0"/>
                  <a:t>x</a:t>
                </a:r>
                <a:r>
                  <a:rPr lang="en-US" sz="2400" dirty="0"/>
                  <a:t> &amp; </a:t>
                </a:r>
                <a:r>
                  <a:rPr lang="en-US" sz="2400" b="1" dirty="0"/>
                  <a:t>y</a:t>
                </a:r>
                <a:r>
                  <a:rPr lang="en-US" sz="2400" dirty="0"/>
                  <a:t> values in solutions to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Pell’s Equation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r>
                  <a:rPr lang="en-US" sz="2400" dirty="0"/>
                  <a:t> is related to the </a:t>
                </a:r>
                <a:r>
                  <a:rPr lang="en-US" sz="2400" u="sng" dirty="0"/>
                  <a:t>period</a:t>
                </a:r>
                <a:r>
                  <a:rPr lang="en-US" sz="2400" dirty="0"/>
                  <a:t> of the </a:t>
                </a:r>
                <a:r>
                  <a:rPr lang="en-US" sz="2400" i="1" dirty="0"/>
                  <a:t>simple</a:t>
                </a:r>
                <a:r>
                  <a:rPr lang="en-US" sz="2400" dirty="0"/>
                  <a:t> continued fraction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Memorizing thousands of digits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sz="2400" dirty="0"/>
                  <a:t> is okay – but I’d rather appreciate its beautifully simple GCF: 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[3; 1, {6|(2n+1)</a:t>
                </a:r>
                <a:r>
                  <a:rPr lang="en-US" sz="2400" b="1" baseline="30000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}]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019" y="1825625"/>
                <a:ext cx="8188081" cy="4840898"/>
              </a:xfrm>
              <a:blipFill>
                <a:blip r:embed="rId3"/>
                <a:stretch>
                  <a:fillRect l="-1042" t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FA18FB-D61C-D007-5689-9C6BEFC3A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30839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188081" cy="453072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CFs </a:t>
            </a:r>
            <a:r>
              <a:rPr lang="en-US" sz="2400" i="1" dirty="0">
                <a:solidFill>
                  <a:srgbClr val="FF0000"/>
                </a:solidFill>
              </a:rPr>
              <a:t>may</a:t>
            </a:r>
            <a:r>
              <a:rPr lang="en-US" sz="2400" dirty="0"/>
              <a:t> have their own rich </a:t>
            </a:r>
            <a:r>
              <a:rPr lang="en-US" sz="2400" b="1" dirty="0">
                <a:solidFill>
                  <a:srgbClr val="7030A0"/>
                </a:solidFill>
              </a:rPr>
              <a:t>arithmetic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7030A0"/>
                </a:solidFill>
              </a:rPr>
              <a:t>algebra</a:t>
            </a:r>
            <a:r>
              <a:rPr lang="en-US" sz="2400" dirty="0"/>
              <a:t>, and potentially even their own </a:t>
            </a:r>
            <a:r>
              <a:rPr lang="en-US" sz="2400" b="1" dirty="0">
                <a:solidFill>
                  <a:srgbClr val="7030A0"/>
                </a:solidFill>
              </a:rPr>
              <a:t>calculus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divide</a:t>
            </a:r>
            <a:r>
              <a:rPr lang="en-US" sz="2000" dirty="0"/>
              <a:t> two CFs?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 can one </a:t>
            </a:r>
            <a:r>
              <a:rPr lang="en-US" sz="2000" u="sng" dirty="0"/>
              <a:t>directly</a:t>
            </a:r>
            <a:r>
              <a:rPr lang="en-US" sz="2000" dirty="0"/>
              <a:t> take the </a:t>
            </a:r>
            <a:r>
              <a:rPr lang="en-US" sz="2000" b="1" dirty="0"/>
              <a:t>sin()</a:t>
            </a:r>
            <a:r>
              <a:rPr lang="en-US" sz="2000" dirty="0"/>
              <a:t> of a CF?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does the </a:t>
            </a:r>
            <a:r>
              <a:rPr lang="en-US" sz="2000" b="1" dirty="0">
                <a:solidFill>
                  <a:srgbClr val="00B050"/>
                </a:solidFill>
              </a:rPr>
              <a:t>factorial</a:t>
            </a:r>
            <a:r>
              <a:rPr lang="en-US" sz="2000" dirty="0"/>
              <a:t> of a CF look like?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many ways a CF is a </a:t>
            </a:r>
            <a:r>
              <a:rPr lang="en-US" sz="2400" i="1" dirty="0"/>
              <a:t>more accurate</a:t>
            </a:r>
            <a:r>
              <a:rPr lang="en-US" sz="2400" dirty="0"/>
              <a:t> representation of an irrational or transcendental number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sum of an infinite series must stop somewhere, and after that point, all of the remaining digits of precision are lost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CF encodes the entire number </a:t>
            </a:r>
            <a:r>
              <a:rPr lang="en-US" sz="2000" b="1" dirty="0">
                <a:solidFill>
                  <a:srgbClr val="FF0000"/>
                </a:solidFill>
              </a:rPr>
              <a:t>with no loss of precision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can you discover about CFs?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D357BC-3F4E-7C78-046D-EAF518C77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19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</p:spTree>
    <p:extLst>
      <p:ext uri="{BB962C8B-B14F-4D97-AF65-F5344CB8AC3E}">
        <p14:creationId xmlns:p14="http://schemas.microsoft.com/office/powerpoint/2010/main" val="27823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Python program that calculates and displays the Hamming Weight of </a:t>
            </a:r>
            <a:r>
              <a:rPr lang="en-US" sz="2400" b="1" dirty="0"/>
              <a:t>95,601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/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⋱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64DDF4-B4B7-46F9-A512-964DBA5AD2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547" y="1354234"/>
                <a:ext cx="4062907" cy="16413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/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70C0"/>
                    </a:solidFill>
                  </a:rPr>
                  <a:t>In a </a:t>
                </a:r>
                <a:r>
                  <a:rPr lang="en-US" sz="2400" u="sng" dirty="0">
                    <a:solidFill>
                      <a:srgbClr val="0070C0"/>
                    </a:solidFill>
                  </a:rPr>
                  <a:t>standard</a:t>
                </a:r>
                <a:r>
                  <a:rPr lang="en-US" sz="2400" dirty="0">
                    <a:solidFill>
                      <a:srgbClr val="0070C0"/>
                    </a:solidFill>
                  </a:rPr>
                  <a:t> continued fraction,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E4B9E1-3B13-43B9-A506-56A12A4F9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684" y="3313636"/>
                <a:ext cx="5648632" cy="461665"/>
              </a:xfrm>
              <a:prstGeom prst="rect">
                <a:avLst/>
              </a:prstGeom>
              <a:blipFill>
                <a:blip r:embed="rId3"/>
                <a:stretch>
                  <a:fillRect l="-64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/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𝟐𝟒𝟓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12+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den>
                          </m:f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5E82CF-86BB-43F0-9969-A9C4F7521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611" y="4285841"/>
                <a:ext cx="3895875" cy="1539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B135D0F9-555C-469A-BE7B-4575FB0EC3CC}"/>
              </a:ext>
            </a:extLst>
          </p:cNvPr>
          <p:cNvSpPr/>
          <p:nvPr/>
        </p:nvSpPr>
        <p:spPr>
          <a:xfrm>
            <a:off x="5053147" y="5324168"/>
            <a:ext cx="427703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04615-3289-4836-B075-B88FAEDFA765}"/>
              </a:ext>
            </a:extLst>
          </p:cNvPr>
          <p:cNvSpPr/>
          <p:nvPr/>
        </p:nvSpPr>
        <p:spPr>
          <a:xfrm>
            <a:off x="3775588" y="45252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8A2BC-A9D9-447C-A401-092EB1E4DC67}"/>
              </a:ext>
            </a:extLst>
          </p:cNvPr>
          <p:cNvSpPr/>
          <p:nvPr/>
        </p:nvSpPr>
        <p:spPr>
          <a:xfrm>
            <a:off x="4395020" y="4935423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1742A3-CF79-46D9-A75B-59A3D22C827B}"/>
              </a:ext>
            </a:extLst>
          </p:cNvPr>
          <p:cNvSpPr/>
          <p:nvPr/>
        </p:nvSpPr>
        <p:spPr>
          <a:xfrm>
            <a:off x="5844511" y="5515897"/>
            <a:ext cx="280220" cy="3834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204C95-E148-46C9-A766-BDB2804C30EC}"/>
              </a:ext>
            </a:extLst>
          </p:cNvPr>
          <p:cNvSpPr/>
          <p:nvPr/>
        </p:nvSpPr>
        <p:spPr>
          <a:xfrm>
            <a:off x="5508523" y="428584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3048F-80E5-43BB-94AC-8CFAE16A2F5F}"/>
              </a:ext>
            </a:extLst>
          </p:cNvPr>
          <p:cNvSpPr/>
          <p:nvPr/>
        </p:nvSpPr>
        <p:spPr>
          <a:xfrm>
            <a:off x="5803492" y="4748305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69D3B7-7B17-426D-A890-383D23FD7336}"/>
              </a:ext>
            </a:extLst>
          </p:cNvPr>
          <p:cNvSpPr/>
          <p:nvPr/>
        </p:nvSpPr>
        <p:spPr>
          <a:xfrm>
            <a:off x="6216447" y="5121971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50522D-78A1-45B5-BE42-AAA40E995AEC}"/>
              </a:ext>
            </a:extLst>
          </p:cNvPr>
          <p:cNvSpPr/>
          <p:nvPr/>
        </p:nvSpPr>
        <p:spPr>
          <a:xfrm>
            <a:off x="6526163" y="5515897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9711AA-5C42-4BAA-936C-90C6B8733B82}"/>
              </a:ext>
            </a:extLst>
          </p:cNvPr>
          <p:cNvSpPr/>
          <p:nvPr/>
        </p:nvSpPr>
        <p:spPr>
          <a:xfrm>
            <a:off x="7051421" y="3354298"/>
            <a:ext cx="206477" cy="3834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ADCC31B-B3FF-4A71-91E4-C7FE16B5E564}"/>
              </a:ext>
            </a:extLst>
          </p:cNvPr>
          <p:cNvCxnSpPr>
            <a:stCxn id="19" idx="3"/>
          </p:cNvCxnSpPr>
          <p:nvPr/>
        </p:nvCxnSpPr>
        <p:spPr>
          <a:xfrm flipH="1">
            <a:off x="5844511" y="3546027"/>
            <a:ext cx="1413387" cy="933102"/>
          </a:xfrm>
          <a:prstGeom prst="bentConnector3">
            <a:avLst>
              <a:gd name="adj1" fmla="val -1617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EC0C015-07CA-4D6E-893C-6CD8842168C0}"/>
              </a:ext>
            </a:extLst>
          </p:cNvPr>
          <p:cNvCxnSpPr>
            <a:cxnSpLocks/>
            <a:stCxn id="19" idx="3"/>
            <a:endCxn id="16" idx="3"/>
          </p:cNvCxnSpPr>
          <p:nvPr/>
        </p:nvCxnSpPr>
        <p:spPr>
          <a:xfrm flipH="1">
            <a:off x="6009969" y="3546027"/>
            <a:ext cx="1247929" cy="1394007"/>
          </a:xfrm>
          <a:prstGeom prst="bentConnector3">
            <a:avLst>
              <a:gd name="adj1" fmla="val -1831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A121601-EB26-4E2D-8FC8-C72429D66E06}"/>
              </a:ext>
            </a:extLst>
          </p:cNvPr>
          <p:cNvCxnSpPr>
            <a:cxnSpLocks/>
            <a:stCxn id="19" idx="3"/>
            <a:endCxn id="17" idx="3"/>
          </p:cNvCxnSpPr>
          <p:nvPr/>
        </p:nvCxnSpPr>
        <p:spPr>
          <a:xfrm flipH="1">
            <a:off x="6422924" y="3546027"/>
            <a:ext cx="834974" cy="1767673"/>
          </a:xfrm>
          <a:prstGeom prst="bentConnector3">
            <a:avLst>
              <a:gd name="adj1" fmla="val -27378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48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E2B078-275C-4AC1-AF75-D771BDD7A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003" y="1893230"/>
            <a:ext cx="6171247" cy="15364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3.245</a:t>
            </a:r>
            <a:r>
              <a:rPr lang="en-US" sz="2000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3.245 = [3; 4, 12, 4]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A3E388-63A2-4198-8BAF-92304233EB33}"/>
              </a:ext>
            </a:extLst>
          </p:cNvPr>
          <p:cNvSpPr/>
          <p:nvPr/>
        </p:nvSpPr>
        <p:spPr>
          <a:xfrm>
            <a:off x="6438900" y="2220861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4AA2D-7956-4945-B43B-06ED26551748}"/>
              </a:ext>
            </a:extLst>
          </p:cNvPr>
          <p:cNvSpPr/>
          <p:nvPr/>
        </p:nvSpPr>
        <p:spPr>
          <a:xfrm>
            <a:off x="1927959" y="2523203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459AAAB-8BED-45B2-9E23-0BB01D53D1C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H="1">
            <a:off x="1927959" y="2372032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6F2496B-D107-46CF-9778-B1F3DA88CD75}"/>
              </a:ext>
            </a:extLst>
          </p:cNvPr>
          <p:cNvSpPr/>
          <p:nvPr/>
        </p:nvSpPr>
        <p:spPr>
          <a:xfrm>
            <a:off x="6436445" y="2520746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9BA092-F84B-431D-86E6-02F82D392D97}"/>
              </a:ext>
            </a:extLst>
          </p:cNvPr>
          <p:cNvSpPr/>
          <p:nvPr/>
        </p:nvSpPr>
        <p:spPr>
          <a:xfrm>
            <a:off x="1925504" y="2823088"/>
            <a:ext cx="1211383" cy="3023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05CBCD1-EE13-4B50-89BC-7DDF15CE7D65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 flipH="1">
            <a:off x="1925504" y="2671917"/>
            <a:ext cx="5722324" cy="302342"/>
          </a:xfrm>
          <a:prstGeom prst="bentConnector5">
            <a:avLst>
              <a:gd name="adj1" fmla="val -3995"/>
              <a:gd name="adj2" fmla="val 571951"/>
              <a:gd name="adj3" fmla="val 11301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F8183972-4256-4D02-9EBB-09E1AD786C61}"/>
              </a:ext>
            </a:extLst>
          </p:cNvPr>
          <p:cNvSpPr/>
          <p:nvPr/>
        </p:nvSpPr>
        <p:spPr>
          <a:xfrm>
            <a:off x="6819152" y="3683162"/>
            <a:ext cx="1657351" cy="811161"/>
          </a:xfrm>
          <a:prstGeom prst="wedgeRoundRectCallout">
            <a:avLst>
              <a:gd name="adj1" fmla="val -99587"/>
              <a:gd name="adj2" fmla="val -8386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We stop when this difference is zero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B9B44D-3CFF-476C-B4EA-F689F1DE87C8}"/>
              </a:ext>
            </a:extLst>
          </p:cNvPr>
          <p:cNvSpPr/>
          <p:nvPr/>
        </p:nvSpPr>
        <p:spPr>
          <a:xfrm>
            <a:off x="3937819" y="2220861"/>
            <a:ext cx="383458" cy="12081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2B0D04-8B7E-4FCE-A304-340DDEC70950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6DC3FBA-40B0-4908-8DD3-65B546B4C6EC}"/>
              </a:ext>
            </a:extLst>
          </p:cNvPr>
          <p:cNvCxnSpPr>
            <a:cxnSpLocks/>
            <a:stCxn id="22" idx="2"/>
            <a:endCxn id="23" idx="3"/>
          </p:cNvCxnSpPr>
          <p:nvPr/>
        </p:nvCxnSpPr>
        <p:spPr>
          <a:xfrm rot="16200000" flipH="1">
            <a:off x="4052570" y="3505977"/>
            <a:ext cx="1880420" cy="1726465"/>
          </a:xfrm>
          <a:prstGeom prst="bentConnector4">
            <a:avLst>
              <a:gd name="adj1" fmla="val 45294"/>
              <a:gd name="adj2" fmla="val 12861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68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2" grpId="1" animBg="1"/>
      <p:bldP spid="13" grpId="0" animBg="1"/>
      <p:bldP spid="13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55447" y="1252151"/>
            <a:ext cx="6633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What is the standard CF encoding for </a:t>
            </a:r>
            <a:r>
              <a:rPr lang="en-US" sz="2000" b="1" dirty="0">
                <a:solidFill>
                  <a:srgbClr val="FF0000"/>
                </a:solidFill>
              </a:rPr>
              <a:t>0.825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9925" y="4403124"/>
            <a:ext cx="5585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CF is an </a:t>
            </a:r>
            <a:r>
              <a:rPr lang="en-US" sz="2400" i="1" dirty="0"/>
              <a:t>encoding</a:t>
            </a:r>
            <a:r>
              <a:rPr lang="en-US" sz="2400" dirty="0"/>
              <a:t> scheme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0.825 = [0; 1, 4, 1, 2, 2]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All </a:t>
            </a:r>
            <a:r>
              <a:rPr lang="en-US" sz="2000" b="1" dirty="0">
                <a:solidFill>
                  <a:srgbClr val="0070C0"/>
                </a:solidFill>
              </a:rPr>
              <a:t>rational</a:t>
            </a:r>
            <a:r>
              <a:rPr lang="en-US" sz="2000" dirty="0"/>
              <a:t> numbers have a CF of </a:t>
            </a:r>
            <a:r>
              <a:rPr lang="en-US" sz="2000" b="1" u="sng" dirty="0"/>
              <a:t>finite</a:t>
            </a:r>
            <a:r>
              <a:rPr lang="en-US" sz="2000" dirty="0"/>
              <a:t> length!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C1C26-A145-4AEA-95F2-73806FB0B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79" y="1908895"/>
            <a:ext cx="6224842" cy="215758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1C24BC6-13F0-4ADB-BDFD-F3113DCC8AB9}"/>
              </a:ext>
            </a:extLst>
          </p:cNvPr>
          <p:cNvSpPr/>
          <p:nvPr/>
        </p:nvSpPr>
        <p:spPr>
          <a:xfrm>
            <a:off x="3937819" y="2220860"/>
            <a:ext cx="383458" cy="18456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31E0FF-BCEB-4C81-BBA7-265B96C84923}"/>
              </a:ext>
            </a:extLst>
          </p:cNvPr>
          <p:cNvSpPr/>
          <p:nvPr/>
        </p:nvSpPr>
        <p:spPr>
          <a:xfrm>
            <a:off x="5266078" y="5132439"/>
            <a:ext cx="589935" cy="3539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31740A4-FD26-4C57-873B-D7B2D2DA7B4D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16200000" flipH="1">
            <a:off x="4371310" y="3824716"/>
            <a:ext cx="1242941" cy="1726465"/>
          </a:xfrm>
          <a:prstGeom prst="bentConnector4">
            <a:avLst>
              <a:gd name="adj1" fmla="val 16776"/>
              <a:gd name="adj2" fmla="val 136306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1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8171A6-E50C-419D-B200-9018F865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944" y="2231874"/>
            <a:ext cx="7368113" cy="25317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9373" y="1252151"/>
            <a:ext cx="55852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expand (decode) a standard CF?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??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779373" y="5095102"/>
            <a:ext cx="558525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row gives a better and better</a:t>
            </a:r>
          </a:p>
          <a:p>
            <a:pPr algn="ctr"/>
            <a:r>
              <a:rPr lang="en-US" sz="2000" dirty="0"/>
              <a:t>approximation </a:t>
            </a:r>
            <a:r>
              <a:rPr lang="en-US" sz="2000" b="1" dirty="0"/>
              <a:t>(h / k)</a:t>
            </a:r>
            <a:r>
              <a:rPr lang="en-US" sz="2000" dirty="0"/>
              <a:t> to the original number </a:t>
            </a:r>
            <a:r>
              <a:rPr lang="en-US" sz="2000" b="1" dirty="0"/>
              <a:t>x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[0; 1, 4, 1, 2, 2] = 0.825 </a:t>
            </a:r>
            <a:r>
              <a:rPr lang="en-US" sz="2000" dirty="0"/>
              <a:t>(= </a:t>
            </a:r>
            <a:r>
              <a:rPr lang="en-US" sz="2000" b="1" dirty="0"/>
              <a:t>33/40</a:t>
            </a:r>
            <a:r>
              <a:rPr lang="en-US" sz="2000" dirty="0"/>
              <a:t>)</a:t>
            </a:r>
          </a:p>
          <a:p>
            <a:pPr algn="ctr"/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7" name="Connector: Elbow 6"/>
          <p:cNvCxnSpPr>
            <a:cxnSpLocks/>
            <a:stCxn id="11" idx="2"/>
            <a:endCxn id="15" idx="0"/>
          </p:cNvCxnSpPr>
          <p:nvPr/>
        </p:nvCxnSpPr>
        <p:spPr>
          <a:xfrm rot="5400000">
            <a:off x="2838166" y="1584856"/>
            <a:ext cx="1166005" cy="1813130"/>
          </a:xfrm>
          <a:prstGeom prst="bentConnector3">
            <a:avLst>
              <a:gd name="adj1" fmla="val 1711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0C685B-DAB9-4C70-BB39-74BA7D506264}"/>
              </a:ext>
            </a:extLst>
          </p:cNvPr>
          <p:cNvSpPr/>
          <p:nvPr/>
        </p:nvSpPr>
        <p:spPr>
          <a:xfrm>
            <a:off x="2374493" y="3074424"/>
            <a:ext cx="280219" cy="16891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/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8D16B1D-35B3-4E48-99FB-FCBE30E6F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273" y="1431507"/>
                <a:ext cx="1412759" cy="622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273F85D2-8BBB-4F66-83EB-A4B99312246A}"/>
              </a:ext>
            </a:extLst>
          </p:cNvPr>
          <p:cNvSpPr/>
          <p:nvPr/>
        </p:nvSpPr>
        <p:spPr>
          <a:xfrm>
            <a:off x="7975837" y="4505495"/>
            <a:ext cx="280219" cy="257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ACE67BF-2AFA-4415-AF4F-72F2B49D5FD6}"/>
              </a:ext>
            </a:extLst>
          </p:cNvPr>
          <p:cNvCxnSpPr>
            <a:cxnSpLocks/>
            <a:stCxn id="18" idx="3"/>
            <a:endCxn id="19" idx="3"/>
          </p:cNvCxnSpPr>
          <p:nvPr/>
        </p:nvCxnSpPr>
        <p:spPr>
          <a:xfrm flipH="1">
            <a:off x="8256056" y="1742682"/>
            <a:ext cx="6976" cy="2891793"/>
          </a:xfrm>
          <a:prstGeom prst="bentConnector3">
            <a:avLst>
              <a:gd name="adj1" fmla="val -3276950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A320B-6470-47EC-B32C-16F97210245F}"/>
              </a:ext>
            </a:extLst>
          </p:cNvPr>
          <p:cNvSpPr/>
          <p:nvPr/>
        </p:nvSpPr>
        <p:spPr>
          <a:xfrm>
            <a:off x="3486156" y="1548582"/>
            <a:ext cx="1683154" cy="3598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/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2D0086-2BEA-4FC3-AFE0-4CF6DD263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50" y="504169"/>
                <a:ext cx="2331920" cy="461152"/>
              </a:xfrm>
              <a:prstGeom prst="rect">
                <a:avLst/>
              </a:prstGeom>
              <a:blipFill>
                <a:blip r:embed="rId5"/>
                <a:stretch>
                  <a:fillRect l="-517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4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63827" y="935277"/>
            <a:ext cx="7216346" cy="57861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1.4142135623730950488016887242096980785696718753769480731766797379907324784621070388503875343276415727350138462309122970249248360558507372126441214970999358314132226659275055927557999505011527820605714701095599716059702745345968620147285174186408891986095523292304843087143214508397626036279952514079896872533965463318088296406206152583523950547457502877599617298355752203375318570113543746034084988471603868999706990048150305440277903164542478230684929369186215805784631115966687130130156185689872372352885092648612494977154218334204285686060146824720771435854874155657069677653720226485447015858801620758474922657226002085584466521458398893944370926591800311388246468157082630100594858704003186480342194897278290641045072636881313739855256117322040245091227700226941127573627280495738108967504018369868368450725799364729060762996941380475654823728997180326802474420629269124859052181004459842150591120249441341728531478105803603371077309182869314710171111683916581726889419758716582152128229518488472089694633862891562882765952635140542267653239694617511291602408715510135150455381287560052631468017127402653969470240300517495318862925631385188163478001569369176881852378684052287837629389214300655869568685964595155501644724509836896036887323114389415576651040883914292338113206052433629485317049915771756228549741438999188021762430965206564211827316726257539594717255934637238632261482742622208671155839599926521176252698917540988159348640083457085181472231814204070426509056532333398436457865796796519267292399875366617215982578860263363617827495994219403777753681426217738799194551397231274066898329989895386728822856378697749662519966583525776198939322845344735694794962952168891485492538904755828834526096524096542889394538646625744927556381964410316979833061852019379384940057156333720548068540575867999670121372239475821426306585132217408832382947287617393647467837431960001592188807347857617252211867490424977366929207311096369721608933708661156734585334833295254675851644710757848602463600834449114818587655554286455123314219926311332517970608436559704352856410087918500760361009159465670676883605571740076756905096136719401324935605240185999105062108163597726431380605467010293569971042425105781749531057255934984451126922780344913506637568747760283162829605532422426957534529028838768446429173282770888318087025339852338122749990812371892540726475367850304821591801886167108972869229201197599880703818543332536460211082299279293072871780799888099176741774108983060800326311816427988231171543638696617029999341616148786860180455055539869131151860103863753250045581860448040750241195184305674533683613674597374423988553285179308960373898915173195874134428817842125021916951875593444387396189314549999906107587049090260883517636224749757858858368037457931157339802099986622186949922595913276423619410592100328026149874566599688874067956167391859572888642473463585886864496822386006983352642799056283165613913942557649062065186021647263033362975075697870606606856498160092718709292153132368281356988937097416504474590960537472796524477094099241238710614470543986743647338477454819100872886222149589529591187892149179833981083788278153065562315810360648675873036014502273208829351341387227684176678436905294286984908384557445794095986260742499549168028530773989382960362133539875320509199893607513906444495768456993471276364507163279154701597733548638939423257277540038260274785674172580951416307159597849818009443560379390985590168272154034581581521004936662953448827107292396602321638238266612626830502572781169451035379371568823365932297823192986064679789864092085609558142614363631004615594332550474493975933999125419532300932175304476533964706627611661753518754646209676345587386164880198848497479264045065444896910040794211816925796857563784881498986416854994916357614484047021033989215342377037233353115645944389703653166721949049351882905806307401346862641672470110653463493916407146285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/>
              <p:cNvSpPr txBox="1">
                <a:spLocks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3200" dirty="0">
                    <a:latin typeface="+mn-lt"/>
                  </a:rPr>
                  <a:t> to 3,600 digits </a:t>
                </a:r>
              </a:p>
            </p:txBody>
          </p:sp>
        </mc:Choice>
        <mc:Fallback xmlns="">
          <p:sp>
            <p:nvSpPr>
              <p:cNvPr id="5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5127"/>
                <a:ext cx="7886700" cy="630390"/>
              </a:xfrm>
              <a:prstGeom prst="rect">
                <a:avLst/>
              </a:prstGeom>
              <a:blipFill>
                <a:blip r:embed="rId2"/>
                <a:stretch>
                  <a:fillRect t="-12621" b="-24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18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CE4458-48D5-442B-8887-39C05C7A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831" y="1625907"/>
            <a:ext cx="6496338" cy="22516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What is the standard CF encoding for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134" y="995517"/>
                <a:ext cx="5585255" cy="430118"/>
              </a:xfrm>
              <a:prstGeom prst="rect">
                <a:avLst/>
              </a:prstGeom>
              <a:blipFill>
                <a:blip r:embed="rId3"/>
                <a:stretch>
                  <a:fillRect b="-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= [1; {2}]</a:t>
                </a:r>
              </a:p>
              <a:p>
                <a:pPr algn="ctr"/>
                <a:r>
                  <a:rPr lang="en-US" sz="2000" dirty="0"/>
                  <a:t>Numbers within {} are repeated</a:t>
                </a:r>
              </a:p>
              <a:p>
                <a:pPr algn="ctr"/>
                <a:endParaRPr lang="en-US" sz="2000" dirty="0"/>
              </a:p>
              <a:p>
                <a:pPr algn="ctr"/>
                <a:r>
                  <a:rPr lang="en-US" sz="2400" b="1" dirty="0"/>
                  <a:t>All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irrational numbers </a:t>
                </a:r>
                <a:r>
                  <a:rPr lang="en-US" sz="2400" b="1" dirty="0"/>
                  <a:t>yield an infinite CF</a:t>
                </a:r>
              </a:p>
              <a:p>
                <a:pPr algn="ctr"/>
                <a:r>
                  <a:rPr lang="en-US" sz="2400" b="1" dirty="0"/>
                  <a:t>with a repeated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sequence</a:t>
                </a:r>
                <a:r>
                  <a:rPr lang="en-US" sz="2400" b="1" dirty="0"/>
                  <a:t> of </a:t>
                </a:r>
                <a:r>
                  <a:rPr lang="en-US" sz="2400" b="1" u="sng" dirty="0"/>
                  <a:t>finite</a:t>
                </a:r>
                <a:r>
                  <a:rPr lang="en-US" sz="2400" b="1" dirty="0"/>
                  <a:t> length!</a:t>
                </a:r>
              </a:p>
              <a:p>
                <a:pPr algn="ctr"/>
                <a:endParaRPr lang="en-US" sz="2400" b="1" dirty="0"/>
              </a:p>
              <a:p>
                <a:pPr algn="ctr"/>
                <a:r>
                  <a:rPr lang="en-US" sz="2400" b="1" dirty="0">
                    <a:solidFill>
                      <a:srgbClr val="00B050"/>
                    </a:solidFill>
                  </a:rPr>
                  <a:t>There is simple order behind the chaos!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649" y="4007707"/>
                <a:ext cx="5704703" cy="2590517"/>
              </a:xfrm>
              <a:prstGeom prst="rect">
                <a:avLst/>
              </a:prstGeom>
              <a:blipFill>
                <a:blip r:embed="rId4"/>
                <a:stretch>
                  <a:fillRect t="-471" b="-4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65127"/>
            <a:ext cx="7886700" cy="63039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Continued Fractions</a:t>
            </a:r>
          </a:p>
        </p:txBody>
      </p:sp>
    </p:spTree>
    <p:extLst>
      <p:ext uri="{BB962C8B-B14F-4D97-AF65-F5344CB8AC3E}">
        <p14:creationId xmlns:p14="http://schemas.microsoft.com/office/powerpoint/2010/main" val="37479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7308</TotalTime>
  <Words>1400</Words>
  <Application>Microsoft Office PowerPoint</Application>
  <PresentationFormat>On-screen Show (4:3)</PresentationFormat>
  <Paragraphs>261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19 – Goals</vt:lpstr>
      <vt:lpstr>Expanding Your Definition of a “Number”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Golden Ratio</vt:lpstr>
      <vt:lpstr>PowerPoint Presentation</vt:lpstr>
      <vt:lpstr>PowerPoint Presentation</vt:lpstr>
      <vt:lpstr>PowerPoint Presentation</vt:lpstr>
      <vt:lpstr>PowerPoint Presentation</vt:lpstr>
      <vt:lpstr>Open std_cf.py</vt:lpstr>
      <vt:lpstr>Edit std_cf.py</vt:lpstr>
      <vt:lpstr>Run std_cf.py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 gen_cf.py</vt:lpstr>
      <vt:lpstr>Pell’s Equation</vt:lpstr>
      <vt:lpstr>Open pells_equation.py</vt:lpstr>
      <vt:lpstr>Run pells_equation.py</vt:lpstr>
      <vt:lpstr>Pell's Equation</vt:lpstr>
      <vt:lpstr>Pell’s Equation: Period of a Standard CF</vt:lpstr>
      <vt:lpstr>Pell’s Equation: Period of a Standard CF</vt:lpstr>
      <vt:lpstr>Pell’s Equation</vt:lpstr>
      <vt:lpstr>Session 19 – Now You Know…</vt:lpstr>
      <vt:lpstr>Session 19 – Now You Know…</vt:lpstr>
      <vt:lpstr>Task 19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853</cp:revision>
  <cp:lastPrinted>2015-06-01T00:45:11Z</cp:lastPrinted>
  <dcterms:created xsi:type="dcterms:W3CDTF">2014-09-21T17:58:26Z</dcterms:created>
  <dcterms:modified xsi:type="dcterms:W3CDTF">2023-07-25T06:50:28Z</dcterms:modified>
</cp:coreProperties>
</file>