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019" r:id="rId2"/>
    <p:sldId id="972" r:id="rId3"/>
    <p:sldId id="369" r:id="rId4"/>
    <p:sldId id="370" r:id="rId5"/>
    <p:sldId id="371" r:id="rId6"/>
    <p:sldId id="372" r:id="rId7"/>
    <p:sldId id="1035" r:id="rId8"/>
    <p:sldId id="977" r:id="rId9"/>
    <p:sldId id="1021" r:id="rId10"/>
    <p:sldId id="980" r:id="rId11"/>
    <p:sldId id="382" r:id="rId12"/>
    <p:sldId id="981" r:id="rId13"/>
    <p:sldId id="383" r:id="rId14"/>
    <p:sldId id="483" r:id="rId15"/>
    <p:sldId id="982" r:id="rId16"/>
    <p:sldId id="387" r:id="rId17"/>
    <p:sldId id="388" r:id="rId18"/>
    <p:sldId id="389" r:id="rId19"/>
    <p:sldId id="1036" r:id="rId20"/>
    <p:sldId id="984" r:id="rId21"/>
    <p:sldId id="459" r:id="rId22"/>
    <p:sldId id="473" r:id="rId23"/>
    <p:sldId id="474" r:id="rId24"/>
    <p:sldId id="476" r:id="rId25"/>
    <p:sldId id="1038" r:id="rId26"/>
    <p:sldId id="1041" r:id="rId27"/>
    <p:sldId id="1042" r:id="rId28"/>
    <p:sldId id="1039" r:id="rId29"/>
    <p:sldId id="1043" r:id="rId30"/>
    <p:sldId id="1040" r:id="rId31"/>
    <p:sldId id="1044" r:id="rId32"/>
    <p:sldId id="993" r:id="rId33"/>
    <p:sldId id="973" r:id="rId34"/>
    <p:sldId id="1034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4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10</a:t>
            </a:r>
          </a:p>
          <a:p>
            <a:pPr algn="ctr"/>
            <a:r>
              <a:rPr lang="en-US" dirty="0"/>
              <a:t>Random Numbers and Algorithms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DC37708-5FCC-444A-3C54-5042CF3F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80" y="4396182"/>
            <a:ext cx="3628571" cy="1219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4111E5-0B37-8515-A64B-920001BFCF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04" y="3064511"/>
            <a:ext cx="389572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A4FAA7-C70C-E6AF-1590-FE7601B1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0" y="1831428"/>
            <a:ext cx="4044349" cy="4231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dealer_bogus.py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171D8-8276-DFB2-A91A-1EC4E6B81051}"/>
              </a:ext>
            </a:extLst>
          </p:cNvPr>
          <p:cNvSpPr/>
          <p:nvPr/>
        </p:nvSpPr>
        <p:spPr>
          <a:xfrm>
            <a:off x="2119206" y="1822425"/>
            <a:ext cx="2136097" cy="16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D132AD-2324-CE2C-1DB5-BE0D9DA997D7}"/>
              </a:ext>
            </a:extLst>
          </p:cNvPr>
          <p:cNvSpPr/>
          <p:nvPr/>
        </p:nvSpPr>
        <p:spPr>
          <a:xfrm>
            <a:off x="2119204" y="2407130"/>
            <a:ext cx="2136097" cy="2023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8A4A7-A910-275E-60B5-2CE20F45CE68}"/>
              </a:ext>
            </a:extLst>
          </p:cNvPr>
          <p:cNvSpPr/>
          <p:nvPr/>
        </p:nvSpPr>
        <p:spPr>
          <a:xfrm>
            <a:off x="2119203" y="3778815"/>
            <a:ext cx="2136097" cy="2023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AEDDF5-95A4-3C3A-FCC5-8FAD74FCD0C5}"/>
              </a:ext>
            </a:extLst>
          </p:cNvPr>
          <p:cNvSpPr/>
          <p:nvPr/>
        </p:nvSpPr>
        <p:spPr>
          <a:xfrm>
            <a:off x="5537217" y="3281218"/>
            <a:ext cx="359764" cy="37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46824-A6C5-0B89-2D55-480C775D41A1}"/>
              </a:ext>
            </a:extLst>
          </p:cNvPr>
          <p:cNvSpPr/>
          <p:nvPr/>
        </p:nvSpPr>
        <p:spPr>
          <a:xfrm>
            <a:off x="7645805" y="3284237"/>
            <a:ext cx="359764" cy="373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D2A12-C279-71ED-0404-1D618E789167}"/>
              </a:ext>
            </a:extLst>
          </p:cNvPr>
          <p:cNvSpPr/>
          <p:nvPr/>
        </p:nvSpPr>
        <p:spPr>
          <a:xfrm>
            <a:off x="7024795" y="3265772"/>
            <a:ext cx="359764" cy="3738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1AF991-CB6C-7A21-FE09-25637ABFB076}"/>
              </a:ext>
            </a:extLst>
          </p:cNvPr>
          <p:cNvSpPr/>
          <p:nvPr/>
        </p:nvSpPr>
        <p:spPr>
          <a:xfrm>
            <a:off x="8261120" y="3286294"/>
            <a:ext cx="359764" cy="3687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C383C2-2617-77F2-34B3-88F50E928566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16200000" flipH="1">
            <a:off x="6769884" y="2602276"/>
            <a:ext cx="3018" cy="2108588"/>
          </a:xfrm>
          <a:prstGeom prst="bentConnector3">
            <a:avLst>
              <a:gd name="adj1" fmla="val 7674553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6B3C4EA-E5A4-BCE3-24E2-676967DD0C8A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7815116" y="3029174"/>
            <a:ext cx="15446" cy="1236325"/>
          </a:xfrm>
          <a:prstGeom prst="bentConnector3">
            <a:avLst>
              <a:gd name="adj1" fmla="val 2744594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0E956A-27F4-D10D-C351-7F6B3F537E4A}"/>
              </a:ext>
            </a:extLst>
          </p:cNvPr>
          <p:cNvSpPr txBox="1"/>
          <p:nvPr/>
        </p:nvSpPr>
        <p:spPr>
          <a:xfrm>
            <a:off x="6119321" y="5831536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9EDBE-9364-DDD8-B71F-53497191FDB9}"/>
              </a:ext>
            </a:extLst>
          </p:cNvPr>
          <p:cNvSpPr/>
          <p:nvPr/>
        </p:nvSpPr>
        <p:spPr>
          <a:xfrm>
            <a:off x="2119205" y="3159630"/>
            <a:ext cx="2136097" cy="20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0FF6C0-F516-4B73-13EF-746A8E85A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128" y="1976903"/>
            <a:ext cx="4190476" cy="495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3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Random… but no repeats?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can we get a set of random numbers where no number is repeated until </a:t>
            </a:r>
            <a:r>
              <a:rPr lang="en-US" sz="2400" b="1" i="1" dirty="0"/>
              <a:t>all</a:t>
            </a:r>
            <a:r>
              <a:rPr lang="en-US" sz="2400" dirty="0"/>
              <a:t> numbers are picked </a:t>
            </a:r>
            <a:r>
              <a:rPr lang="en-US" sz="2400" u="sng" dirty="0"/>
              <a:t>at least once</a:t>
            </a:r>
            <a:r>
              <a:rPr lang="en-US" sz="2400" dirty="0"/>
              <a:t>?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Can we flag that a particular card # has already been dealt, and therefore not deal that card again?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74" y="3759973"/>
            <a:ext cx="6933638" cy="21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31320-3CAB-B858-06D9-7E0B2889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11" y="3638712"/>
            <a:ext cx="5396178" cy="26721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C1DDC3-5CEE-BC8A-AE47-A5836BBC80B5}"/>
              </a:ext>
            </a:extLst>
          </p:cNvPr>
          <p:cNvGrpSpPr/>
          <p:nvPr/>
        </p:nvGrpSpPr>
        <p:grpSpPr>
          <a:xfrm>
            <a:off x="3783225" y="3638712"/>
            <a:ext cx="1076632" cy="369332"/>
            <a:chOff x="4968362" y="2079211"/>
            <a:chExt cx="1076632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2BF0D5-17E4-0ECF-1ACF-4145ABC72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072D4C-C5ED-954A-52BF-CBD361677DC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143FDA-3853-AEEA-2A52-3FC418A5EFEA}"/>
              </a:ext>
            </a:extLst>
          </p:cNvPr>
          <p:cNvGrpSpPr/>
          <p:nvPr/>
        </p:nvGrpSpPr>
        <p:grpSpPr>
          <a:xfrm>
            <a:off x="4844229" y="3888216"/>
            <a:ext cx="1076632" cy="369332"/>
            <a:chOff x="4704120" y="2356972"/>
            <a:chExt cx="107663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68CD98-6BF4-6547-8F13-88380B7D0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0C6EA0-8C99-B237-4048-78F131C3975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416DAA-08E6-D41F-33C1-0358BB72CBC1}"/>
              </a:ext>
            </a:extLst>
          </p:cNvPr>
          <p:cNvGrpSpPr/>
          <p:nvPr/>
        </p:nvGrpSpPr>
        <p:grpSpPr>
          <a:xfrm>
            <a:off x="7132443" y="4152350"/>
            <a:ext cx="1068643" cy="369332"/>
            <a:chOff x="3647644" y="4910075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E51B10-8A62-DF50-EA32-32D97ABE146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83059B4-FF7A-605C-E7EE-9692EF724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83649-3AEC-5872-0EF2-21D64ECA4DD3}"/>
              </a:ext>
            </a:extLst>
          </p:cNvPr>
          <p:cNvGrpSpPr/>
          <p:nvPr/>
        </p:nvGrpSpPr>
        <p:grpSpPr>
          <a:xfrm>
            <a:off x="5455935" y="4442214"/>
            <a:ext cx="1064340" cy="369332"/>
            <a:chOff x="3647644" y="5421073"/>
            <a:chExt cx="1064340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186176-55E3-FEAB-904E-BBC6FDF63FC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A24B6B0-D3E4-16A4-D882-EAF0C8112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8B80C1-B966-8DF5-78BA-2F6D3D0FCD4A}"/>
              </a:ext>
            </a:extLst>
          </p:cNvPr>
          <p:cNvGrpSpPr/>
          <p:nvPr/>
        </p:nvGrpSpPr>
        <p:grpSpPr>
          <a:xfrm>
            <a:off x="6666835" y="4678337"/>
            <a:ext cx="1068643" cy="369332"/>
            <a:chOff x="3647644" y="5359159"/>
            <a:chExt cx="106864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500ED8-1386-1E11-586E-2E8FD70E335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FC75C5-55C2-E75B-115C-C72C79693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3209D-CFD3-E1D5-49D9-450B7116C5BF}"/>
              </a:ext>
            </a:extLst>
          </p:cNvPr>
          <p:cNvGrpSpPr/>
          <p:nvPr/>
        </p:nvGrpSpPr>
        <p:grpSpPr>
          <a:xfrm>
            <a:off x="7074169" y="5201391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65E5FF-39EF-56CF-DBEC-8339C44FABB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F914193-87FF-768A-001D-87BA50490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BAC964-3221-2B24-74A7-9D5AF3BFB920}"/>
              </a:ext>
            </a:extLst>
          </p:cNvPr>
          <p:cNvGrpSpPr/>
          <p:nvPr/>
        </p:nvGrpSpPr>
        <p:grpSpPr>
          <a:xfrm>
            <a:off x="5903768" y="5457108"/>
            <a:ext cx="1076632" cy="369332"/>
            <a:chOff x="2157212" y="5356391"/>
            <a:chExt cx="1076632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2C7355-BF55-51A1-6E6B-E108C4BB70E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1A4E8B4-45AE-EBAF-CB10-2CD8671F0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3B16A8-AFA5-2B17-8923-B81D2113370D}"/>
              </a:ext>
            </a:extLst>
          </p:cNvPr>
          <p:cNvGrpSpPr/>
          <p:nvPr/>
        </p:nvGrpSpPr>
        <p:grpSpPr>
          <a:xfrm>
            <a:off x="6455865" y="4935918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63AA02-E08B-7FEB-ECC0-C897EE21843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C603574-D3E6-F31C-9781-AE2D994BD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626D612-B200-1477-1440-448BB6E5D4A9}"/>
              </a:ext>
            </a:extLst>
          </p:cNvPr>
          <p:cNvSpPr txBox="1"/>
          <p:nvPr/>
        </p:nvSpPr>
        <p:spPr>
          <a:xfrm>
            <a:off x="929478" y="1527873"/>
            <a:ext cx="728504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need a </a:t>
            </a:r>
            <a:r>
              <a:rPr lang="en-US" sz="2000" b="1" i="1" dirty="0">
                <a:solidFill>
                  <a:srgbClr val="7030A0"/>
                </a:solidFill>
              </a:rPr>
              <a:t>helper</a:t>
            </a:r>
            <a:r>
              <a:rPr lang="en-US" sz="2000" dirty="0"/>
              <a:t> array to store a </a:t>
            </a:r>
            <a:r>
              <a:rPr lang="en-US" sz="2000" b="1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False</a:t>
            </a:r>
            <a:r>
              <a:rPr lang="en-US" sz="2000" dirty="0"/>
              <a:t> flag to record if a random trial card number has already been dealt.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We keep picking random trial card numbers until a card number is found that has yet to be dealt. Then, we update the helper array to record that card number has been dealt so it cannot be picked again.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CFA4E-DDDB-726B-79A6-4BB0C3C0C1CE}"/>
              </a:ext>
            </a:extLst>
          </p:cNvPr>
          <p:cNvGrpSpPr/>
          <p:nvPr/>
        </p:nvGrpSpPr>
        <p:grpSpPr>
          <a:xfrm>
            <a:off x="6590636" y="5721024"/>
            <a:ext cx="1076632" cy="369332"/>
            <a:chOff x="2157212" y="5356391"/>
            <a:chExt cx="10766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DE3B7-1516-206E-1165-7596B73E4E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25C340-115A-1348-5994-44EBE8C21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541793-9737-BF3E-27D5-B84C78BC492B}"/>
              </a:ext>
            </a:extLst>
          </p:cNvPr>
          <p:cNvGrpSpPr/>
          <p:nvPr/>
        </p:nvGrpSpPr>
        <p:grpSpPr>
          <a:xfrm>
            <a:off x="3752032" y="5973945"/>
            <a:ext cx="1076632" cy="369332"/>
            <a:chOff x="2157212" y="5356391"/>
            <a:chExt cx="107663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F0AB42-AAF3-0E65-AA35-D9A0995292A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269E54-C4AC-2792-57FF-1BA528996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18951-8F27-A8AB-0206-0B3A9D113DEB}"/>
              </a:ext>
            </a:extLst>
          </p:cNvPr>
          <p:cNvSpPr/>
          <p:nvPr/>
        </p:nvSpPr>
        <p:spPr>
          <a:xfrm>
            <a:off x="5771213" y="4199510"/>
            <a:ext cx="1201692" cy="292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Instrumenting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Instrumenting code is the process of taking accurate </a:t>
            </a:r>
            <a:r>
              <a:rPr lang="en-US" sz="2400" b="1" dirty="0"/>
              <a:t>timings</a:t>
            </a:r>
            <a:r>
              <a:rPr lang="en-US" sz="2400" dirty="0"/>
              <a:t> of the runtime performance of key algorithms within the program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provides a </a:t>
            </a:r>
            <a:r>
              <a:rPr lang="en-US" sz="2400" b="1" dirty="0">
                <a:solidFill>
                  <a:srgbClr val="00B050"/>
                </a:solidFill>
              </a:rPr>
              <a:t>time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object that can measure the current CPU time of a running process to the nearest millisecond (1/1000</a:t>
            </a:r>
            <a:r>
              <a:rPr lang="en-US" sz="2400" baseline="30000" dirty="0"/>
              <a:t>th</a:t>
            </a:r>
            <a:r>
              <a:rPr lang="en-US" sz="2400" dirty="0"/>
              <a:t> of a second) which is sufficient in most situations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bracket the code under analysis by measuring the clock immediately </a:t>
            </a:r>
            <a:r>
              <a:rPr lang="en-US" sz="2400" b="1" i="1" dirty="0">
                <a:solidFill>
                  <a:srgbClr val="7030A0"/>
                </a:solidFill>
              </a:rPr>
              <a:t>before</a:t>
            </a:r>
            <a:r>
              <a:rPr lang="en-US" sz="2400" dirty="0"/>
              <a:t> the start and again </a:t>
            </a:r>
            <a:r>
              <a:rPr lang="en-US" sz="2400" b="1" i="1" dirty="0">
                <a:solidFill>
                  <a:srgbClr val="7030A0"/>
                </a:solidFill>
              </a:rPr>
              <a:t>after</a:t>
            </a:r>
            <a:r>
              <a:rPr lang="en-US" sz="2400" dirty="0"/>
              <a:t> the end</a:t>
            </a:r>
            <a:r>
              <a:rPr lang="en-US" sz="2400" i="1" dirty="0"/>
              <a:t> </a:t>
            </a:r>
            <a:r>
              <a:rPr lang="en-US" sz="2400" dirty="0"/>
              <a:t>of the algorithm to calculate the </a:t>
            </a:r>
            <a:r>
              <a:rPr lang="en-US" sz="2400" b="1" dirty="0">
                <a:solidFill>
                  <a:srgbClr val="FF0000"/>
                </a:solidFill>
              </a:rPr>
              <a:t>elapsed</a:t>
            </a:r>
            <a:r>
              <a:rPr lang="en-US" sz="2400" dirty="0"/>
              <a:t>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Careful tracking of code timings will provide objective empirical evidence if changes to algorithms and/or data structures are indeed making the program more efficient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A7A5C-3DF7-AEE9-08D2-A0E84728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17" y="518383"/>
            <a:ext cx="1209524" cy="10190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6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A7317F9-AC76-D585-1146-E133E2C6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30" y="2946923"/>
            <a:ext cx="5480909" cy="27615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61590" y="3588672"/>
            <a:ext cx="3497100" cy="208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61590" y="5272884"/>
            <a:ext cx="5206076" cy="210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61589" y="4226427"/>
            <a:ext cx="4943747" cy="202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/>
          <p:cNvSpPr/>
          <p:nvPr/>
        </p:nvSpPr>
        <p:spPr>
          <a:xfrm rot="5400000">
            <a:off x="1488084" y="3812442"/>
            <a:ext cx="830998" cy="3834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5716" y="1602140"/>
            <a:ext cx="6075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time how long it takes to </a:t>
            </a:r>
            <a:r>
              <a:rPr lang="en-US" sz="2400" b="1" dirty="0">
                <a:solidFill>
                  <a:srgbClr val="7030A0"/>
                </a:solidFill>
              </a:rPr>
              <a:t>correctly</a:t>
            </a:r>
            <a:r>
              <a:rPr lang="en-US" sz="2400" dirty="0"/>
              <a:t> initialize </a:t>
            </a:r>
            <a:r>
              <a:rPr lang="en-US" sz="2400" b="1" dirty="0"/>
              <a:t>10,000</a:t>
            </a:r>
            <a:r>
              <a:rPr lang="en-US" sz="2400" dirty="0"/>
              <a:t> decks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75EDA6-6E6C-5350-20D9-ED25F81D72B7}"/>
              </a:ext>
            </a:extLst>
          </p:cNvPr>
          <p:cNvGrpSpPr/>
          <p:nvPr/>
        </p:nvGrpSpPr>
        <p:grpSpPr>
          <a:xfrm>
            <a:off x="4587110" y="287647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49B789-BBAC-87BB-2808-FA62B606D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7906DF-ED5F-E5EC-2690-79AC3F1AF8E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7581C-58EB-1044-7FE9-E718C64B153E}"/>
              </a:ext>
            </a:extLst>
          </p:cNvPr>
          <p:cNvGrpSpPr/>
          <p:nvPr/>
        </p:nvGrpSpPr>
        <p:grpSpPr>
          <a:xfrm>
            <a:off x="4588854" y="3089207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2BC5EB-E905-478F-0F30-B9F6DEB14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86C9C9-0849-FFA4-0D2E-06D1FBECC51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062899-F733-FD5B-9BBF-F2A811BCC24E}"/>
              </a:ext>
            </a:extLst>
          </p:cNvPr>
          <p:cNvGrpSpPr/>
          <p:nvPr/>
        </p:nvGrpSpPr>
        <p:grpSpPr>
          <a:xfrm>
            <a:off x="5671747" y="3505634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0A841-48AA-2C42-858E-4BAAD2F44B9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AB3CB-C243-3951-81C0-324A90C46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4F2D0F-A746-CC55-FB97-009D937D17A0}"/>
              </a:ext>
            </a:extLst>
          </p:cNvPr>
          <p:cNvGrpSpPr/>
          <p:nvPr/>
        </p:nvGrpSpPr>
        <p:grpSpPr>
          <a:xfrm>
            <a:off x="5276299" y="3747464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50DC16-AD4B-ADA8-25F5-F5A6C4E88B2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A59B4B-FC67-A2D1-195D-16D8A7B03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AEABF1-CFE9-3704-2CA4-D1EFDDDDFD53}"/>
              </a:ext>
            </a:extLst>
          </p:cNvPr>
          <p:cNvGrpSpPr/>
          <p:nvPr/>
        </p:nvGrpSpPr>
        <p:grpSpPr>
          <a:xfrm>
            <a:off x="4707254" y="393513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8C7996-944A-8CE7-6886-BC55AAF8D276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6F9C16-F270-9617-D088-114E3F0285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445E62-D284-AB11-7E06-0EB0F86500D9}"/>
              </a:ext>
            </a:extLst>
          </p:cNvPr>
          <p:cNvGrpSpPr/>
          <p:nvPr/>
        </p:nvGrpSpPr>
        <p:grpSpPr>
          <a:xfrm>
            <a:off x="7183158" y="4143024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AE571A-7945-ECC4-4B3B-116443F45D9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EDCFCFD-A764-002A-41A3-11F23F7F9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FC72E6-EA3B-47B9-F2DA-0B87DAB76226}"/>
              </a:ext>
            </a:extLst>
          </p:cNvPr>
          <p:cNvGrpSpPr/>
          <p:nvPr/>
        </p:nvGrpSpPr>
        <p:grpSpPr>
          <a:xfrm>
            <a:off x="4168938" y="4563838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E89847-4C63-5C69-E1DC-47DE947256C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B262B2-BF1C-1797-7456-535AEE054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E10C7389-9590-80C3-26D2-CBEEC438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8" y="3513996"/>
            <a:ext cx="1209524" cy="10190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5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DA194C-0667-9928-F1DF-72380ECD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19" y="1881265"/>
            <a:ext cx="5297941" cy="40023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2F8DDFD-5F42-662E-E652-D6496D7B12B8}"/>
              </a:ext>
            </a:extLst>
          </p:cNvPr>
          <p:cNvSpPr/>
          <p:nvPr/>
        </p:nvSpPr>
        <p:spPr>
          <a:xfrm>
            <a:off x="7562539" y="2788170"/>
            <a:ext cx="1281659" cy="1019331"/>
          </a:xfrm>
          <a:prstGeom prst="wedgeRoundRectCallout">
            <a:avLst>
              <a:gd name="adj1" fmla="val -102704"/>
              <a:gd name="adj2" fmla="val -39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repeated cards!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28C16-A898-F0C3-12E1-5304F7E667EF}"/>
              </a:ext>
            </a:extLst>
          </p:cNvPr>
          <p:cNvSpPr/>
          <p:nvPr/>
        </p:nvSpPr>
        <p:spPr>
          <a:xfrm>
            <a:off x="2084510" y="5613816"/>
            <a:ext cx="2967175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6D186-B7B3-819E-29D9-D7B4306BD2C3}"/>
              </a:ext>
            </a:extLst>
          </p:cNvPr>
          <p:cNvSpPr txBox="1"/>
          <p:nvPr/>
        </p:nvSpPr>
        <p:spPr>
          <a:xfrm>
            <a:off x="7540054" y="4048723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Correct but inefficient…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DBC85A-6FD4-3E44-8A3A-7A6940518E2C}"/>
              </a:ext>
            </a:extLst>
          </p:cNvPr>
          <p:cNvGrpSpPr/>
          <p:nvPr/>
        </p:nvGrpSpPr>
        <p:grpSpPr>
          <a:xfrm>
            <a:off x="382005" y="1693889"/>
            <a:ext cx="4228553" cy="1580301"/>
            <a:chOff x="272722" y="1693889"/>
            <a:chExt cx="4228553" cy="15803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27B52-D31E-AFC5-0119-D2145710A5B0}"/>
                </a:ext>
              </a:extLst>
            </p:cNvPr>
            <p:cNvSpPr txBox="1"/>
            <p:nvPr/>
          </p:nvSpPr>
          <p:spPr>
            <a:xfrm>
              <a:off x="272722" y="1693889"/>
              <a:ext cx="422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dealer_bogus.py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9C45CB-4F53-7188-D710-5FA2DE43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12" y="2055142"/>
              <a:ext cx="3628571" cy="121904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BFEDEA-971B-6BE1-1328-54CABBB13C1C}"/>
              </a:ext>
            </a:extLst>
          </p:cNvPr>
          <p:cNvGrpSpPr/>
          <p:nvPr/>
        </p:nvGrpSpPr>
        <p:grpSpPr>
          <a:xfrm>
            <a:off x="4533443" y="1693889"/>
            <a:ext cx="4228553" cy="2314726"/>
            <a:chOff x="4701478" y="1685810"/>
            <a:chExt cx="4228553" cy="23147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BDEF3E-F1E4-8F42-386F-40761AA65D1E}"/>
                </a:ext>
              </a:extLst>
            </p:cNvPr>
            <p:cNvSpPr txBox="1"/>
            <p:nvPr/>
          </p:nvSpPr>
          <p:spPr>
            <a:xfrm>
              <a:off x="4701478" y="1685810"/>
              <a:ext cx="422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dealer_slow.py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EEE6D6-477A-94B8-C0D7-55382BCBD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1473" y="2055142"/>
              <a:ext cx="3928562" cy="194539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296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</a:t>
            </a:r>
            <a:r>
              <a:rPr lang="en-US" sz="3200" i="1" dirty="0">
                <a:latin typeface="+mn-lt"/>
              </a:rPr>
              <a:t>Faster</a:t>
            </a:r>
            <a:r>
              <a:rPr lang="en-US" sz="3200" dirty="0">
                <a:latin typeface="+mn-lt"/>
              </a:rPr>
              <a:t> Card Dealer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is an inherent inefficiency in the naïve algorithm employed in the current </a:t>
            </a:r>
            <a:r>
              <a:rPr lang="en-US" sz="2400" b="1" dirty="0"/>
              <a:t>init_deck</a:t>
            </a:r>
            <a:r>
              <a:rPr lang="en-US" sz="2400" dirty="0"/>
              <a:t>()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takes </a:t>
            </a:r>
            <a:r>
              <a:rPr lang="en-US" sz="2400" b="1" dirty="0">
                <a:solidFill>
                  <a:srgbClr val="FF0000"/>
                </a:solidFill>
              </a:rPr>
              <a:t>longer and longer</a:t>
            </a:r>
            <a:r>
              <a:rPr lang="en-US" sz="2400" dirty="0"/>
              <a:t>, as more cards are dealt, to randomly pick (</a:t>
            </a:r>
            <a:r>
              <a:rPr lang="en-US" sz="2400" b="1" dirty="0">
                <a:solidFill>
                  <a:srgbClr val="00B050"/>
                </a:solidFill>
              </a:rPr>
              <a:t>find</a:t>
            </a:r>
            <a:r>
              <a:rPr lang="en-US" sz="2400" dirty="0"/>
              <a:t>) a card that has </a:t>
            </a:r>
            <a:r>
              <a:rPr lang="en-US" sz="2400" u="sng" dirty="0"/>
              <a:t>not yet been dealt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to discover an algorithm that, while ensuring every card is dealt only </a:t>
            </a:r>
            <a:r>
              <a:rPr lang="en-US" sz="2400" u="sng" dirty="0"/>
              <a:t>once</a:t>
            </a:r>
            <a:r>
              <a:rPr lang="en-US" sz="2400" dirty="0"/>
              <a:t>, doesn't lose time at the end of the deal searching for </a:t>
            </a:r>
            <a:r>
              <a:rPr lang="en-US" sz="2400" b="1" i="1" dirty="0"/>
              <a:t>that one remaining card </a:t>
            </a:r>
            <a:r>
              <a:rPr lang="en-US" sz="2400" dirty="0"/>
              <a:t>that has not yet been dealt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improved algorithm doesn’t need an </a:t>
            </a:r>
            <a:r>
              <a:rPr lang="en-US" sz="2400" b="1" dirty="0"/>
              <a:t>already_dealt</a:t>
            </a:r>
            <a:r>
              <a:rPr lang="en-US" sz="2400" dirty="0"/>
              <a:t> helper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dirty="0"/>
              <a:t>, and a </a:t>
            </a:r>
            <a:r>
              <a:rPr lang="en-US" sz="2400" b="1" dirty="0">
                <a:solidFill>
                  <a:srgbClr val="7030A0"/>
                </a:solidFill>
              </a:rPr>
              <a:t>7</a:t>
            </a:r>
            <a:r>
              <a:rPr lang="en-US" sz="2400" b="1" baseline="30000" dirty="0">
                <a:solidFill>
                  <a:srgbClr val="7030A0"/>
                </a:solidFill>
              </a:rPr>
              <a:t>th</a:t>
            </a:r>
            <a:r>
              <a:rPr lang="en-US" sz="2400" b="1" dirty="0">
                <a:solidFill>
                  <a:srgbClr val="7030A0"/>
                </a:solidFill>
              </a:rPr>
              <a:t> grader discovered it!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dealer_fast.py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revised </a:t>
            </a:r>
            <a:r>
              <a:rPr lang="en-US" sz="2400" b="1" dirty="0"/>
              <a:t>init_deck()</a:t>
            </a:r>
            <a:r>
              <a:rPr lang="en-US" sz="2400" dirty="0"/>
              <a:t> function: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going on in this function that ensures no duplicate cards are dealt </a:t>
            </a:r>
            <a:r>
              <a:rPr lang="en-US" sz="2400" b="1" dirty="0"/>
              <a:t>and</a:t>
            </a:r>
            <a:r>
              <a:rPr lang="en-US" sz="2400" dirty="0"/>
              <a:t> doesn't waste time trying to find the cards at the end that have not yet been dealt?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BF19D-8CC2-A757-835B-DC19B1AA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77" y="2401269"/>
            <a:ext cx="4949646" cy="20554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1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5AB663-3542-00AC-EB47-39A0B5D0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83" y="1881265"/>
            <a:ext cx="5568634" cy="40698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dealer_fast.py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2F8DDFD-5F42-662E-E652-D6496D7B12B8}"/>
              </a:ext>
            </a:extLst>
          </p:cNvPr>
          <p:cNvSpPr/>
          <p:nvPr/>
        </p:nvSpPr>
        <p:spPr>
          <a:xfrm>
            <a:off x="7562539" y="2788170"/>
            <a:ext cx="1281659" cy="1019331"/>
          </a:xfrm>
          <a:prstGeom prst="wedgeRoundRectCallout">
            <a:avLst>
              <a:gd name="adj1" fmla="val -102704"/>
              <a:gd name="adj2" fmla="val -39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repeated cards!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28C16-A898-F0C3-12E1-5304F7E667EF}"/>
              </a:ext>
            </a:extLst>
          </p:cNvPr>
          <p:cNvSpPr/>
          <p:nvPr/>
        </p:nvSpPr>
        <p:spPr>
          <a:xfrm>
            <a:off x="1979580" y="5606321"/>
            <a:ext cx="2967175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6D186-B7B3-819E-29D9-D7B4306BD2C3}"/>
              </a:ext>
            </a:extLst>
          </p:cNvPr>
          <p:cNvSpPr txBox="1"/>
          <p:nvPr/>
        </p:nvSpPr>
        <p:spPr>
          <a:xfrm>
            <a:off x="7540054" y="4048723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Appreciate how to </a:t>
            </a:r>
            <a:r>
              <a:rPr lang="en-US" sz="2400" b="1" dirty="0">
                <a:solidFill>
                  <a:srgbClr val="00B050"/>
                </a:solidFill>
              </a:rPr>
              <a:t>encode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decode</a:t>
            </a:r>
            <a:r>
              <a:rPr lang="en-US" sz="2400" dirty="0"/>
              <a:t> objects as numbers</a:t>
            </a:r>
          </a:p>
          <a:p>
            <a:r>
              <a:rPr lang="en-US" sz="2400" dirty="0"/>
              <a:t>Generate random numbers using </a:t>
            </a:r>
            <a:r>
              <a:rPr lang="en-US" sz="2400" b="1" dirty="0"/>
              <a:t>Numpy</a:t>
            </a:r>
          </a:p>
          <a:p>
            <a:r>
              <a:rPr lang="en-US" sz="2400" dirty="0"/>
              <a:t>Access Numpy array </a:t>
            </a:r>
            <a:r>
              <a:rPr lang="en-US" sz="2400" i="1" dirty="0"/>
              <a:t>elements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0070C0"/>
                </a:solidFill>
              </a:rPr>
              <a:t>[]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operator</a:t>
            </a:r>
          </a:p>
          <a:p>
            <a:r>
              <a:rPr lang="en-US" sz="2400" dirty="0"/>
              <a:t>Measure (</a:t>
            </a:r>
            <a:r>
              <a:rPr lang="en-US" sz="2400" b="1" dirty="0">
                <a:solidFill>
                  <a:srgbClr val="7030A0"/>
                </a:solidFill>
              </a:rPr>
              <a:t>instrument</a:t>
            </a:r>
            <a:r>
              <a:rPr lang="en-US" sz="2400" dirty="0"/>
              <a:t>) code performance using Python's built-in high-precision </a:t>
            </a:r>
            <a:r>
              <a:rPr lang="en-US" sz="2400" u="sng" dirty="0"/>
              <a:t>timers</a:t>
            </a:r>
          </a:p>
          <a:p>
            <a:r>
              <a:rPr lang="en-US" sz="2400" dirty="0"/>
              <a:t>Review </a:t>
            </a:r>
            <a:r>
              <a:rPr lang="en-US" sz="2400" b="1" dirty="0">
                <a:solidFill>
                  <a:srgbClr val="FF0000"/>
                </a:solidFill>
              </a:rPr>
              <a:t>run-time complexity </a:t>
            </a:r>
            <a:r>
              <a:rPr lang="en-US" sz="2400" dirty="0"/>
              <a:t>and </a:t>
            </a:r>
            <a:r>
              <a:rPr lang="en-US" sz="2400" b="1" dirty="0"/>
              <a:t>big-O notation</a:t>
            </a:r>
          </a:p>
          <a:p>
            <a:r>
              <a:rPr lang="en-US" sz="2400" dirty="0"/>
              <a:t>Represent anonymous variables with a </a:t>
            </a:r>
            <a:r>
              <a:rPr lang="en-US" sz="2400" b="1" dirty="0"/>
              <a:t>single underscore</a:t>
            </a:r>
          </a:p>
          <a:p>
            <a:r>
              <a:rPr lang="en-US" sz="2400" dirty="0"/>
              <a:t>Incrementally improve code to find prime numbers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02E7564-FBA8-19D1-B44E-3B2CE3BC0304}"/>
              </a:ext>
            </a:extLst>
          </p:cNvPr>
          <p:cNvGrpSpPr/>
          <p:nvPr/>
        </p:nvGrpSpPr>
        <p:grpSpPr>
          <a:xfrm>
            <a:off x="4572000" y="1468581"/>
            <a:ext cx="4267066" cy="2971096"/>
            <a:chOff x="4572000" y="1468581"/>
            <a:chExt cx="4267066" cy="29710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0C544F-2699-A872-78AB-AB38A25DB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6652" r="42948" b="2242"/>
            <a:stretch/>
          </p:blipFill>
          <p:spPr>
            <a:xfrm>
              <a:off x="5117015" y="3987669"/>
              <a:ext cx="3177037" cy="452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8D13E0-8D1F-0D8C-6428-7B54882239B2}"/>
                </a:ext>
              </a:extLst>
            </p:cNvPr>
            <p:cNvGrpSpPr/>
            <p:nvPr/>
          </p:nvGrpSpPr>
          <p:grpSpPr>
            <a:xfrm>
              <a:off x="4572000" y="1468581"/>
              <a:ext cx="4267066" cy="2157594"/>
              <a:chOff x="4662965" y="1685810"/>
              <a:chExt cx="4267066" cy="21575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DEF3E-F1E4-8F42-386F-40761AA65D1E}"/>
                  </a:ext>
                </a:extLst>
              </p:cNvPr>
              <p:cNvSpPr txBox="1"/>
              <p:nvPr/>
            </p:nvSpPr>
            <p:spPr>
              <a:xfrm>
                <a:off x="4682222" y="1685810"/>
                <a:ext cx="422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dealer_fast.py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DCF5B74-02EE-F82D-3A5C-E4B93F784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965" y="2009539"/>
                <a:ext cx="4267066" cy="1833865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049579-F3EE-7696-8363-6D3960FCAC87}"/>
              </a:ext>
            </a:extLst>
          </p:cNvPr>
          <p:cNvGrpSpPr/>
          <p:nvPr/>
        </p:nvGrpSpPr>
        <p:grpSpPr>
          <a:xfrm>
            <a:off x="135547" y="1452835"/>
            <a:ext cx="4228553" cy="2986842"/>
            <a:chOff x="90577" y="1452835"/>
            <a:chExt cx="4228553" cy="29868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AAF3A8-B250-877C-EE99-FB67481FE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8707" r="40033"/>
            <a:stretch/>
          </p:blipFill>
          <p:spPr>
            <a:xfrm>
              <a:off x="616336" y="3987670"/>
              <a:ext cx="3177037" cy="452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467FA-B372-96FA-E1EA-D6E46AE56C2D}"/>
                </a:ext>
              </a:extLst>
            </p:cNvPr>
            <p:cNvGrpSpPr/>
            <p:nvPr/>
          </p:nvGrpSpPr>
          <p:grpSpPr>
            <a:xfrm>
              <a:off x="90577" y="1452835"/>
              <a:ext cx="4228553" cy="2314726"/>
              <a:chOff x="4701478" y="1685810"/>
              <a:chExt cx="4228553" cy="231472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C0434-B06F-5565-80E4-903A0706A026}"/>
                  </a:ext>
                </a:extLst>
              </p:cNvPr>
              <p:cNvSpPr txBox="1"/>
              <p:nvPr/>
            </p:nvSpPr>
            <p:spPr>
              <a:xfrm>
                <a:off x="4701478" y="1685810"/>
                <a:ext cx="422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dealer_slow.py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E8B4013-8CAA-C109-4611-442A50A91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1473" y="2055142"/>
                <a:ext cx="3928562" cy="19453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Slow vs. Fast Card Dealer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4C44C-7AC2-91E6-E773-93C6C1F7CE39}"/>
              </a:ext>
            </a:extLst>
          </p:cNvPr>
          <p:cNvSpPr txBox="1"/>
          <p:nvPr/>
        </p:nvSpPr>
        <p:spPr>
          <a:xfrm>
            <a:off x="4793178" y="4751805"/>
            <a:ext cx="3824710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Fewer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helper list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~4X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Discovered by a 7</a:t>
            </a:r>
            <a:r>
              <a:rPr lang="en-US" sz="2400" baseline="30000" dirty="0"/>
              <a:t>th</a:t>
            </a:r>
            <a:r>
              <a:rPr lang="en-US" sz="2400" dirty="0"/>
              <a:t> grader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BEF4A-7EAB-660D-94F2-3D4E17036675}"/>
              </a:ext>
            </a:extLst>
          </p:cNvPr>
          <p:cNvSpPr/>
          <p:nvPr/>
        </p:nvSpPr>
        <p:spPr>
          <a:xfrm>
            <a:off x="3125888" y="4161322"/>
            <a:ext cx="621654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C0F064-B846-7F3B-F1EF-B265D71FF273}"/>
              </a:ext>
            </a:extLst>
          </p:cNvPr>
          <p:cNvSpPr/>
          <p:nvPr/>
        </p:nvSpPr>
        <p:spPr>
          <a:xfrm>
            <a:off x="7593332" y="4161322"/>
            <a:ext cx="621654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Computing is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New</a:t>
            </a:r>
            <a:r>
              <a:rPr lang="en-US" sz="3200" dirty="0">
                <a:latin typeface="+mn-lt"/>
              </a:rPr>
              <a:t>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u="sng" dirty="0"/>
              <a:t>best</a:t>
            </a:r>
            <a:r>
              <a:rPr lang="en-US" sz="2400" dirty="0"/>
              <a:t> algorithms are the ones that leave you scratching your head thinking “</a:t>
            </a:r>
            <a:r>
              <a:rPr lang="en-US" sz="2400" b="1" dirty="0"/>
              <a:t>…that was so obvious – why didn’t I think of that?</a:t>
            </a:r>
            <a:r>
              <a:rPr lang="en-US" sz="2400" dirty="0"/>
              <a:t>”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are often </a:t>
            </a:r>
            <a:r>
              <a:rPr lang="en-US" sz="2000" b="1" dirty="0">
                <a:solidFill>
                  <a:srgbClr val="FF0000"/>
                </a:solidFill>
              </a:rPr>
              <a:t>the shortest </a:t>
            </a:r>
            <a:r>
              <a:rPr lang="en-US" sz="2000" dirty="0"/>
              <a:t>algorithms in terms of source code length (but not always)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are also normally </a:t>
            </a:r>
            <a:r>
              <a:rPr lang="en-US" sz="2000" b="1" dirty="0">
                <a:solidFill>
                  <a:srgbClr val="FF0000"/>
                </a:solidFill>
              </a:rPr>
              <a:t>the fastest </a:t>
            </a:r>
            <a:r>
              <a:rPr lang="en-US" sz="2000" dirty="0"/>
              <a:t>algorithms to execute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 many algorithms, we have yet to discover the provably </a:t>
            </a:r>
            <a:r>
              <a:rPr lang="en-US" sz="2400" dirty="0">
                <a:solidFill>
                  <a:srgbClr val="00B050"/>
                </a:solidFill>
              </a:rPr>
              <a:t>optimal</a:t>
            </a:r>
            <a:r>
              <a:rPr lang="en-US" sz="2400" dirty="0"/>
              <a:t> approach – there is still so much unknown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Even students taking an initial computer science course can get a flash of inspiration and see something in a new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Algorithmic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106"/>
            <a:ext cx="8073648" cy="46422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Scientific computing often involves analyzing large data sets or running large-scale simulations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essential to have code that runs as fast as possible while returning the correct results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measure algorithm efficiency by estimating the impact on the </a:t>
            </a:r>
            <a:r>
              <a:rPr lang="en-US" sz="2400" b="1" dirty="0">
                <a:solidFill>
                  <a:srgbClr val="FF0000"/>
                </a:solidFill>
              </a:rPr>
              <a:t>total run time </a:t>
            </a:r>
            <a:r>
              <a:rPr lang="en-US" sz="2400" dirty="0"/>
              <a:t>as the </a:t>
            </a:r>
            <a:r>
              <a:rPr lang="en-US" sz="2400" b="1" dirty="0">
                <a:solidFill>
                  <a:srgbClr val="0070C0"/>
                </a:solidFill>
              </a:rPr>
              <a:t>size of the input data increases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only interested in the principal (highest exponent) term, which describes the overall “</a:t>
            </a:r>
            <a:r>
              <a:rPr lang="en-US" sz="2400" b="1" dirty="0">
                <a:solidFill>
                  <a:srgbClr val="00B050"/>
                </a:solidFill>
              </a:rPr>
              <a:t>order</a:t>
            </a:r>
            <a:r>
              <a:rPr lang="en-US" sz="2400" dirty="0"/>
              <a:t>” of the algorithm, as we are not trying to calculate the </a:t>
            </a:r>
            <a:r>
              <a:rPr lang="en-US" sz="2400" i="1" dirty="0"/>
              <a:t>exact</a:t>
            </a:r>
            <a:r>
              <a:rPr lang="en-US" sz="2400" dirty="0"/>
              <a:t> run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order of an algorithm is expressed in “</a:t>
            </a:r>
            <a:r>
              <a:rPr lang="en-US" sz="2400" b="1" dirty="0"/>
              <a:t>Big O</a:t>
            </a:r>
            <a:r>
              <a:rPr lang="en-US" sz="2400" dirty="0"/>
              <a:t>” notation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u="sng" dirty="0"/>
              <a:t>The optimal algorithms have the smallest possible order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Algorithmic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68581"/>
            <a:ext cx="597217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B3E1-6680-77E2-3C16-48EB34821A04}"/>
              </a:ext>
            </a:extLst>
          </p:cNvPr>
          <p:cNvSpPr txBox="1"/>
          <p:nvPr/>
        </p:nvSpPr>
        <p:spPr>
          <a:xfrm>
            <a:off x="860997" y="1925705"/>
            <a:ext cx="1866275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 is the # of items you must process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3D240F-22FF-1013-0B1A-B384B84DAB41}"/>
              </a:ext>
            </a:extLst>
          </p:cNvPr>
          <p:cNvGrpSpPr/>
          <p:nvPr/>
        </p:nvGrpSpPr>
        <p:grpSpPr>
          <a:xfrm>
            <a:off x="3537678" y="6123542"/>
            <a:ext cx="3132945" cy="369332"/>
            <a:chOff x="4774366" y="6138477"/>
            <a:chExt cx="3132945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8C6498-736A-2FC4-BF2B-C1AA27372ACA}"/>
                </a:ext>
              </a:extLst>
            </p:cNvPr>
            <p:cNvSpPr txBox="1"/>
            <p:nvPr/>
          </p:nvSpPr>
          <p:spPr>
            <a:xfrm>
              <a:off x="4774366" y="6138477"/>
              <a:ext cx="2304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increasing n # of items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DCC916-4A78-348C-6745-45EEE0152B7D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7078401" y="6323143"/>
              <a:ext cx="8289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51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Prime 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generate a list of </a:t>
            </a:r>
            <a:r>
              <a:rPr lang="en-US" sz="2400" b="1" dirty="0"/>
              <a:t>100,000</a:t>
            </a:r>
            <a:r>
              <a:rPr lang="en-US" sz="2400" dirty="0"/>
              <a:t> random </a:t>
            </a:r>
            <a:r>
              <a:rPr lang="en-US" sz="2400" b="1" dirty="0">
                <a:solidFill>
                  <a:srgbClr val="7030A0"/>
                </a:solidFill>
              </a:rPr>
              <a:t>integers</a:t>
            </a:r>
            <a:r>
              <a:rPr lang="en-US" sz="2400" dirty="0"/>
              <a:t> in the range [1,000, 10,000)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Count the number of </a:t>
            </a:r>
            <a:r>
              <a:rPr lang="en-US" sz="2400" b="1" dirty="0">
                <a:solidFill>
                  <a:srgbClr val="FF0000"/>
                </a:solidFill>
              </a:rPr>
              <a:t>prime</a:t>
            </a:r>
            <a:r>
              <a:rPr lang="en-US" sz="2400" dirty="0"/>
              <a:t> numbers within that list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time.process_time()</a:t>
            </a:r>
            <a:r>
              <a:rPr lang="en-US" sz="2400" dirty="0"/>
              <a:t> function to instrument your code and measure the total run time in seconds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 we make changes to the algorithm, we will compare the run time between each version to prove that our improvements have indeed improved the code efficiency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as we further optimize the program, we must continue to ensure it is still emitting the </a:t>
            </a:r>
            <a:r>
              <a:rPr lang="en-US" sz="2400" b="1" dirty="0">
                <a:solidFill>
                  <a:srgbClr val="00B050"/>
                </a:solidFill>
              </a:rPr>
              <a:t>correct</a:t>
            </a:r>
            <a:r>
              <a:rPr lang="en-US" sz="2400" dirty="0"/>
              <a:t> and </a:t>
            </a:r>
            <a:r>
              <a:rPr lang="en-US" sz="2400" b="1" dirty="0"/>
              <a:t>consistent</a:t>
            </a:r>
            <a:r>
              <a:rPr lang="en-US" sz="2400" dirty="0"/>
              <a:t>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CE5530-4C45-6C70-0E88-A6AE7DD3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018"/>
            <a:ext cx="4990476" cy="49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0CB59F-D358-1B36-EB3F-9E8308AD04AC}"/>
              </a:ext>
            </a:extLst>
          </p:cNvPr>
          <p:cNvGrpSpPr/>
          <p:nvPr/>
        </p:nvGrpSpPr>
        <p:grpSpPr>
          <a:xfrm>
            <a:off x="4033684" y="391415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9FA682-0667-1937-0DD1-CA4C6455F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CBC2A-4850-21AE-C289-2A6CE8F76DB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1FC3AF-EAB6-4BF2-D210-27E40A70FBFC}"/>
              </a:ext>
            </a:extLst>
          </p:cNvPr>
          <p:cNvGrpSpPr/>
          <p:nvPr/>
        </p:nvGrpSpPr>
        <p:grpSpPr>
          <a:xfrm>
            <a:off x="4267742" y="4584770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358A11-3E61-8BEB-F46A-34177B6E7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B663B2-153C-E7C4-F584-AEB5E2BC3E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809B99-2008-C315-5AB2-CA0CE36203F2}"/>
              </a:ext>
            </a:extLst>
          </p:cNvPr>
          <p:cNvGrpSpPr/>
          <p:nvPr/>
        </p:nvGrpSpPr>
        <p:grpSpPr>
          <a:xfrm>
            <a:off x="5586876" y="4769436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1EECA-EDAD-BD47-7C69-DC14FDD8D4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5BD1DB4-A07A-1E45-F3B4-E9FE5CD09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443248-C07F-FC49-1072-F7B264E3FD9C}"/>
              </a:ext>
            </a:extLst>
          </p:cNvPr>
          <p:cNvGrpSpPr/>
          <p:nvPr/>
        </p:nvGrpSpPr>
        <p:grpSpPr>
          <a:xfrm>
            <a:off x="3823799" y="4974372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C1B05D-FB4F-8DD2-F563-C5E55BEB106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959A2-7BB7-8FE7-8A46-5862F90D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998E73-5A53-12A1-C245-7EC567E8A2BC}"/>
              </a:ext>
            </a:extLst>
          </p:cNvPr>
          <p:cNvGrpSpPr/>
          <p:nvPr/>
        </p:nvGrpSpPr>
        <p:grpSpPr>
          <a:xfrm>
            <a:off x="4162088" y="5159037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CE05AA-3664-E3AF-7D45-A98F6EC8A4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374A7B-372B-619B-36B6-26DB34A62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CE117-B248-0F92-855A-EFB828FFDCC4}"/>
              </a:ext>
            </a:extLst>
          </p:cNvPr>
          <p:cNvGrpSpPr/>
          <p:nvPr/>
        </p:nvGrpSpPr>
        <p:grpSpPr>
          <a:xfrm>
            <a:off x="6598712" y="5767830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1E2112-7258-060A-C814-9D36FBBE17C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FD592E6-995B-B614-A41F-44420C9AE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5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CE5530-4C45-6C70-0E88-A6AE7DD3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018"/>
            <a:ext cx="4990476" cy="49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0CB59F-D358-1B36-EB3F-9E8308AD04AC}"/>
              </a:ext>
            </a:extLst>
          </p:cNvPr>
          <p:cNvGrpSpPr/>
          <p:nvPr/>
        </p:nvGrpSpPr>
        <p:grpSpPr>
          <a:xfrm>
            <a:off x="3495368" y="248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9FA682-0667-1937-0DD1-CA4C6455F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CBC2A-4850-21AE-C289-2A6CE8F76DB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1FC3AF-EAB6-4BF2-D210-27E40A70FBFC}"/>
              </a:ext>
            </a:extLst>
          </p:cNvPr>
          <p:cNvGrpSpPr/>
          <p:nvPr/>
        </p:nvGrpSpPr>
        <p:grpSpPr>
          <a:xfrm>
            <a:off x="4757740" y="2671581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358A11-3E61-8BEB-F46A-34177B6E7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B663B2-153C-E7C4-F584-AEB5E2BC3E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809B99-2008-C315-5AB2-CA0CE36203F2}"/>
              </a:ext>
            </a:extLst>
          </p:cNvPr>
          <p:cNvGrpSpPr/>
          <p:nvPr/>
        </p:nvGrpSpPr>
        <p:grpSpPr>
          <a:xfrm>
            <a:off x="4535631" y="2864538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1EECA-EDAD-BD47-7C69-DC14FDD8D4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5BD1DB4-A07A-1E45-F3B4-E9FE5CD09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443248-C07F-FC49-1072-F7B264E3FD9C}"/>
              </a:ext>
            </a:extLst>
          </p:cNvPr>
          <p:cNvGrpSpPr/>
          <p:nvPr/>
        </p:nvGrpSpPr>
        <p:grpSpPr>
          <a:xfrm>
            <a:off x="4245336" y="3067163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C1B05D-FB4F-8DD2-F563-C5E55BEB106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959A2-7BB7-8FE7-8A46-5862F90D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998E73-5A53-12A1-C245-7EC567E8A2BC}"/>
              </a:ext>
            </a:extLst>
          </p:cNvPr>
          <p:cNvGrpSpPr/>
          <p:nvPr/>
        </p:nvGrpSpPr>
        <p:grpSpPr>
          <a:xfrm>
            <a:off x="3472536" y="3251829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CE05AA-3664-E3AF-7D45-A98F6EC8A4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374A7B-372B-619B-36B6-26DB34A62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1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6FC87-EC2B-55D3-5BDE-54B6606D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D81E508-DFCB-9D11-7533-E4B9165539C0}"/>
              </a:ext>
            </a:extLst>
          </p:cNvPr>
          <p:cNvSpPr txBox="1"/>
          <p:nvPr/>
        </p:nvSpPr>
        <p:spPr>
          <a:xfrm>
            <a:off x="2239225" y="5014257"/>
            <a:ext cx="4796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What improvements could we make to reduce the work the algorithm must perform to count the number of primes?</a:t>
            </a:r>
          </a:p>
        </p:txBody>
      </p:sp>
    </p:spTree>
    <p:extLst>
      <p:ext uri="{BB962C8B-B14F-4D97-AF65-F5344CB8AC3E}">
        <p14:creationId xmlns:p14="http://schemas.microsoft.com/office/powerpoint/2010/main" val="42760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C922D9-F9F7-31CF-7238-D1C468C7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168"/>
            <a:ext cx="4990476" cy="52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prime_racer2.py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AC202F-FDD5-002A-C996-0632BD8CDBD8}"/>
              </a:ext>
            </a:extLst>
          </p:cNvPr>
          <p:cNvGrpSpPr/>
          <p:nvPr/>
        </p:nvGrpSpPr>
        <p:grpSpPr>
          <a:xfrm>
            <a:off x="3570695" y="2484085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6DA0A1-A17B-1A82-9AFA-87A536892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A2399-5411-67E1-E068-3E1CDFC91D0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F60F4-5CD4-0B5D-0AEF-75B60E27D8C3}"/>
              </a:ext>
            </a:extLst>
          </p:cNvPr>
          <p:cNvGrpSpPr/>
          <p:nvPr/>
        </p:nvGrpSpPr>
        <p:grpSpPr>
          <a:xfrm>
            <a:off x="3708746" y="2676246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2F84A83-CC87-D0B2-5CBF-57F175EFD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A728F-07E2-C0AC-96AF-DCAD489B2A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6FD86A-9327-B429-FE32-DB0675775FB9}"/>
              </a:ext>
            </a:extLst>
          </p:cNvPr>
          <p:cNvGrpSpPr/>
          <p:nvPr/>
        </p:nvGrpSpPr>
        <p:grpSpPr>
          <a:xfrm>
            <a:off x="3872917" y="286091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E4814F-2630-9D66-74C5-CF69B15F89C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6086C6-C3DE-8A72-CFE2-2F09EECCC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D458E6-90D9-85AF-0AC5-270A7D8A9E9B}"/>
              </a:ext>
            </a:extLst>
          </p:cNvPr>
          <p:cNvGrpSpPr/>
          <p:nvPr/>
        </p:nvGrpSpPr>
        <p:grpSpPr>
          <a:xfrm>
            <a:off x="5011437" y="306806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A18519-A54F-8DE1-41F6-A00462706CD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A0270F-E671-0F27-86DE-0C5769127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AF3030-8382-AA9C-6787-69229F6D510E}"/>
              </a:ext>
            </a:extLst>
          </p:cNvPr>
          <p:cNvSpPr/>
          <p:nvPr/>
        </p:nvSpPr>
        <p:spPr>
          <a:xfrm>
            <a:off x="4126136" y="3121051"/>
            <a:ext cx="191070" cy="2267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A60C9-6BFA-C53A-FD14-819320DA2229}"/>
              </a:ext>
            </a:extLst>
          </p:cNvPr>
          <p:cNvSpPr/>
          <p:nvPr/>
        </p:nvSpPr>
        <p:spPr>
          <a:xfrm>
            <a:off x="4647414" y="3116891"/>
            <a:ext cx="191070" cy="2267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BE23AA-B756-251D-D7D7-44D7E9FA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prime_racer2.py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C2A866-3078-FABD-D3F6-869155C64B51}"/>
              </a:ext>
            </a:extLst>
          </p:cNvPr>
          <p:cNvSpPr txBox="1"/>
          <p:nvPr/>
        </p:nvSpPr>
        <p:spPr>
          <a:xfrm>
            <a:off x="2884705" y="5014257"/>
            <a:ext cx="33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Do we need to test </a:t>
            </a:r>
            <a:r>
              <a:rPr lang="en-US" sz="2000" b="1" u="sng" dirty="0">
                <a:solidFill>
                  <a:srgbClr val="7030A0"/>
                </a:solidFill>
              </a:rPr>
              <a:t>all</a:t>
            </a:r>
            <a:r>
              <a:rPr lang="en-US" sz="2000" b="1" dirty="0">
                <a:solidFill>
                  <a:srgbClr val="7030A0"/>
                </a:solidFill>
              </a:rPr>
              <a:t> the odd numbers less than n?</a:t>
            </a:r>
          </a:p>
        </p:txBody>
      </p:sp>
    </p:spTree>
    <p:extLst>
      <p:ext uri="{BB962C8B-B14F-4D97-AF65-F5344CB8AC3E}">
        <p14:creationId xmlns:p14="http://schemas.microsoft.com/office/powerpoint/2010/main" val="27075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98" y="1468581"/>
            <a:ext cx="2774089" cy="18378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3744" y="4129314"/>
            <a:ext cx="2786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can we convert  </a:t>
            </a:r>
            <a:r>
              <a:rPr lang="en-US" sz="2400" i="1" dirty="0"/>
              <a:t>to</a:t>
            </a:r>
            <a:r>
              <a:rPr lang="en-US" sz="2400" dirty="0"/>
              <a:t> &amp; </a:t>
            </a:r>
            <a:r>
              <a:rPr lang="en-US" sz="2400" i="1" dirty="0"/>
              <a:t>from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card#</a:t>
            </a:r>
            <a:r>
              <a:rPr lang="en-US" sz="2400" dirty="0"/>
              <a:t> and a specific </a:t>
            </a:r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rank</a:t>
            </a:r>
            <a:r>
              <a:rPr lang="en-US" sz="2400" dirty="0"/>
              <a:t>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16FAE-7F06-8247-60FC-01B4E293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68809"/>
            <a:ext cx="4990476" cy="52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8863209-CF19-B154-9F9C-434FCF449B7C}"/>
              </a:ext>
            </a:extLst>
          </p:cNvPr>
          <p:cNvGrpSpPr/>
          <p:nvPr/>
        </p:nvGrpSpPr>
        <p:grpSpPr>
          <a:xfrm>
            <a:off x="6528922" y="3059668"/>
            <a:ext cx="1076632" cy="369332"/>
            <a:chOff x="4968362" y="2079211"/>
            <a:chExt cx="107663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03CC43F-5C0B-F458-B876-580F3E8F7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4A6C-EBB8-4689-4AAA-88A9BAF5889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987E086-F32A-3DD6-E518-4E4BD496BBD2}"/>
              </a:ext>
            </a:extLst>
          </p:cNvPr>
          <p:cNvSpPr/>
          <p:nvPr/>
        </p:nvSpPr>
        <p:spPr>
          <a:xfrm>
            <a:off x="4420858" y="3121051"/>
            <a:ext cx="1670103" cy="2267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B281E-D5F6-A15B-D9F7-71615027ED29}"/>
              </a:ext>
            </a:extLst>
          </p:cNvPr>
          <p:cNvSpPr txBox="1"/>
          <p:nvPr/>
        </p:nvSpPr>
        <p:spPr>
          <a:xfrm>
            <a:off x="4039228" y="1913513"/>
            <a:ext cx="23204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At least one prime factor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p</a:t>
            </a:r>
            <a:r>
              <a:rPr lang="en-US" dirty="0">
                <a:solidFill>
                  <a:srgbClr val="00B050"/>
                </a:solidFill>
              </a:rPr>
              <a:t> of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</a:t>
            </a:r>
            <a:r>
              <a:rPr lang="en-US" dirty="0">
                <a:solidFill>
                  <a:srgbClr val="00B050"/>
                </a:solidFill>
              </a:rPr>
              <a:t> must be less than or equal to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6990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407507-1351-9558-B3F8-323645DC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6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Measurable Systematic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8E80F-5813-AADB-38F5-99A9F82B3704}"/>
              </a:ext>
            </a:extLst>
          </p:cNvPr>
          <p:cNvSpPr txBox="1"/>
          <p:nvPr/>
        </p:nvSpPr>
        <p:spPr>
          <a:xfrm>
            <a:off x="1935516" y="5858241"/>
            <a:ext cx="5482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We reduced the run time by 90% by just thinking through the problem beyond brute 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31B7D-4C85-DA0E-3A4C-621CEA61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79" y="1690689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BD733-11C2-C9C3-216F-D567BDA2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45" y="2573605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71A4F-D1EF-1870-77BC-3782BFEF7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896" y="3429000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C007DD-3D94-E90C-0CEE-0A1C65196E20}"/>
              </a:ext>
            </a:extLst>
          </p:cNvPr>
          <p:cNvSpPr/>
          <p:nvPr/>
        </p:nvSpPr>
        <p:spPr>
          <a:xfrm>
            <a:off x="2810656" y="2211049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58405-42BF-D7A1-CBA0-2C77E75D44D1}"/>
              </a:ext>
            </a:extLst>
          </p:cNvPr>
          <p:cNvSpPr/>
          <p:nvPr/>
        </p:nvSpPr>
        <p:spPr>
          <a:xfrm>
            <a:off x="3780021" y="3085304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ACE9C-7784-D7D3-8376-FB1B8CD10FD3}"/>
              </a:ext>
            </a:extLst>
          </p:cNvPr>
          <p:cNvSpPr/>
          <p:nvPr/>
        </p:nvSpPr>
        <p:spPr>
          <a:xfrm>
            <a:off x="4764375" y="3948082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EAD5999-A1E4-0CC1-00C4-B1DB0AF7C30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50302" y="2315980"/>
            <a:ext cx="699542" cy="78431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F515359-9083-B1A8-17FA-892AA4A062A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319667" y="3190235"/>
            <a:ext cx="714531" cy="71828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u="sng" dirty="0"/>
              <a:t>art</a:t>
            </a:r>
            <a:r>
              <a:rPr lang="en-US" sz="2400" dirty="0"/>
              <a:t> of computer </a:t>
            </a:r>
            <a:r>
              <a:rPr lang="en-US" sz="2400" i="1" dirty="0"/>
              <a:t>science</a:t>
            </a:r>
            <a:r>
              <a:rPr lang="en-US" sz="2400" dirty="0"/>
              <a:t> is finding an efficient way to represent </a:t>
            </a:r>
            <a:r>
              <a:rPr lang="en-US" sz="2400" b="1" dirty="0">
                <a:solidFill>
                  <a:srgbClr val="7030A0"/>
                </a:solidFill>
              </a:rPr>
              <a:t>everything as a number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encoding must be </a:t>
            </a:r>
            <a:r>
              <a:rPr lang="en-US" sz="2400" b="1" dirty="0">
                <a:solidFill>
                  <a:srgbClr val="00B050"/>
                </a:solidFill>
              </a:rPr>
              <a:t>unambiguous</a:t>
            </a:r>
            <a:r>
              <a:rPr lang="en-US" sz="2400" dirty="0"/>
              <a:t> to support proper decoding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Decoding multiple things from a single number often requires the use of the </a:t>
            </a:r>
            <a:r>
              <a:rPr lang="en-US" sz="2400" b="1" dirty="0"/>
              <a:t>modulus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% </a:t>
            </a:r>
            <a:r>
              <a:rPr lang="en-US" sz="2400" dirty="0"/>
              <a:t>operator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</a:t>
            </a:r>
            <a:r>
              <a:rPr lang="en-US" sz="2400" b="1" dirty="0"/>
              <a:t>instrument</a:t>
            </a:r>
            <a:r>
              <a:rPr lang="en-US" sz="2400" dirty="0"/>
              <a:t> (time) code by measuring the </a:t>
            </a:r>
            <a:r>
              <a:rPr lang="en-US" sz="2400" b="1" dirty="0">
                <a:solidFill>
                  <a:srgbClr val="FF0000"/>
                </a:solidFill>
              </a:rPr>
              <a:t>elapsed</a:t>
            </a:r>
            <a:r>
              <a:rPr lang="en-US" sz="2400" dirty="0"/>
              <a:t> time between when it starts and ends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Algorithm </a:t>
            </a:r>
            <a:r>
              <a:rPr lang="en-US" sz="2400" i="1" dirty="0"/>
              <a:t>design</a:t>
            </a:r>
            <a:r>
              <a:rPr lang="en-US" sz="2400" dirty="0"/>
              <a:t> remains an area of very active research and even new programmers can make a </a:t>
            </a:r>
            <a:r>
              <a:rPr lang="en-US" sz="2400" b="1" dirty="0">
                <a:solidFill>
                  <a:srgbClr val="7030A0"/>
                </a:solidFill>
              </a:rPr>
              <a:t>novel</a:t>
            </a:r>
            <a:r>
              <a:rPr lang="en-US" sz="2400" dirty="0"/>
              <a:t> contribution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called </a:t>
            </a:r>
            <a:r>
              <a:rPr lang="en-US" sz="2400" b="1" dirty="0"/>
              <a:t>lcm_from_gcd.py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</a:t>
            </a:r>
          </a:p>
          <a:p>
            <a:r>
              <a:rPr lang="en-US" sz="2400" dirty="0"/>
              <a:t>Hint: you may use NumPy's gcd()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44292" y="4211090"/>
            <a:ext cx="2550886" cy="1023990"/>
            <a:chOff x="6259286" y="3002500"/>
            <a:chExt cx="2550886" cy="10239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9286" y="3002500"/>
              <a:ext cx="739321" cy="10239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41030" y="3007591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  <a:p>
              <a:r>
                <a:rPr lang="en-US" dirty="0"/>
                <a:t>2 * 13 + 10 = </a:t>
              </a:r>
              <a:r>
                <a:rPr lang="en-US" b="1" u="sng" dirty="0">
                  <a:solidFill>
                    <a:srgbClr val="0070C0"/>
                  </a:solidFill>
                </a:rPr>
                <a:t>36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21564" y="2258458"/>
            <a:ext cx="339634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Card#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* 13 + </a:t>
            </a:r>
            <a:r>
              <a:rPr lang="en-US" sz="2400" b="1" dirty="0">
                <a:solidFill>
                  <a:srgbClr val="FF0000"/>
                </a:solidFill>
              </a:rPr>
              <a:t>Rank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44292" y="5532655"/>
            <a:ext cx="2504599" cy="1027270"/>
            <a:chOff x="6305573" y="4308371"/>
            <a:chExt cx="2504599" cy="1027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73" y="4308371"/>
              <a:ext cx="708463" cy="102727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41030" y="4308371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12</a:t>
              </a:r>
            </a:p>
            <a:p>
              <a:r>
                <a:rPr lang="en-US" dirty="0"/>
                <a:t>3 * 13 + 12 = </a:t>
              </a:r>
              <a:r>
                <a:rPr lang="en-US" b="1" u="sng" dirty="0">
                  <a:solidFill>
                    <a:srgbClr val="0070C0"/>
                  </a:solidFill>
                </a:rPr>
                <a:t>51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4292" y="2995276"/>
            <a:ext cx="2504599" cy="923330"/>
            <a:chOff x="6305573" y="5610612"/>
            <a:chExt cx="2504599" cy="92333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5573" y="5610612"/>
              <a:ext cx="727609" cy="90951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41030" y="5610612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0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  <a:p>
              <a:r>
                <a:rPr lang="en-US" dirty="0"/>
                <a:t>0 * 13 + 0 = </a:t>
              </a:r>
              <a:r>
                <a:rPr lang="en-US" b="1" u="sng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1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6819" y="2012148"/>
            <a:ext cx="33963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Card# </a:t>
            </a:r>
            <a:r>
              <a:rPr lang="en-US" sz="2400" b="1" dirty="0"/>
              <a:t>//</a:t>
            </a:r>
            <a:r>
              <a:rPr lang="en-US" sz="2400" dirty="0"/>
              <a:t> </a:t>
            </a:r>
            <a:r>
              <a:rPr lang="en-US" sz="2400" b="1" dirty="0"/>
              <a:t>13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Rank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70C0"/>
                </a:solidFill>
              </a:rPr>
              <a:t>Card#</a:t>
            </a:r>
            <a:r>
              <a:rPr lang="en-US" sz="2400" b="1" dirty="0"/>
              <a:t> % 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6818" y="3176044"/>
            <a:ext cx="3396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//</a:t>
            </a:r>
            <a:r>
              <a:rPr lang="en-US" sz="2400" dirty="0"/>
              <a:t> returns the integer quotient</a:t>
            </a:r>
            <a:endParaRPr lang="en-US" sz="2000" dirty="0"/>
          </a:p>
          <a:p>
            <a:pPr algn="ctr"/>
            <a:r>
              <a:rPr lang="en-US" sz="2400" b="1" dirty="0"/>
              <a:t>39 // 7 = 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%</a:t>
            </a:r>
            <a:r>
              <a:rPr lang="en-US" sz="2400" dirty="0"/>
              <a:t> is the modulus (remainder)</a:t>
            </a:r>
          </a:p>
          <a:p>
            <a:pPr algn="ctr"/>
            <a:r>
              <a:rPr lang="en-US" sz="2400" b="1" dirty="0"/>
              <a:t>39 % 7 = 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6819" y="2012148"/>
            <a:ext cx="33963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Card# </a:t>
            </a:r>
            <a:r>
              <a:rPr lang="en-US" sz="2400" b="1" dirty="0"/>
              <a:t>//</a:t>
            </a:r>
            <a:r>
              <a:rPr lang="en-US" sz="2400" dirty="0"/>
              <a:t> </a:t>
            </a:r>
            <a:r>
              <a:rPr lang="en-US" sz="2400" b="1" dirty="0"/>
              <a:t>13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Rank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70C0"/>
                </a:solidFill>
              </a:rPr>
              <a:t>Card#</a:t>
            </a:r>
            <a:r>
              <a:rPr lang="en-US" sz="2400" b="1" dirty="0"/>
              <a:t> % 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95171" y="3178637"/>
            <a:ext cx="2789105" cy="923330"/>
            <a:chOff x="5895171" y="3178637"/>
            <a:chExt cx="2789105" cy="92333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582" y="3185547"/>
              <a:ext cx="655694" cy="9095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95171" y="3178637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  <a:p>
              <a:r>
                <a:rPr lang="en-US" dirty="0"/>
                <a:t>Suit = 11 </a:t>
              </a:r>
              <a:r>
                <a:rPr lang="en-US" b="1" dirty="0"/>
                <a:t>//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00B050"/>
                  </a:solidFill>
                </a:rPr>
                <a:t>0</a:t>
              </a:r>
            </a:p>
            <a:p>
              <a:r>
                <a:rPr lang="en-US" dirty="0"/>
                <a:t>Rank = 11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5169" y="4242231"/>
            <a:ext cx="2812491" cy="923330"/>
            <a:chOff x="5895170" y="4390832"/>
            <a:chExt cx="2812491" cy="9233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582" y="4428073"/>
              <a:ext cx="679079" cy="84884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95170" y="4390832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  <a:p>
              <a:r>
                <a:rPr lang="en-US" dirty="0"/>
                <a:t>Suit = 29 </a:t>
              </a:r>
              <a:r>
                <a:rPr lang="en-US" b="1" dirty="0"/>
                <a:t>//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dirty="0"/>
                <a:t>Rank = 29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95169" y="5305824"/>
            <a:ext cx="2789107" cy="938631"/>
            <a:chOff x="5895169" y="5596117"/>
            <a:chExt cx="2789107" cy="9386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8582" y="5596117"/>
              <a:ext cx="655694" cy="93863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895169" y="5603767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48</a:t>
              </a:r>
            </a:p>
            <a:p>
              <a:r>
                <a:rPr lang="en-US" dirty="0"/>
                <a:t>Suit = 48 </a:t>
              </a:r>
              <a:r>
                <a:rPr lang="en-US" b="1" dirty="0"/>
                <a:t>// </a:t>
              </a:r>
              <a:r>
                <a:rPr lang="en-US" dirty="0"/>
                <a:t>13 = </a:t>
              </a:r>
              <a:r>
                <a:rPr lang="en-US" b="1" u="sng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dirty="0"/>
                <a:t>Rank = 48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23B33A-801C-59E3-77C0-3E568E83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05" y="1371139"/>
            <a:ext cx="6076190" cy="53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list_cards.py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E2A3F-16C3-E12E-96AC-1147D6989CB5}"/>
              </a:ext>
            </a:extLst>
          </p:cNvPr>
          <p:cNvGrpSpPr/>
          <p:nvPr/>
        </p:nvGrpSpPr>
        <p:grpSpPr>
          <a:xfrm>
            <a:off x="5315055" y="3757988"/>
            <a:ext cx="2501241" cy="523568"/>
            <a:chOff x="3305029" y="378029"/>
            <a:chExt cx="2501241" cy="5235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9470F8-1CFE-A10C-64B6-848FBB323632}"/>
                </a:ext>
              </a:extLst>
            </p:cNvPr>
            <p:cNvSpPr/>
            <p:nvPr/>
          </p:nvSpPr>
          <p:spPr>
            <a:xfrm>
              <a:off x="3305029" y="378029"/>
              <a:ext cx="2501241" cy="523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6F44BA6-2A93-4D82-15A1-E1034958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868" y="435693"/>
              <a:ext cx="2379563" cy="40824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0FEEED-4665-3AC4-28E2-7764E0F2C924}"/>
              </a:ext>
            </a:extLst>
          </p:cNvPr>
          <p:cNvGrpSpPr/>
          <p:nvPr/>
        </p:nvGrpSpPr>
        <p:grpSpPr>
          <a:xfrm>
            <a:off x="5847824" y="2289839"/>
            <a:ext cx="1076632" cy="369332"/>
            <a:chOff x="4968362" y="2079211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36E5DB9-7EA2-43EC-EF57-F243F7710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8A5934-2285-263A-1CDA-D502456E1B6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4DA7BB-247C-2566-A6E4-650EC7D016EA}"/>
              </a:ext>
            </a:extLst>
          </p:cNvPr>
          <p:cNvGrpSpPr/>
          <p:nvPr/>
        </p:nvGrpSpPr>
        <p:grpSpPr>
          <a:xfrm>
            <a:off x="7153348" y="2697783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C33EFCF-977D-CF36-1992-80493003B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E13A85-0A95-7867-050E-4C544F0040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353C35-F163-0A58-1CFA-3E488C08EB81}"/>
              </a:ext>
            </a:extLst>
          </p:cNvPr>
          <p:cNvGrpSpPr/>
          <p:nvPr/>
        </p:nvGrpSpPr>
        <p:grpSpPr>
          <a:xfrm>
            <a:off x="3221355" y="6101057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28CF53-58BE-B8ED-146C-4EE9FB394A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53CBC8-5A33-F884-2B36-C5DB03D3B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AA792A-D2CE-D22D-80A7-B8AEEA797DBB}"/>
              </a:ext>
            </a:extLst>
          </p:cNvPr>
          <p:cNvGrpSpPr/>
          <p:nvPr/>
        </p:nvGrpSpPr>
        <p:grpSpPr>
          <a:xfrm>
            <a:off x="2965038" y="3634734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D8BA5A-81FA-E07F-323D-44A01962532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68F6ACD-16B7-8988-D9D6-175F939F3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402E50-0893-753E-C6D4-64E173A7F422}"/>
              </a:ext>
            </a:extLst>
          </p:cNvPr>
          <p:cNvGrpSpPr/>
          <p:nvPr/>
        </p:nvGrpSpPr>
        <p:grpSpPr>
          <a:xfrm>
            <a:off x="3983037" y="3816369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45A550-6AFA-3952-6F43-E9C855CAB96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5ED982-CCE7-75E0-A82A-390A5EA3C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9867B9-386F-E898-6613-8ECD9BAF183E}"/>
              </a:ext>
            </a:extLst>
          </p:cNvPr>
          <p:cNvGrpSpPr/>
          <p:nvPr/>
        </p:nvGrpSpPr>
        <p:grpSpPr>
          <a:xfrm>
            <a:off x="2995115" y="629321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F43775-DD2D-26AE-09DE-E5D78600D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4889B35-A009-47CF-7187-6DAD868B81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92C74F-4363-48BC-D30C-CDD534CD9545}"/>
              </a:ext>
            </a:extLst>
          </p:cNvPr>
          <p:cNvGrpSpPr/>
          <p:nvPr/>
        </p:nvGrpSpPr>
        <p:grpSpPr>
          <a:xfrm>
            <a:off x="4228212" y="4576585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688292-396D-7BE8-500E-078FE67A885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50782C4-23ED-4749-2B1B-A49E15E9B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BB5366-46C6-DBF5-00BF-F4C2C09779FA}"/>
              </a:ext>
            </a:extLst>
          </p:cNvPr>
          <p:cNvGrpSpPr/>
          <p:nvPr/>
        </p:nvGrpSpPr>
        <p:grpSpPr>
          <a:xfrm>
            <a:off x="4421897" y="4768746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E2D325-3EBC-791B-D48A-47AB777FFF1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F0762D-23B5-500C-35D7-064636E05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4BF00D-C7BB-F78E-78EB-745715ABB381}"/>
              </a:ext>
            </a:extLst>
          </p:cNvPr>
          <p:cNvGrpSpPr/>
          <p:nvPr/>
        </p:nvGrpSpPr>
        <p:grpSpPr>
          <a:xfrm>
            <a:off x="4463586" y="5082797"/>
            <a:ext cx="1076632" cy="369332"/>
            <a:chOff x="2157212" y="5356391"/>
            <a:chExt cx="1076632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F751E8-BD3B-8CF7-73F4-B86E7763ABD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7924A83-61CB-DD6E-C3F8-917774879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684FDD-DF03-C68C-DA21-125B02DE1FF5}"/>
              </a:ext>
            </a:extLst>
          </p:cNvPr>
          <p:cNvGrpSpPr/>
          <p:nvPr/>
        </p:nvGrpSpPr>
        <p:grpSpPr>
          <a:xfrm>
            <a:off x="7438718" y="5399182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2268F7-6058-0957-7A05-182C49B94BE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462E2BC-16FD-523B-9F09-1092959DA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2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list_cards.py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F9DA50-4C63-D590-F1D9-E6A32D65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68" y="2950075"/>
            <a:ext cx="3570763" cy="326325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39C8C9-078B-F75B-CF75-CB304A998F85}"/>
              </a:ext>
            </a:extLst>
          </p:cNvPr>
          <p:cNvGrpSpPr/>
          <p:nvPr/>
        </p:nvGrpSpPr>
        <p:grpSpPr>
          <a:xfrm>
            <a:off x="5207328" y="1932612"/>
            <a:ext cx="2501241" cy="523568"/>
            <a:chOff x="3305029" y="378029"/>
            <a:chExt cx="2501241" cy="5235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62AE4F-653F-2BDD-EBB6-7E1383F44917}"/>
                </a:ext>
              </a:extLst>
            </p:cNvPr>
            <p:cNvSpPr/>
            <p:nvPr/>
          </p:nvSpPr>
          <p:spPr>
            <a:xfrm>
              <a:off x="3305029" y="378029"/>
              <a:ext cx="2501241" cy="523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F6E1F1-7EF9-7D0A-0562-9AA37C8A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868" y="435693"/>
              <a:ext cx="2379563" cy="40824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B21248-8BAE-9BA6-D79E-D0DAE4335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9" y="1769946"/>
            <a:ext cx="4005003" cy="4073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dealer_bogus.py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C95B1-C721-A030-E04F-5F4D0D1A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8" y="2339959"/>
            <a:ext cx="6161905" cy="39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6503B9E-32A4-A40E-855E-C46696256F5A}"/>
              </a:ext>
            </a:extLst>
          </p:cNvPr>
          <p:cNvGrpSpPr/>
          <p:nvPr/>
        </p:nvGrpSpPr>
        <p:grpSpPr>
          <a:xfrm>
            <a:off x="3330857" y="5548082"/>
            <a:ext cx="1076632" cy="369332"/>
            <a:chOff x="4968362" y="2079211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3161B5-868A-ED75-69CD-DF4368AFC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F8D8B5-24F4-B50E-6530-CE70D961D4C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BAB0D7-B49F-3701-641E-BC110EBB0B46}"/>
              </a:ext>
            </a:extLst>
          </p:cNvPr>
          <p:cNvGrpSpPr/>
          <p:nvPr/>
        </p:nvGrpSpPr>
        <p:grpSpPr>
          <a:xfrm>
            <a:off x="3149943" y="5741323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785F04F-65BC-9DF3-1F59-8A941D5C3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A681D4-D29B-D6D4-37AE-2E8A3C101426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BDCC4-E67F-817E-93B7-BE395513D839}"/>
              </a:ext>
            </a:extLst>
          </p:cNvPr>
          <p:cNvGrpSpPr/>
          <p:nvPr/>
        </p:nvGrpSpPr>
        <p:grpSpPr>
          <a:xfrm>
            <a:off x="3005362" y="2308091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008AA2-E864-BDDD-63F6-0181B4BE8C9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08E3B3-E072-F9B7-A59C-C3C65F8E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7284A2-8F02-D0EC-99A5-D308309DF2BE}"/>
              </a:ext>
            </a:extLst>
          </p:cNvPr>
          <p:cNvGrpSpPr/>
          <p:nvPr/>
        </p:nvGrpSpPr>
        <p:grpSpPr>
          <a:xfrm>
            <a:off x="3632592" y="2515242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B68CA0-1B5A-BB6F-CC12-328F182E53F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CFA582-6FCF-FF47-C224-64264236A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BA3CDA-5625-75D1-306F-B4EF05E4FA45}"/>
              </a:ext>
            </a:extLst>
          </p:cNvPr>
          <p:cNvGrpSpPr/>
          <p:nvPr/>
        </p:nvGrpSpPr>
        <p:grpSpPr>
          <a:xfrm>
            <a:off x="4115464" y="268498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B17420-64E0-4AAA-C0BF-C0A9D58F4F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D2FA0E8-C265-B843-8F43-531CA8633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51A8E4-B2B9-98CE-F048-F366AE055C97}"/>
              </a:ext>
            </a:extLst>
          </p:cNvPr>
          <p:cNvGrpSpPr/>
          <p:nvPr/>
        </p:nvGrpSpPr>
        <p:grpSpPr>
          <a:xfrm>
            <a:off x="4448220" y="307292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9EB4CC-7984-616C-76DC-FDC584DDD82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DBCF40-9CF5-DDDA-EFAF-01044A0CD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E00878-96B7-998E-3934-698BAE62695E}"/>
              </a:ext>
            </a:extLst>
          </p:cNvPr>
          <p:cNvGrpSpPr/>
          <p:nvPr/>
        </p:nvGrpSpPr>
        <p:grpSpPr>
          <a:xfrm>
            <a:off x="2944189" y="3258038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217DFD-F618-43B0-6D80-B7C3DDDE432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D06D06-B1BE-FE5E-FFB2-15E29094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EEEEBC-7787-453F-6105-47B9184BC086}"/>
              </a:ext>
            </a:extLst>
          </p:cNvPr>
          <p:cNvGrpSpPr/>
          <p:nvPr/>
        </p:nvGrpSpPr>
        <p:grpSpPr>
          <a:xfrm>
            <a:off x="2914568" y="592984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93526E-6B88-D1AF-55E5-413CA49D3A2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C56628E-0633-B035-370E-06A54361BB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A0524DB-3E55-E566-0931-B8B78DA65BEE}"/>
              </a:ext>
            </a:extLst>
          </p:cNvPr>
          <p:cNvGrpSpPr/>
          <p:nvPr/>
        </p:nvGrpSpPr>
        <p:grpSpPr>
          <a:xfrm>
            <a:off x="4987207" y="2877143"/>
            <a:ext cx="1076632" cy="369332"/>
            <a:chOff x="2157212" y="5356391"/>
            <a:chExt cx="1076632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312EADE-F69C-E198-AA1F-DCA05C55B66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71B4804-97A0-1418-B08D-F639FACFF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70153F-9ECA-7A69-6402-6D30D0A99DC9}"/>
              </a:ext>
            </a:extLst>
          </p:cNvPr>
          <p:cNvGrpSpPr/>
          <p:nvPr/>
        </p:nvGrpSpPr>
        <p:grpSpPr>
          <a:xfrm>
            <a:off x="3360769" y="3825421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A68BB-0343-1865-FB92-C819D4E96A8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345346A-33BC-CEA9-8713-3D8853E1A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33F8057-3148-78D0-0078-1BA6B8A63BE9}"/>
              </a:ext>
            </a:extLst>
          </p:cNvPr>
          <p:cNvSpPr/>
          <p:nvPr/>
        </p:nvSpPr>
        <p:spPr>
          <a:xfrm>
            <a:off x="1534254" y="1602140"/>
            <a:ext cx="6075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</a:t>
            </a:r>
            <a:r>
              <a:rPr lang="en-US" sz="2400" b="1" dirty="0">
                <a:solidFill>
                  <a:srgbClr val="7030A0"/>
                </a:solidFill>
              </a:rPr>
              <a:t>randomize</a:t>
            </a:r>
            <a:r>
              <a:rPr lang="en-US" sz="2400" dirty="0"/>
              <a:t> the initial deck</a:t>
            </a:r>
          </a:p>
        </p:txBody>
      </p:sp>
    </p:spTree>
    <p:extLst>
      <p:ext uri="{BB962C8B-B14F-4D97-AF65-F5344CB8AC3E}">
        <p14:creationId xmlns:p14="http://schemas.microsoft.com/office/powerpoint/2010/main" val="28832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7578</TotalTime>
  <Words>1622</Words>
  <Application>Microsoft Office PowerPoint</Application>
  <PresentationFormat>On-screen Show (4:3)</PresentationFormat>
  <Paragraphs>390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Wingdings</vt:lpstr>
      <vt:lpstr>Office Theme</vt:lpstr>
      <vt:lpstr>PowerPoint Presentation</vt:lpstr>
      <vt:lpstr>Session 10 – Goals</vt:lpstr>
      <vt:lpstr>Encoding (Representation)</vt:lpstr>
      <vt:lpstr>Encoding (Representation)</vt:lpstr>
      <vt:lpstr>Decoding (Representation)</vt:lpstr>
      <vt:lpstr>Decoding (Representation)</vt:lpstr>
      <vt:lpstr>Open list_cards.py</vt:lpstr>
      <vt:lpstr>Run list_cards.py</vt:lpstr>
      <vt:lpstr>Open dealer_bogus.py</vt:lpstr>
      <vt:lpstr>Run dealer_bogus.py</vt:lpstr>
      <vt:lpstr>Random… but no repeats?</vt:lpstr>
      <vt:lpstr>Open dealer_slow.py</vt:lpstr>
      <vt:lpstr>Instrumenting Your Code</vt:lpstr>
      <vt:lpstr>View dealer_slow.py</vt:lpstr>
      <vt:lpstr>Run dealer_slow.py</vt:lpstr>
      <vt:lpstr>Correct but inefficient…</vt:lpstr>
      <vt:lpstr>A Faster Card Dealer</vt:lpstr>
      <vt:lpstr>Open dealer_fast.py</vt:lpstr>
      <vt:lpstr>Run dealer_fast.py</vt:lpstr>
      <vt:lpstr>Slow vs. Fast Card Dealer</vt:lpstr>
      <vt:lpstr>Computing is a New Science</vt:lpstr>
      <vt:lpstr>Algorithmic Efficiency</vt:lpstr>
      <vt:lpstr>Algorithmic Efficiency</vt:lpstr>
      <vt:lpstr>Prime Racer</vt:lpstr>
      <vt:lpstr>Open prime_racer1.py</vt:lpstr>
      <vt:lpstr>Open prime_racer1.py</vt:lpstr>
      <vt:lpstr>Run prime_racer1.py</vt:lpstr>
      <vt:lpstr>Open prime_racer2.py</vt:lpstr>
      <vt:lpstr>Run prime_racer2.py</vt:lpstr>
      <vt:lpstr>Open prime_racer3.py</vt:lpstr>
      <vt:lpstr>Run prime_racer3.py</vt:lpstr>
      <vt:lpstr>Measurable Systematic Improvement</vt:lpstr>
      <vt:lpstr>Session 10 – Know You Know…</vt:lpstr>
      <vt:lpstr>Task 10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Biersach</cp:lastModifiedBy>
  <cp:revision>883</cp:revision>
  <cp:lastPrinted>2015-06-01T00:45:11Z</cp:lastPrinted>
  <dcterms:created xsi:type="dcterms:W3CDTF">2014-09-21T17:58:26Z</dcterms:created>
  <dcterms:modified xsi:type="dcterms:W3CDTF">2024-01-28T23:55:32Z</dcterms:modified>
</cp:coreProperties>
</file>