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handoutMasterIdLst>
    <p:handoutMasterId r:id="rId37"/>
  </p:handoutMasterIdLst>
  <p:sldIdLst>
    <p:sldId id="1019" r:id="rId2"/>
    <p:sldId id="972" r:id="rId3"/>
    <p:sldId id="369" r:id="rId4"/>
    <p:sldId id="370" r:id="rId5"/>
    <p:sldId id="371" r:id="rId6"/>
    <p:sldId id="372" r:id="rId7"/>
    <p:sldId id="1035" r:id="rId8"/>
    <p:sldId id="977" r:id="rId9"/>
    <p:sldId id="1021" r:id="rId10"/>
    <p:sldId id="980" r:id="rId11"/>
    <p:sldId id="382" r:id="rId12"/>
    <p:sldId id="981" r:id="rId13"/>
    <p:sldId id="383" r:id="rId14"/>
    <p:sldId id="483" r:id="rId15"/>
    <p:sldId id="982" r:id="rId16"/>
    <p:sldId id="387" r:id="rId17"/>
    <p:sldId id="388" r:id="rId18"/>
    <p:sldId id="389" r:id="rId19"/>
    <p:sldId id="1036" r:id="rId20"/>
    <p:sldId id="984" r:id="rId21"/>
    <p:sldId id="459" r:id="rId22"/>
    <p:sldId id="473" r:id="rId23"/>
    <p:sldId id="474" r:id="rId24"/>
    <p:sldId id="476" r:id="rId25"/>
    <p:sldId id="1038" r:id="rId26"/>
    <p:sldId id="1041" r:id="rId27"/>
    <p:sldId id="1042" r:id="rId28"/>
    <p:sldId id="1039" r:id="rId29"/>
    <p:sldId id="1043" r:id="rId30"/>
    <p:sldId id="1040" r:id="rId31"/>
    <p:sldId id="1044" r:id="rId32"/>
    <p:sldId id="993" r:id="rId33"/>
    <p:sldId id="973" r:id="rId34"/>
    <p:sldId id="1034" r:id="rId35"/>
  </p:sldIdLst>
  <p:sldSz cx="9144000" cy="6858000" type="screen4x3"/>
  <p:notesSz cx="7077075" cy="9363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31E7D9-E8FD-4908-95BB-3604F3CA9764}" v="1" dt="2020-05-29T19:25:52.3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1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iersach, David" userId="14a9feb0-85a7-4da4-be8a-c1e22b637acc" providerId="ADAL" clId="{6231E7D9-E8FD-4908-95BB-3604F3CA9764}"/>
    <pc:docChg chg="custSel delSld modSld">
      <pc:chgData name="Biersach, David" userId="14a9feb0-85a7-4da4-be8a-c1e22b637acc" providerId="ADAL" clId="{6231E7D9-E8FD-4908-95BB-3604F3CA9764}" dt="2020-05-29T19:25:56.584" v="2" actId="2696"/>
      <pc:docMkLst>
        <pc:docMk/>
      </pc:docMkLst>
      <pc:sldChg chg="del">
        <pc:chgData name="Biersach, David" userId="14a9feb0-85a7-4da4-be8a-c1e22b637acc" providerId="ADAL" clId="{6231E7D9-E8FD-4908-95BB-3604F3CA9764}" dt="2020-05-29T19:25:56.584" v="2" actId="2696"/>
        <pc:sldMkLst>
          <pc:docMk/>
          <pc:sldMk cId="1150352350" sldId="278"/>
        </pc:sldMkLst>
      </pc:sldChg>
      <pc:sldChg chg="modSp">
        <pc:chgData name="Biersach, David" userId="14a9feb0-85a7-4da4-be8a-c1e22b637acc" providerId="ADAL" clId="{6231E7D9-E8FD-4908-95BB-3604F3CA9764}" dt="2020-05-29T19:25:52.552" v="0" actId="27636"/>
        <pc:sldMkLst>
          <pc:docMk/>
          <pc:sldMk cId="206124625" sldId="464"/>
        </pc:sldMkLst>
        <pc:spChg chg="mod">
          <ac:chgData name="Biersach, David" userId="14a9feb0-85a7-4da4-be8a-c1e22b637acc" providerId="ADAL" clId="{6231E7D9-E8FD-4908-95BB-3604F3CA9764}" dt="2020-05-29T19:25:52.552" v="0" actId="27636"/>
          <ac:spMkLst>
            <pc:docMk/>
            <pc:sldMk cId="206124625" sldId="464"/>
            <ac:spMk id="3" creationId="{00000000-0000-0000-0000-000000000000}"/>
          </ac:spMkLst>
        </pc:spChg>
      </pc:sldChg>
      <pc:sldChg chg="modSp">
        <pc:chgData name="Biersach, David" userId="14a9feb0-85a7-4da4-be8a-c1e22b637acc" providerId="ADAL" clId="{6231E7D9-E8FD-4908-95BB-3604F3CA9764}" dt="2020-05-29T19:25:52.649" v="1" actId="27636"/>
        <pc:sldMkLst>
          <pc:docMk/>
          <pc:sldMk cId="320308749" sldId="465"/>
        </pc:sldMkLst>
        <pc:spChg chg="mod">
          <ac:chgData name="Biersach, David" userId="14a9feb0-85a7-4da4-be8a-c1e22b637acc" providerId="ADAL" clId="{6231E7D9-E8FD-4908-95BB-3604F3CA9764}" dt="2020-05-29T19:25:52.649" v="1" actId="27636"/>
          <ac:spMkLst>
            <pc:docMk/>
            <pc:sldMk cId="320308749" sldId="465"/>
            <ac:spMk id="3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A241AC98-512A-4A35-865E-757B6C1F07A2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825528D0-251A-41BC-8967-C65EDA3BFD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19552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08705" y="1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/>
          <a:lstStyle>
            <a:lvl1pPr algn="r">
              <a:defRPr sz="1200"/>
            </a:lvl1pPr>
          </a:lstStyle>
          <a:p>
            <a:fld id="{3854CEE7-15DE-41D9-8CA2-D1E137B1D850}" type="datetimeFigureOut">
              <a:rPr lang="en-US" smtClean="0"/>
              <a:t>1/29/2024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431925" y="1169988"/>
            <a:ext cx="4213225" cy="31607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638" tIns="46319" rIns="92638" bIns="4631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7708" y="4505662"/>
            <a:ext cx="5661660" cy="3687031"/>
          </a:xfrm>
          <a:prstGeom prst="rect">
            <a:avLst/>
          </a:prstGeom>
        </p:spPr>
        <p:txBody>
          <a:bodyPr vert="horz" lIns="92638" tIns="46319" rIns="92638" bIns="4631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08705" y="8893005"/>
            <a:ext cx="3066732" cy="470073"/>
          </a:xfrm>
          <a:prstGeom prst="rect">
            <a:avLst/>
          </a:prstGeom>
        </p:spPr>
        <p:txBody>
          <a:bodyPr vert="horz" lIns="92638" tIns="46319" rIns="92638" bIns="46319" rtlCol="0" anchor="b"/>
          <a:lstStyle>
            <a:lvl1pPr algn="r">
              <a:defRPr sz="1200"/>
            </a:lvl1pPr>
          </a:lstStyle>
          <a:p>
            <a:fld id="{76317BBA-0BC6-419B-B826-0882096883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119215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00494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6271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4006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868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860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317BBA-0BC6-419B-B826-088209688372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9545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5EB2C-244D-4423-AD97-018ED6478B87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065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B41D1F-7576-4C60-B4EB-5115BC56CF40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590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D1398-4D56-44F9-BA35-34ACF3159A6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932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F632E-48CB-4EEB-A6B6-DEC7AD7CC976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>
                <a:solidFill>
                  <a:schemeClr val="tx1"/>
                </a:solidFill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261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EEE52C-3A57-458E-95F6-96B2FA9D1DD4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95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C747-A48A-4FF2-8EE4-3E95ECD1C2A8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2927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F5758-AB7F-463D-B638-E1729B95E126}" type="datetime1">
              <a:rPr lang="en-US" smtClean="0"/>
              <a:t>1/29/2024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537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18C77-7DD0-4738-BF52-D0EC9F78A76E}" type="datetime1">
              <a:rPr lang="en-US" smtClean="0"/>
              <a:t>1/29/2024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419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0CF-13D9-4E1D-A74F-2CFE4953FCDB}" type="datetime1">
              <a:rPr lang="en-US" smtClean="0"/>
              <a:t>1/29/2024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2740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C49B9-4E1C-4967-B9CF-0BF9FECBE837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694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38CBB-1F06-4333-9BBF-66628B15E581}" type="datetime1">
              <a:rPr lang="en-US" smtClean="0"/>
              <a:t>1/29/2024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5EC883-F03C-4CA3-AF62-BEF30EEA4F65}" type="datetime1">
              <a:rPr lang="en-US" smtClean="0"/>
              <a:t>1/29/2024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14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650AD656-6FF9-465D-B7B0-1CD0DD39CD2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9697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dbiersach@bnl.gov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23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9D8D1F-051C-48C7-91AB-482302FE3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472228" y="2572099"/>
            <a:ext cx="20423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Dave Biersach</a:t>
            </a:r>
          </a:p>
          <a:p>
            <a:pPr algn="ctr"/>
            <a:r>
              <a:rPr lang="en-US" dirty="0">
                <a:hlinkClick r:id="rId2"/>
              </a:rPr>
              <a:t>dbiersach@bnl.gov</a:t>
            </a:r>
            <a:endParaRPr lang="en-US" dirty="0"/>
          </a:p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BD1FE5-8CB5-4983-AA2B-0B6C1209F452}"/>
              </a:ext>
            </a:extLst>
          </p:cNvPr>
          <p:cNvSpPr txBox="1"/>
          <p:nvPr/>
        </p:nvSpPr>
        <p:spPr>
          <a:xfrm>
            <a:off x="6208139" y="1078065"/>
            <a:ext cx="257051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Foundations of</a:t>
            </a:r>
          </a:p>
          <a:p>
            <a:pPr algn="ctr"/>
            <a:r>
              <a:rPr lang="en-US" sz="2000" b="1" dirty="0"/>
              <a:t>Scientific Computing</a:t>
            </a:r>
          </a:p>
          <a:p>
            <a:pPr algn="ctr"/>
            <a:r>
              <a:rPr lang="en-US" sz="2000" dirty="0"/>
              <a:t>(SciComp 101)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6F49F3-90CB-4580-B6E1-688074D23599}"/>
              </a:ext>
            </a:extLst>
          </p:cNvPr>
          <p:cNvSpPr txBox="1"/>
          <p:nvPr/>
        </p:nvSpPr>
        <p:spPr>
          <a:xfrm>
            <a:off x="6422434" y="4355451"/>
            <a:ext cx="214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Session 10</a:t>
            </a:r>
          </a:p>
          <a:p>
            <a:pPr algn="ctr"/>
            <a:r>
              <a:rPr lang="en-US" dirty="0"/>
              <a:t>Random Numbers and Algorithms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A02A7DBD-F029-4698-9BC7-351B592322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97021" y="1006861"/>
            <a:ext cx="3572378" cy="87188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1CCD3142-EDAA-8E9E-DF9C-D35BB409C6A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5351" y="2681046"/>
            <a:ext cx="5635719" cy="3170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01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Picture 34">
            <a:extLst>
              <a:ext uri="{FF2B5EF4-FFF2-40B4-BE49-F238E27FC236}">
                <a16:creationId xmlns:a16="http://schemas.microsoft.com/office/drawing/2014/main" id="{6DC37708-5FCC-444A-3C54-5042CF3F9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5080" y="4396182"/>
            <a:ext cx="3628571" cy="121904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4111E5-0B37-8515-A64B-920001BFCF47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1504" y="3064511"/>
            <a:ext cx="3895725" cy="5905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4A4FAA7-C70C-E6AF-1590-FE7601B17B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4030" y="1831428"/>
            <a:ext cx="4044349" cy="423142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9171D8-8276-DFB2-A91A-1EC4E6B81051}"/>
              </a:ext>
            </a:extLst>
          </p:cNvPr>
          <p:cNvSpPr/>
          <p:nvPr/>
        </p:nvSpPr>
        <p:spPr>
          <a:xfrm>
            <a:off x="2119206" y="1822425"/>
            <a:ext cx="2136097" cy="16788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D132AD-2324-CE2C-1DB5-BE0D9DA997D7}"/>
              </a:ext>
            </a:extLst>
          </p:cNvPr>
          <p:cNvSpPr/>
          <p:nvPr/>
        </p:nvSpPr>
        <p:spPr>
          <a:xfrm>
            <a:off x="2119204" y="2407130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718A4A7-A910-275E-60B5-2CE20F45CE68}"/>
              </a:ext>
            </a:extLst>
          </p:cNvPr>
          <p:cNvSpPr/>
          <p:nvPr/>
        </p:nvSpPr>
        <p:spPr>
          <a:xfrm>
            <a:off x="2119203" y="3778815"/>
            <a:ext cx="2136097" cy="202367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EAEDDF5-95A4-3C3A-FCC5-8FAD74FCD0C5}"/>
              </a:ext>
            </a:extLst>
          </p:cNvPr>
          <p:cNvSpPr/>
          <p:nvPr/>
        </p:nvSpPr>
        <p:spPr>
          <a:xfrm>
            <a:off x="5537217" y="3281218"/>
            <a:ext cx="359764" cy="37384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3846824-A6C5-0B89-2D55-480C775D41A1}"/>
              </a:ext>
            </a:extLst>
          </p:cNvPr>
          <p:cNvSpPr/>
          <p:nvPr/>
        </p:nvSpPr>
        <p:spPr>
          <a:xfrm>
            <a:off x="7645805" y="3284237"/>
            <a:ext cx="359764" cy="3738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D2A12-C279-71ED-0404-1D618E789167}"/>
              </a:ext>
            </a:extLst>
          </p:cNvPr>
          <p:cNvSpPr/>
          <p:nvPr/>
        </p:nvSpPr>
        <p:spPr>
          <a:xfrm>
            <a:off x="7024795" y="3265772"/>
            <a:ext cx="359764" cy="373842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61AF991-CB6C-7A21-FE09-25637ABFB076}"/>
              </a:ext>
            </a:extLst>
          </p:cNvPr>
          <p:cNvSpPr/>
          <p:nvPr/>
        </p:nvSpPr>
        <p:spPr>
          <a:xfrm>
            <a:off x="8261120" y="3286294"/>
            <a:ext cx="359764" cy="368766"/>
          </a:xfrm>
          <a:prstGeom prst="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49C383C2-2617-77F2-34B3-88F50E928566}"/>
              </a:ext>
            </a:extLst>
          </p:cNvPr>
          <p:cNvCxnSpPr>
            <a:stCxn id="19" idx="2"/>
            <a:endCxn id="20" idx="2"/>
          </p:cNvCxnSpPr>
          <p:nvPr/>
        </p:nvCxnSpPr>
        <p:spPr>
          <a:xfrm rot="16200000" flipH="1">
            <a:off x="6769884" y="2602276"/>
            <a:ext cx="3018" cy="2108588"/>
          </a:xfrm>
          <a:prstGeom prst="bentConnector3">
            <a:avLst>
              <a:gd name="adj1" fmla="val 7674553"/>
            </a:avLst>
          </a:prstGeom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56B3C4EA-E5A4-BCE3-24E2-676967DD0C8A}"/>
              </a:ext>
            </a:extLst>
          </p:cNvPr>
          <p:cNvCxnSpPr>
            <a:cxnSpLocks/>
            <a:stCxn id="21" idx="2"/>
            <a:endCxn id="22" idx="2"/>
          </p:cNvCxnSpPr>
          <p:nvPr/>
        </p:nvCxnSpPr>
        <p:spPr>
          <a:xfrm rot="16200000" flipH="1">
            <a:off x="7815116" y="3029174"/>
            <a:ext cx="15446" cy="1236325"/>
          </a:xfrm>
          <a:prstGeom prst="bentConnector3">
            <a:avLst>
              <a:gd name="adj1" fmla="val 2744594"/>
            </a:avLst>
          </a:prstGeom>
          <a:ln w="28575">
            <a:solidFill>
              <a:srgbClr val="00B05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00E956A-27F4-D10D-C351-7F6B3F537E4A}"/>
              </a:ext>
            </a:extLst>
          </p:cNvPr>
          <p:cNvSpPr txBox="1"/>
          <p:nvPr/>
        </p:nvSpPr>
        <p:spPr>
          <a:xfrm>
            <a:off x="6119321" y="5831536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FF0000"/>
                </a:solidFill>
                <a:sym typeface="Wingdings" panose="05000000000000000000" pitchFamily="2" charset="2"/>
              </a:rPr>
              <a:t>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649EDBE-9364-DDD8-B71F-53497191FDB9}"/>
              </a:ext>
            </a:extLst>
          </p:cNvPr>
          <p:cNvSpPr/>
          <p:nvPr/>
        </p:nvSpPr>
        <p:spPr>
          <a:xfrm>
            <a:off x="2119205" y="3159630"/>
            <a:ext cx="2136097" cy="2023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AD0FF6C0-F516-4B73-13EF-746A8E85AD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24128" y="1976903"/>
            <a:ext cx="4190476" cy="4952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3038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3" grpId="0"/>
      <p:bldP spid="1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Random… but no repeats?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 can we get a set of random numbers where no number is repeated until </a:t>
            </a:r>
            <a:r>
              <a:rPr lang="en-US" sz="2400" b="1" i="1" dirty="0"/>
              <a:t>all</a:t>
            </a:r>
            <a:r>
              <a:rPr lang="en-US" sz="2400" dirty="0"/>
              <a:t> numbers are picked </a:t>
            </a:r>
            <a:r>
              <a:rPr lang="en-US" sz="2400" u="sng" dirty="0"/>
              <a:t>at least once</a:t>
            </a:r>
            <a:r>
              <a:rPr lang="en-US" sz="2400" dirty="0"/>
              <a:t>?</a:t>
            </a:r>
            <a:endParaRPr lang="en-US" sz="2400" b="1" dirty="0">
              <a:solidFill>
                <a:srgbClr val="FF0000"/>
              </a:solidFill>
            </a:endParaRP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Can we flag that a particular card # has already been dealt, and therefore not deal that card again?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11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4374" y="3759973"/>
            <a:ext cx="6933638" cy="2101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9744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9031320-3CAB-B858-06D9-7E0B28893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3911" y="3638712"/>
            <a:ext cx="5396178" cy="267214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12</a:t>
            </a:fld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C1DDC3-5CEE-BC8A-AE47-A5836BBC80B5}"/>
              </a:ext>
            </a:extLst>
          </p:cNvPr>
          <p:cNvGrpSpPr/>
          <p:nvPr/>
        </p:nvGrpSpPr>
        <p:grpSpPr>
          <a:xfrm>
            <a:off x="3783225" y="3638712"/>
            <a:ext cx="1076632" cy="369332"/>
            <a:chOff x="4968362" y="2079211"/>
            <a:chExt cx="1076632" cy="369332"/>
          </a:xfrm>
        </p:grpSpPr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2BF0D5-17E4-0ECF-1ACF-4145ABC726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3072D4C-C5ED-954A-52BF-CBD361677DC5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7D143FDA-3853-AEEA-2A52-3FC418A5EFEA}"/>
              </a:ext>
            </a:extLst>
          </p:cNvPr>
          <p:cNvGrpSpPr/>
          <p:nvPr/>
        </p:nvGrpSpPr>
        <p:grpSpPr>
          <a:xfrm>
            <a:off x="4844229" y="3888216"/>
            <a:ext cx="1076632" cy="369332"/>
            <a:chOff x="4704120" y="2356972"/>
            <a:chExt cx="1076632" cy="369332"/>
          </a:xfrm>
        </p:grpSpPr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668CD98-6BF4-6547-8F13-88380B7D0A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710C6EA0-8C99-B237-4048-78F131C3975F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F416DAA-08E6-D41F-33C1-0358BB72CBC1}"/>
              </a:ext>
            </a:extLst>
          </p:cNvPr>
          <p:cNvGrpSpPr/>
          <p:nvPr/>
        </p:nvGrpSpPr>
        <p:grpSpPr>
          <a:xfrm>
            <a:off x="7132443" y="4152350"/>
            <a:ext cx="1068643" cy="369332"/>
            <a:chOff x="3647644" y="4910075"/>
            <a:chExt cx="1068643" cy="369332"/>
          </a:xfrm>
        </p:grpSpPr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DE51B10-8A62-DF50-EA32-32D97ABE146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D83059B4-FF7A-605C-E7EE-9692EF72441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9D383649-3AEC-5872-0EF2-21D64ECA4DD3}"/>
              </a:ext>
            </a:extLst>
          </p:cNvPr>
          <p:cNvGrpSpPr/>
          <p:nvPr/>
        </p:nvGrpSpPr>
        <p:grpSpPr>
          <a:xfrm>
            <a:off x="5455935" y="4442214"/>
            <a:ext cx="1064340" cy="369332"/>
            <a:chOff x="3647644" y="5421073"/>
            <a:chExt cx="1064340" cy="369332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13186176-55E3-FEAB-904E-BBC6FDF63FC0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5A24B6B0-D3E4-16A4-D882-EAF0C81122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E8B80C1-B966-8DF5-78BA-2F6D3D0FCD4A}"/>
              </a:ext>
            </a:extLst>
          </p:cNvPr>
          <p:cNvGrpSpPr/>
          <p:nvPr/>
        </p:nvGrpSpPr>
        <p:grpSpPr>
          <a:xfrm>
            <a:off x="6666835" y="4678337"/>
            <a:ext cx="1068643" cy="369332"/>
            <a:chOff x="3647644" y="5359159"/>
            <a:chExt cx="1068643" cy="36933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2500ED8-1386-1E11-586E-2E8FD70E335B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04FC75C5-55C2-E75B-115C-C72C796933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DF3209D-CFD3-E1D5-49D9-450B7116C5BF}"/>
              </a:ext>
            </a:extLst>
          </p:cNvPr>
          <p:cNvGrpSpPr/>
          <p:nvPr/>
        </p:nvGrpSpPr>
        <p:grpSpPr>
          <a:xfrm>
            <a:off x="7074169" y="5201391"/>
            <a:ext cx="1076632" cy="369332"/>
            <a:chOff x="2157212" y="5356391"/>
            <a:chExt cx="1076632" cy="369332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1865E5FF-39EF-56CF-DBEC-8339C44FABB4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F914193-87FF-768A-001D-87BA504905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4BAC964-3221-2B24-74A7-9D5AF3BFB920}"/>
              </a:ext>
            </a:extLst>
          </p:cNvPr>
          <p:cNvGrpSpPr/>
          <p:nvPr/>
        </p:nvGrpSpPr>
        <p:grpSpPr>
          <a:xfrm>
            <a:off x="5903768" y="5457108"/>
            <a:ext cx="1076632" cy="369332"/>
            <a:chOff x="2157212" y="5356391"/>
            <a:chExt cx="1076632" cy="369332"/>
          </a:xfrm>
        </p:grpSpPr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152C7355-BF55-51A1-6E6B-E108C4BB70E2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41A4E8B4-45AE-EBAF-CB10-2CD8671F071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1C3B16A8-AFA5-2B17-8923-B81D2113370D}"/>
              </a:ext>
            </a:extLst>
          </p:cNvPr>
          <p:cNvGrpSpPr/>
          <p:nvPr/>
        </p:nvGrpSpPr>
        <p:grpSpPr>
          <a:xfrm>
            <a:off x="6455865" y="4935918"/>
            <a:ext cx="1076632" cy="369332"/>
            <a:chOff x="2157212" y="5356391"/>
            <a:chExt cx="1076632" cy="369332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463AA02-E08B-7FEB-ECC0-C897EE21843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7C603574-D3E6-F31C-9781-AE2D994BD59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8" name="TextBox 57">
            <a:extLst>
              <a:ext uri="{FF2B5EF4-FFF2-40B4-BE49-F238E27FC236}">
                <a16:creationId xmlns:a16="http://schemas.microsoft.com/office/drawing/2014/main" id="{F626D612-B200-1477-1440-448BB6E5D4A9}"/>
              </a:ext>
            </a:extLst>
          </p:cNvPr>
          <p:cNvSpPr txBox="1"/>
          <p:nvPr/>
        </p:nvSpPr>
        <p:spPr>
          <a:xfrm>
            <a:off x="929478" y="1527873"/>
            <a:ext cx="7285045" cy="17851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We need a </a:t>
            </a:r>
            <a:r>
              <a:rPr lang="en-US" sz="2000" b="1" i="1" dirty="0">
                <a:solidFill>
                  <a:srgbClr val="7030A0"/>
                </a:solidFill>
              </a:rPr>
              <a:t>helper</a:t>
            </a:r>
            <a:r>
              <a:rPr lang="en-US" sz="2000" dirty="0"/>
              <a:t> array to store a </a:t>
            </a:r>
            <a:r>
              <a:rPr lang="en-US" sz="2000" b="1" dirty="0">
                <a:solidFill>
                  <a:srgbClr val="0070C0"/>
                </a:solidFill>
              </a:rPr>
              <a:t>True</a:t>
            </a:r>
            <a:r>
              <a:rPr lang="en-US" sz="2000" dirty="0"/>
              <a:t> or </a:t>
            </a:r>
            <a:r>
              <a:rPr lang="en-US" sz="2000" b="1" dirty="0">
                <a:solidFill>
                  <a:srgbClr val="0070C0"/>
                </a:solidFill>
              </a:rPr>
              <a:t>False</a:t>
            </a:r>
            <a:r>
              <a:rPr lang="en-US" sz="2000" dirty="0"/>
              <a:t> flag to record if a random trial card number has already been dealt.</a:t>
            </a:r>
          </a:p>
          <a:p>
            <a:pPr>
              <a:spcAft>
                <a:spcPts val="1200"/>
              </a:spcAft>
            </a:pPr>
            <a:r>
              <a:rPr lang="en-US" sz="2000" dirty="0"/>
              <a:t>We keep picking random trial card numbers until a card number is found that has yet to be dealt. Then, we update the helper array to record that card number has been dealt so it cannot be picked again.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8FCFA4E-DDDB-726B-79A6-4BB0C3C0C1CE}"/>
              </a:ext>
            </a:extLst>
          </p:cNvPr>
          <p:cNvGrpSpPr/>
          <p:nvPr/>
        </p:nvGrpSpPr>
        <p:grpSpPr>
          <a:xfrm>
            <a:off x="6590636" y="5721024"/>
            <a:ext cx="1076632" cy="369332"/>
            <a:chOff x="2157212" y="5356391"/>
            <a:chExt cx="1076632" cy="369332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9ADE3B7-1516-206E-1165-7596B73E4EC9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F725C340-115A-1348-5994-44EBE8C21E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6E541793-9737-BF3E-27D5-B84C78BC492B}"/>
              </a:ext>
            </a:extLst>
          </p:cNvPr>
          <p:cNvGrpSpPr/>
          <p:nvPr/>
        </p:nvGrpSpPr>
        <p:grpSpPr>
          <a:xfrm>
            <a:off x="3752032" y="5973945"/>
            <a:ext cx="1076632" cy="369332"/>
            <a:chOff x="2157212" y="5356391"/>
            <a:chExt cx="1076632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9F0AB42-AAF3-0E65-AA35-D9A0995292A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C269E54-C4AC-2792-57FF-1BA528996A2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5F218951-8F27-A8AB-0206-0B3A9D113DEB}"/>
              </a:ext>
            </a:extLst>
          </p:cNvPr>
          <p:cNvSpPr/>
          <p:nvPr/>
        </p:nvSpPr>
        <p:spPr>
          <a:xfrm>
            <a:off x="5771213" y="4199510"/>
            <a:ext cx="1201692" cy="292551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32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Instrumenting Your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Instrumenting code is the process of taking accurate </a:t>
            </a:r>
            <a:r>
              <a:rPr lang="en-US" sz="2400" b="1" dirty="0"/>
              <a:t>timings</a:t>
            </a:r>
            <a:r>
              <a:rPr lang="en-US" sz="2400" dirty="0"/>
              <a:t> of the runtime performance of key algorithms within the program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Python provides a </a:t>
            </a:r>
            <a:r>
              <a:rPr lang="en-US" sz="2400" b="1" dirty="0">
                <a:solidFill>
                  <a:srgbClr val="00B050"/>
                </a:solidFill>
              </a:rPr>
              <a:t>time</a:t>
            </a:r>
            <a:r>
              <a:rPr lang="en-US" sz="2400" b="1" dirty="0">
                <a:solidFill>
                  <a:srgbClr val="0070C0"/>
                </a:solidFill>
              </a:rPr>
              <a:t> </a:t>
            </a:r>
            <a:r>
              <a:rPr lang="en-US" sz="2400" dirty="0"/>
              <a:t>object that can measure the current CPU time of a running process to the nearest millisecond (1/1000</a:t>
            </a:r>
            <a:r>
              <a:rPr lang="en-US" sz="2400" baseline="30000" dirty="0"/>
              <a:t>th</a:t>
            </a:r>
            <a:r>
              <a:rPr lang="en-US" sz="2400" dirty="0"/>
              <a:t> of a second) which is sufficient in most situations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bracket the code under analysis by measuring the clock immediately </a:t>
            </a:r>
            <a:r>
              <a:rPr lang="en-US" sz="2400" b="1" i="1" dirty="0">
                <a:solidFill>
                  <a:srgbClr val="7030A0"/>
                </a:solidFill>
              </a:rPr>
              <a:t>before</a:t>
            </a:r>
            <a:r>
              <a:rPr lang="en-US" sz="2400" dirty="0"/>
              <a:t> the start and again </a:t>
            </a:r>
            <a:r>
              <a:rPr lang="en-US" sz="2400" b="1" i="1" dirty="0">
                <a:solidFill>
                  <a:srgbClr val="7030A0"/>
                </a:solidFill>
              </a:rPr>
              <a:t>after</a:t>
            </a:r>
            <a:r>
              <a:rPr lang="en-US" sz="2400" dirty="0"/>
              <a:t> the end</a:t>
            </a:r>
            <a:r>
              <a:rPr lang="en-US" sz="2400" i="1" dirty="0"/>
              <a:t> </a:t>
            </a:r>
            <a:r>
              <a:rPr lang="en-US" sz="2400" dirty="0"/>
              <a:t>of the algorithm to calculate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Careful tracking of code timings will provide objective empirical evidence if changes to algorithms and/or data structures are indeed making the program more efficient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13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2A7A5C-3DF7-AEE9-08D2-A0E84728DA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0017" y="518383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126283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1A7317F9-AC76-D585-1146-E133E2C6B5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830" y="2946923"/>
            <a:ext cx="5480909" cy="2761535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View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2161590" y="3588672"/>
            <a:ext cx="3497100" cy="2082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161590" y="5272884"/>
            <a:ext cx="5206076" cy="2104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161589" y="4226427"/>
            <a:ext cx="4943747" cy="2029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Arrow: Curved Up 2"/>
          <p:cNvSpPr/>
          <p:nvPr/>
        </p:nvSpPr>
        <p:spPr>
          <a:xfrm rot="5400000">
            <a:off x="1488084" y="3812442"/>
            <a:ext cx="830998" cy="383458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95716" y="1602140"/>
            <a:ext cx="607549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time how long it takes to </a:t>
            </a:r>
            <a:r>
              <a:rPr lang="en-US" sz="2400" b="1" dirty="0">
                <a:solidFill>
                  <a:srgbClr val="7030A0"/>
                </a:solidFill>
              </a:rPr>
              <a:t>correctly</a:t>
            </a:r>
            <a:r>
              <a:rPr lang="en-US" sz="2400" dirty="0"/>
              <a:t> initialize </a:t>
            </a:r>
            <a:r>
              <a:rPr lang="en-US" sz="2400" b="1" dirty="0"/>
              <a:t>10,000</a:t>
            </a:r>
            <a:r>
              <a:rPr lang="en-US" sz="2400" dirty="0"/>
              <a:t> decks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75EDA6-6E6C-5350-20D9-ED25F81D72B7}"/>
              </a:ext>
            </a:extLst>
          </p:cNvPr>
          <p:cNvGrpSpPr/>
          <p:nvPr/>
        </p:nvGrpSpPr>
        <p:grpSpPr>
          <a:xfrm>
            <a:off x="4587110" y="2876475"/>
            <a:ext cx="1076632" cy="369332"/>
            <a:chOff x="4968362" y="2079211"/>
            <a:chExt cx="1076632" cy="369332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549B789-BBAC-87BB-2808-FA62B606D8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4E7906DF-ED5F-E5EC-2690-79AC3F1AF8E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B07581C-58EB-1044-7FE9-E718C64B153E}"/>
              </a:ext>
            </a:extLst>
          </p:cNvPr>
          <p:cNvGrpSpPr/>
          <p:nvPr/>
        </p:nvGrpSpPr>
        <p:grpSpPr>
          <a:xfrm>
            <a:off x="4588854" y="3089207"/>
            <a:ext cx="1076632" cy="369332"/>
            <a:chOff x="4704120" y="2356972"/>
            <a:chExt cx="1076632" cy="369332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82BC5EB-E905-478F-0F30-B9F6DEB14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5C86C9C9-0849-FFA4-0D2E-06D1FBECC51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3062899-F733-FD5B-9BBF-F2A811BCC24E}"/>
              </a:ext>
            </a:extLst>
          </p:cNvPr>
          <p:cNvGrpSpPr/>
          <p:nvPr/>
        </p:nvGrpSpPr>
        <p:grpSpPr>
          <a:xfrm>
            <a:off x="5671747" y="3505634"/>
            <a:ext cx="1068643" cy="369332"/>
            <a:chOff x="3647644" y="4910075"/>
            <a:chExt cx="1068643" cy="369332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D00A841-48AA-2C42-858E-4BAAD2F44B94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3D4AB3CB-C243-3951-81C0-324A90C461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C4F2D0F-A746-CC55-FB97-009D937D17A0}"/>
              </a:ext>
            </a:extLst>
          </p:cNvPr>
          <p:cNvGrpSpPr/>
          <p:nvPr/>
        </p:nvGrpSpPr>
        <p:grpSpPr>
          <a:xfrm>
            <a:off x="5276299" y="3747464"/>
            <a:ext cx="1064340" cy="369332"/>
            <a:chOff x="3647644" y="5421073"/>
            <a:chExt cx="1064340" cy="369332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E50DC16-AD4B-ADA8-25F5-F5A6C4E88B2A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80A59B4B-FC67-A2D1-195D-16D8A7B03A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AEABF1-CFE9-3704-2CA4-D1EFDDDDFD53}"/>
              </a:ext>
            </a:extLst>
          </p:cNvPr>
          <p:cNvGrpSpPr/>
          <p:nvPr/>
        </p:nvGrpSpPr>
        <p:grpSpPr>
          <a:xfrm>
            <a:off x="4707254" y="3935138"/>
            <a:ext cx="1068643" cy="369332"/>
            <a:chOff x="3647644" y="5359159"/>
            <a:chExt cx="1068643" cy="369332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8C7996-944A-8CE7-6886-BC55AAF8D276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A86F9C16-F270-9617-D088-114E3F0285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5445E62-D284-AB11-7E06-0EB0F86500D9}"/>
              </a:ext>
            </a:extLst>
          </p:cNvPr>
          <p:cNvGrpSpPr/>
          <p:nvPr/>
        </p:nvGrpSpPr>
        <p:grpSpPr>
          <a:xfrm>
            <a:off x="7183158" y="4143024"/>
            <a:ext cx="1076632" cy="369332"/>
            <a:chOff x="2157212" y="5356391"/>
            <a:chExt cx="1076632" cy="369332"/>
          </a:xfrm>
        </p:grpSpPr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4CAE571A-7945-ECC4-4B3B-116443F45D9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EEDCFCFD-A764-002A-41A3-11F23F7F9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5FC72E6-EA3B-47B9-F2DA-0B87DAB76226}"/>
              </a:ext>
            </a:extLst>
          </p:cNvPr>
          <p:cNvGrpSpPr/>
          <p:nvPr/>
        </p:nvGrpSpPr>
        <p:grpSpPr>
          <a:xfrm>
            <a:off x="4168938" y="4563838"/>
            <a:ext cx="1076632" cy="369332"/>
            <a:chOff x="2157212" y="5356391"/>
            <a:chExt cx="1076632" cy="369332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31E89847-4C63-5C69-E1DC-47DE947256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B262B2-BF1C-1797-7456-535AEE0549D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8" name="Picture 37">
            <a:extLst>
              <a:ext uri="{FF2B5EF4-FFF2-40B4-BE49-F238E27FC236}">
                <a16:creationId xmlns:a16="http://schemas.microsoft.com/office/drawing/2014/main" id="{E10C7389-9590-80C3-26D2-CBEEC4380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388" y="3513996"/>
            <a:ext cx="1209524" cy="101904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8052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DA194C-0667-9928-F1DF-72380ECDA3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619" y="1881265"/>
            <a:ext cx="5297941" cy="400237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dealer_slow.py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2084510" y="5613816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7021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Correct but inefficient…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16</a:t>
            </a:fld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9DBC85A-6FD4-3E44-8A3A-7A6940518E2C}"/>
              </a:ext>
            </a:extLst>
          </p:cNvPr>
          <p:cNvGrpSpPr/>
          <p:nvPr/>
        </p:nvGrpSpPr>
        <p:grpSpPr>
          <a:xfrm>
            <a:off x="382005" y="1693889"/>
            <a:ext cx="4228553" cy="1580301"/>
            <a:chOff x="272722" y="1693889"/>
            <a:chExt cx="4228553" cy="1580301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1927B52-D31E-AFC5-0119-D2145710A5B0}"/>
                </a:ext>
              </a:extLst>
            </p:cNvPr>
            <p:cNvSpPr txBox="1"/>
            <p:nvPr/>
          </p:nvSpPr>
          <p:spPr>
            <a:xfrm>
              <a:off x="272722" y="1693889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FF0000"/>
                  </a:solidFill>
                </a:rPr>
                <a:t>dealer_bogus.py</a:t>
              </a:r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39C45CB-4F53-7188-D710-5FA2DE4386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72712" y="2055142"/>
              <a:ext cx="3628571" cy="121904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3BFEDEA-971B-6BE1-1328-54CABBB13C1C}"/>
              </a:ext>
            </a:extLst>
          </p:cNvPr>
          <p:cNvGrpSpPr/>
          <p:nvPr/>
        </p:nvGrpSpPr>
        <p:grpSpPr>
          <a:xfrm>
            <a:off x="4533443" y="1693889"/>
            <a:ext cx="4228553" cy="2314726"/>
            <a:chOff x="4701478" y="1685810"/>
            <a:chExt cx="4228553" cy="231472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AEBDEF3E-F1E4-8F42-386F-40761AA65D1E}"/>
                </a:ext>
              </a:extLst>
            </p:cNvPr>
            <p:cNvSpPr txBox="1"/>
            <p:nvPr/>
          </p:nvSpPr>
          <p:spPr>
            <a:xfrm>
              <a:off x="4701478" y="1685810"/>
              <a:ext cx="422855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srgbClr val="00B050"/>
                  </a:solidFill>
                </a:rPr>
                <a:t>dealer_slow.py</a:t>
              </a:r>
            </a:p>
          </p:txBody>
        </p:sp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FEEE6D6-477A-94B8-C0D7-55382BCBD9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51473" y="2055142"/>
              <a:ext cx="3928562" cy="1945394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4229606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 </a:t>
            </a:r>
            <a:r>
              <a:rPr lang="en-US" sz="3200" i="1" dirty="0">
                <a:latin typeface="+mn-lt"/>
              </a:rPr>
              <a:t>Faster</a:t>
            </a:r>
            <a:r>
              <a:rPr lang="en-US" sz="3200" dirty="0">
                <a:latin typeface="+mn-lt"/>
              </a:rPr>
              <a:t> Card Dealer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There is an inherent inefficiency in the naïve algorithm employed in the current </a:t>
            </a:r>
            <a:r>
              <a:rPr lang="en-US" sz="2400" b="1" dirty="0"/>
              <a:t>init_deck</a:t>
            </a:r>
            <a:r>
              <a:rPr lang="en-US" sz="2400" dirty="0"/>
              <a:t>() function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takes </a:t>
            </a:r>
            <a:r>
              <a:rPr lang="en-US" sz="2400" b="1" dirty="0">
                <a:solidFill>
                  <a:srgbClr val="FF0000"/>
                </a:solidFill>
              </a:rPr>
              <a:t>longer and longer</a:t>
            </a:r>
            <a:r>
              <a:rPr lang="en-US" sz="2400" dirty="0"/>
              <a:t>, as more cards are dealt, to randomly pick (</a:t>
            </a:r>
            <a:r>
              <a:rPr lang="en-US" sz="2400" b="1" dirty="0">
                <a:solidFill>
                  <a:srgbClr val="00B050"/>
                </a:solidFill>
              </a:rPr>
              <a:t>find</a:t>
            </a:r>
            <a:r>
              <a:rPr lang="en-US" sz="2400" dirty="0"/>
              <a:t>) a card that has </a:t>
            </a:r>
            <a:r>
              <a:rPr lang="en-US" sz="2400" u="sng" dirty="0"/>
              <a:t>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need to discover an algorithm that, while ensuring every card is dealt only </a:t>
            </a:r>
            <a:r>
              <a:rPr lang="en-US" sz="2400" u="sng" dirty="0"/>
              <a:t>once</a:t>
            </a:r>
            <a:r>
              <a:rPr lang="en-US" sz="2400" dirty="0"/>
              <a:t>, doesn't lose time at the end of the deal searching for </a:t>
            </a:r>
            <a:r>
              <a:rPr lang="en-US" sz="2400" b="1" i="1" dirty="0"/>
              <a:t>that one remaining card </a:t>
            </a:r>
            <a:r>
              <a:rPr lang="en-US" sz="2400" dirty="0"/>
              <a:t>that has not yet been dealt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improved algorithm doesn’t need an </a:t>
            </a:r>
            <a:r>
              <a:rPr lang="en-US" sz="2400" b="1" dirty="0"/>
              <a:t>already_dealt</a:t>
            </a:r>
            <a:r>
              <a:rPr lang="en-US" sz="2400" dirty="0"/>
              <a:t> helper </a:t>
            </a:r>
            <a:r>
              <a:rPr lang="en-US" sz="2400" b="1" dirty="0">
                <a:solidFill>
                  <a:srgbClr val="0070C0"/>
                </a:solidFill>
              </a:rPr>
              <a:t>array</a:t>
            </a:r>
            <a:r>
              <a:rPr lang="en-US" sz="2400" dirty="0"/>
              <a:t>, and a </a:t>
            </a:r>
            <a:r>
              <a:rPr lang="en-US" sz="2400" b="1" dirty="0">
                <a:solidFill>
                  <a:srgbClr val="7030A0"/>
                </a:solidFill>
              </a:rPr>
              <a:t>7</a:t>
            </a:r>
            <a:r>
              <a:rPr lang="en-US" sz="2400" b="1" baseline="30000" dirty="0">
                <a:solidFill>
                  <a:srgbClr val="7030A0"/>
                </a:solidFill>
              </a:rPr>
              <a:t>th</a:t>
            </a:r>
            <a:r>
              <a:rPr lang="en-US" sz="2400" b="1" dirty="0">
                <a:solidFill>
                  <a:srgbClr val="7030A0"/>
                </a:solidFill>
              </a:rPr>
              <a:t> grader discovered it!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5511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Consider the revised </a:t>
            </a:r>
            <a:r>
              <a:rPr lang="en-US" sz="2400" b="1" dirty="0"/>
              <a:t>init_deck()</a:t>
            </a:r>
            <a:r>
              <a:rPr lang="en-US" sz="2400" dirty="0"/>
              <a:t> function:</a:t>
            </a:r>
            <a:endParaRPr lang="en-US" sz="2400" b="1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What is going on in this function that ensures no duplicate cards are dealt </a:t>
            </a:r>
            <a:r>
              <a:rPr lang="en-US" sz="2400" b="1" dirty="0"/>
              <a:t>and</a:t>
            </a:r>
            <a:r>
              <a:rPr lang="en-US" sz="2400" dirty="0"/>
              <a:t> doesn't waste time trying to find the cards at the end that have not yet been dealt?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0BF19D-8CC2-A757-835B-DC19B1AA5F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7177" y="2401269"/>
            <a:ext cx="4949646" cy="2055462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07143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15AB663-3542-00AC-EB47-39A0B5D0C9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7683" y="1881265"/>
            <a:ext cx="5568634" cy="406983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dealer_fast.py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92F8DDFD-5F42-662E-E652-D6496D7B12B8}"/>
              </a:ext>
            </a:extLst>
          </p:cNvPr>
          <p:cNvSpPr/>
          <p:nvPr/>
        </p:nvSpPr>
        <p:spPr>
          <a:xfrm>
            <a:off x="7562539" y="2788170"/>
            <a:ext cx="1281659" cy="1019331"/>
          </a:xfrm>
          <a:prstGeom prst="wedgeRoundRectCallout">
            <a:avLst>
              <a:gd name="adj1" fmla="val -102704"/>
              <a:gd name="adj2" fmla="val -3970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No repeated cards!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C128C16-A898-F0C3-12E1-5304F7E667EF}"/>
              </a:ext>
            </a:extLst>
          </p:cNvPr>
          <p:cNvSpPr/>
          <p:nvPr/>
        </p:nvSpPr>
        <p:spPr>
          <a:xfrm>
            <a:off x="1979580" y="5606321"/>
            <a:ext cx="2967175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A6D186-B7B3-819E-29D9-D7B4306BD2C3}"/>
              </a:ext>
            </a:extLst>
          </p:cNvPr>
          <p:cNvSpPr txBox="1"/>
          <p:nvPr/>
        </p:nvSpPr>
        <p:spPr>
          <a:xfrm>
            <a:off x="7540054" y="4048723"/>
            <a:ext cx="1304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sym typeface="Wingdings" panose="05000000000000000000" pitchFamily="2" charset="2"/>
              </a:rPr>
              <a:t></a:t>
            </a:r>
            <a:endParaRPr lang="en-US" sz="3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0942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Appreciate how to </a:t>
            </a:r>
            <a:r>
              <a:rPr lang="en-US" sz="2400" b="1" dirty="0">
                <a:solidFill>
                  <a:srgbClr val="00B050"/>
                </a:solidFill>
              </a:rPr>
              <a:t>encode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00B050"/>
                </a:solidFill>
              </a:rPr>
              <a:t>decode</a:t>
            </a:r>
            <a:r>
              <a:rPr lang="en-US" sz="2400" dirty="0"/>
              <a:t> objects as numbers</a:t>
            </a:r>
          </a:p>
          <a:p>
            <a:r>
              <a:rPr lang="en-US" sz="2400" dirty="0"/>
              <a:t>Generate random numbers using </a:t>
            </a:r>
            <a:r>
              <a:rPr lang="en-US" sz="2400" b="1" dirty="0"/>
              <a:t>Numpy</a:t>
            </a:r>
          </a:p>
          <a:p>
            <a:r>
              <a:rPr lang="en-US" sz="2400" dirty="0"/>
              <a:t>Access Numpy array </a:t>
            </a:r>
            <a:r>
              <a:rPr lang="en-US" sz="2400" i="1" dirty="0"/>
              <a:t>elements</a:t>
            </a:r>
            <a:r>
              <a:rPr lang="en-US" sz="2400" dirty="0"/>
              <a:t> using the </a:t>
            </a:r>
            <a:r>
              <a:rPr lang="en-US" sz="2400" b="1" dirty="0">
                <a:solidFill>
                  <a:srgbClr val="0070C0"/>
                </a:solidFill>
              </a:rPr>
              <a:t>[]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operator</a:t>
            </a:r>
          </a:p>
          <a:p>
            <a:r>
              <a:rPr lang="en-US" sz="2400" dirty="0"/>
              <a:t>Measure (</a:t>
            </a:r>
            <a:r>
              <a:rPr lang="en-US" sz="2400" b="1" dirty="0">
                <a:solidFill>
                  <a:srgbClr val="7030A0"/>
                </a:solidFill>
              </a:rPr>
              <a:t>instrument</a:t>
            </a:r>
            <a:r>
              <a:rPr lang="en-US" sz="2400" dirty="0"/>
              <a:t>) code performance using Python's built-in high-precision </a:t>
            </a:r>
            <a:r>
              <a:rPr lang="en-US" sz="2400" u="sng" dirty="0"/>
              <a:t>timers</a:t>
            </a:r>
          </a:p>
          <a:p>
            <a:r>
              <a:rPr lang="en-US" sz="2400" dirty="0"/>
              <a:t>Review </a:t>
            </a:r>
            <a:r>
              <a:rPr lang="en-US" sz="2400" b="1" dirty="0">
                <a:solidFill>
                  <a:srgbClr val="FF0000"/>
                </a:solidFill>
              </a:rPr>
              <a:t>run-time complexity </a:t>
            </a:r>
            <a:r>
              <a:rPr lang="en-US" sz="2400" dirty="0"/>
              <a:t>and </a:t>
            </a:r>
            <a:r>
              <a:rPr lang="en-US" sz="2400" b="1" dirty="0"/>
              <a:t>big-O notation</a:t>
            </a:r>
          </a:p>
          <a:p>
            <a:r>
              <a:rPr lang="en-US" sz="2400" dirty="0"/>
              <a:t>Represent anonymous variables with a </a:t>
            </a:r>
            <a:r>
              <a:rPr lang="en-US" sz="2400" b="1" dirty="0"/>
              <a:t>single underscore</a:t>
            </a:r>
          </a:p>
          <a:p>
            <a:r>
              <a:rPr lang="en-US" sz="2400" dirty="0"/>
              <a:t>Incrementally improve code to find prime numbers</a:t>
            </a:r>
            <a:endParaRPr lang="en-US" sz="2400" b="1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6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>
            <a:extLst>
              <a:ext uri="{FF2B5EF4-FFF2-40B4-BE49-F238E27FC236}">
                <a16:creationId xmlns:a16="http://schemas.microsoft.com/office/drawing/2014/main" id="{D02E7564-FBA8-19D1-B44E-3B2CE3BC0304}"/>
              </a:ext>
            </a:extLst>
          </p:cNvPr>
          <p:cNvGrpSpPr/>
          <p:nvPr/>
        </p:nvGrpSpPr>
        <p:grpSpPr>
          <a:xfrm>
            <a:off x="4572000" y="1468581"/>
            <a:ext cx="4267066" cy="2971096"/>
            <a:chOff x="4572000" y="1468581"/>
            <a:chExt cx="4267066" cy="2971096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6C0C544F-2699-A872-78AB-AB38A25DB1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t="86652" r="42948" b="2242"/>
            <a:stretch/>
          </p:blipFill>
          <p:spPr>
            <a:xfrm>
              <a:off x="5117015" y="3987669"/>
              <a:ext cx="3177037" cy="452008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2C8D13E0-8D1F-0D8C-6428-7B54882239B2}"/>
                </a:ext>
              </a:extLst>
            </p:cNvPr>
            <p:cNvGrpSpPr/>
            <p:nvPr/>
          </p:nvGrpSpPr>
          <p:grpSpPr>
            <a:xfrm>
              <a:off x="4572000" y="1468581"/>
              <a:ext cx="4267066" cy="2157594"/>
              <a:chOff x="4662965" y="1685810"/>
              <a:chExt cx="4267066" cy="2157594"/>
            </a:xfrm>
          </p:grpSpPr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EBDEF3E-F1E4-8F42-386F-40761AA65D1E}"/>
                  </a:ext>
                </a:extLst>
              </p:cNvPr>
              <p:cNvSpPr txBox="1"/>
              <p:nvPr/>
            </p:nvSpPr>
            <p:spPr>
              <a:xfrm>
                <a:off x="4682222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dealer_fast.py</a:t>
                </a:r>
              </a:p>
            </p:txBody>
          </p:sp>
          <p:pic>
            <p:nvPicPr>
              <p:cNvPr id="22" name="Picture 21">
                <a:extLst>
                  <a:ext uri="{FF2B5EF4-FFF2-40B4-BE49-F238E27FC236}">
                    <a16:creationId xmlns:a16="http://schemas.microsoft.com/office/drawing/2014/main" id="{5DCF5B74-02EE-F82D-3A5C-E4B93F784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62965" y="2009539"/>
                <a:ext cx="4267066" cy="1833865"/>
              </a:xfrm>
              <a:prstGeom prst="rect">
                <a:avLst/>
              </a:prstGeom>
            </p:spPr>
          </p:pic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D049579-F3EE-7696-8363-6D3960FCAC87}"/>
              </a:ext>
            </a:extLst>
          </p:cNvPr>
          <p:cNvGrpSpPr/>
          <p:nvPr/>
        </p:nvGrpSpPr>
        <p:grpSpPr>
          <a:xfrm>
            <a:off x="135547" y="1452835"/>
            <a:ext cx="4228553" cy="2986842"/>
            <a:chOff x="90577" y="1452835"/>
            <a:chExt cx="4228553" cy="2986842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DBAAF3A8-B250-877C-EE99-FB67481FE35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88707" r="40033"/>
            <a:stretch/>
          </p:blipFill>
          <p:spPr>
            <a:xfrm>
              <a:off x="616336" y="3987670"/>
              <a:ext cx="3177037" cy="452007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ABD467FA-B372-96FA-E1EA-D6E46AE56C2D}"/>
                </a:ext>
              </a:extLst>
            </p:cNvPr>
            <p:cNvGrpSpPr/>
            <p:nvPr/>
          </p:nvGrpSpPr>
          <p:grpSpPr>
            <a:xfrm>
              <a:off x="90577" y="1452835"/>
              <a:ext cx="4228553" cy="2314726"/>
              <a:chOff x="4701478" y="1685810"/>
              <a:chExt cx="4228553" cy="2314726"/>
            </a:xfrm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C0C0434-B06F-5565-80E4-903A0706A026}"/>
                  </a:ext>
                </a:extLst>
              </p:cNvPr>
              <p:cNvSpPr txBox="1"/>
              <p:nvPr/>
            </p:nvSpPr>
            <p:spPr>
              <a:xfrm>
                <a:off x="4701478" y="1685810"/>
                <a:ext cx="422855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rgbClr val="00B050"/>
                    </a:solidFill>
                  </a:rPr>
                  <a:t>dealer_slow.py</a:t>
                </a:r>
              </a:p>
            </p:txBody>
          </p:sp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FE8B4013-8CAA-C109-4611-442A50A915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851473" y="2055142"/>
                <a:ext cx="3928562" cy="1945394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Slow vs. Fast Card Dealer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20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874C44C-7AC2-91E6-E773-93C6C1F7CE39}"/>
              </a:ext>
            </a:extLst>
          </p:cNvPr>
          <p:cNvSpPr txBox="1"/>
          <p:nvPr/>
        </p:nvSpPr>
        <p:spPr>
          <a:xfrm>
            <a:off x="4793178" y="4751805"/>
            <a:ext cx="3824710" cy="156966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Fewer lines of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No helper list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~4X faster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Discovered by a 7</a:t>
            </a:r>
            <a:r>
              <a:rPr lang="en-US" sz="2400" baseline="30000" dirty="0"/>
              <a:t>th</a:t>
            </a:r>
            <a:r>
              <a:rPr lang="en-US" sz="2400" dirty="0"/>
              <a:t> grader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D1BEF4A-7EAB-660D-94F2-3D4E17036675}"/>
              </a:ext>
            </a:extLst>
          </p:cNvPr>
          <p:cNvSpPr/>
          <p:nvPr/>
        </p:nvSpPr>
        <p:spPr>
          <a:xfrm>
            <a:off x="3125888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0C0F064-B846-7F3B-F1EF-B265D71FF273}"/>
              </a:ext>
            </a:extLst>
          </p:cNvPr>
          <p:cNvSpPr/>
          <p:nvPr/>
        </p:nvSpPr>
        <p:spPr>
          <a:xfrm>
            <a:off x="7593332" y="4161322"/>
            <a:ext cx="621654" cy="2173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40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6" grpId="0" animBg="1"/>
      <p:bldP spid="2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Computing is a </a:t>
            </a:r>
            <a:r>
              <a:rPr lang="en-US" sz="3200" b="1" dirty="0">
                <a:solidFill>
                  <a:srgbClr val="0070C0"/>
                </a:solidFill>
                <a:latin typeface="+mn-lt"/>
              </a:rPr>
              <a:t>New</a:t>
            </a:r>
            <a:r>
              <a:rPr lang="en-US" sz="3200" dirty="0">
                <a:latin typeface="+mn-lt"/>
              </a:rPr>
              <a:t> Science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4"/>
            <a:ext cx="7886700" cy="4667249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best</a:t>
            </a:r>
            <a:r>
              <a:rPr lang="en-US" sz="2400" dirty="0"/>
              <a:t> algorithms are the ones that leave you scratching your head thinking “</a:t>
            </a:r>
            <a:r>
              <a:rPr lang="en-US" sz="2400" b="1" dirty="0"/>
              <a:t>…that was so obvious – why didn’t I think of that?</a:t>
            </a:r>
            <a:r>
              <a:rPr lang="en-US" sz="2400" dirty="0"/>
              <a:t>”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often </a:t>
            </a:r>
            <a:r>
              <a:rPr lang="en-US" sz="2000" b="1" dirty="0">
                <a:solidFill>
                  <a:srgbClr val="FF0000"/>
                </a:solidFill>
              </a:rPr>
              <a:t>the shortest </a:t>
            </a:r>
            <a:r>
              <a:rPr lang="en-US" sz="2000" dirty="0"/>
              <a:t>algorithms in terms of source code length (but not always)</a:t>
            </a:r>
          </a:p>
          <a:p>
            <a:pPr lvl="1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They are also normally </a:t>
            </a:r>
            <a:r>
              <a:rPr lang="en-US" sz="2000" b="1" dirty="0">
                <a:solidFill>
                  <a:srgbClr val="FF0000"/>
                </a:solidFill>
              </a:rPr>
              <a:t>the fastest </a:t>
            </a:r>
            <a:r>
              <a:rPr lang="en-US" sz="2000" dirty="0"/>
              <a:t>algorithms to execute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For many algorithms, we have yet to discover the provably </a:t>
            </a:r>
            <a:r>
              <a:rPr lang="en-US" sz="2400" dirty="0">
                <a:solidFill>
                  <a:srgbClr val="00B050"/>
                </a:solidFill>
              </a:rPr>
              <a:t>optimal</a:t>
            </a:r>
            <a:r>
              <a:rPr lang="en-US" sz="2400" dirty="0"/>
              <a:t> approach – there is still so much unknown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Even students taking an initial computer science course can get a flash of inspiration and see something in a new way!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228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57106"/>
            <a:ext cx="8073648" cy="464221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Scientific computing often involves analyzing large data sets or running large-scale simulations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It is essential to have code that runs as fast as possible while returning the correct results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measure algorithm efficiency by estimating the impact on the </a:t>
            </a:r>
            <a:r>
              <a:rPr lang="en-US" sz="2400" b="1" dirty="0">
                <a:solidFill>
                  <a:srgbClr val="FF0000"/>
                </a:solidFill>
              </a:rPr>
              <a:t>total run time </a:t>
            </a:r>
            <a:r>
              <a:rPr lang="en-US" sz="2400" dirty="0"/>
              <a:t>as the </a:t>
            </a:r>
            <a:r>
              <a:rPr lang="en-US" sz="2400" b="1" dirty="0">
                <a:solidFill>
                  <a:srgbClr val="0070C0"/>
                </a:solidFill>
              </a:rPr>
              <a:t>size of the input data increases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are only interested in the principal (highest exponent) term, which describes the overall “</a:t>
            </a:r>
            <a:r>
              <a:rPr lang="en-US" sz="2400" b="1" dirty="0">
                <a:solidFill>
                  <a:srgbClr val="00B050"/>
                </a:solidFill>
              </a:rPr>
              <a:t>order</a:t>
            </a:r>
            <a:r>
              <a:rPr lang="en-US" sz="2400" dirty="0"/>
              <a:t>” of the algorithm, as we are not trying to calculate the </a:t>
            </a:r>
            <a:r>
              <a:rPr lang="en-US" sz="2400" i="1" dirty="0"/>
              <a:t>exact</a:t>
            </a:r>
            <a:r>
              <a:rPr lang="en-US" sz="2400" dirty="0"/>
              <a:t> run time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order of an algorithm is expressed in “</a:t>
            </a:r>
            <a:r>
              <a:rPr lang="en-US" sz="2400" b="1" dirty="0"/>
              <a:t>Big O</a:t>
            </a:r>
            <a:r>
              <a:rPr lang="en-US" sz="2400" dirty="0"/>
              <a:t>” notation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u="sng" dirty="0"/>
              <a:t>The optimal algorithms have the smallest possible order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US" sz="2400" dirty="0"/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372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103455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Algorithmic Efficiency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23</a:t>
            </a:fld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5912" y="1468581"/>
            <a:ext cx="5972175" cy="4572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B3E1-6680-77E2-3C16-48EB34821A04}"/>
              </a:ext>
            </a:extLst>
          </p:cNvPr>
          <p:cNvSpPr txBox="1"/>
          <p:nvPr/>
        </p:nvSpPr>
        <p:spPr>
          <a:xfrm>
            <a:off x="860997" y="1925705"/>
            <a:ext cx="1866275" cy="646331"/>
          </a:xfrm>
          <a:prstGeom prst="rect">
            <a:avLst/>
          </a:prstGeom>
          <a:solidFill>
            <a:schemeClr val="bg1"/>
          </a:solidFill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rPr>
              <a:t>n is the # of items you must process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E3D240F-22FF-1013-0B1A-B384B84DAB41}"/>
              </a:ext>
            </a:extLst>
          </p:cNvPr>
          <p:cNvGrpSpPr/>
          <p:nvPr/>
        </p:nvGrpSpPr>
        <p:grpSpPr>
          <a:xfrm>
            <a:off x="3537678" y="6123542"/>
            <a:ext cx="3132945" cy="369332"/>
            <a:chOff x="4774366" y="6138477"/>
            <a:chExt cx="3132945" cy="3693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F8C6498-736A-2FC4-BF2B-C1AA27372ACA}"/>
                </a:ext>
              </a:extLst>
            </p:cNvPr>
            <p:cNvSpPr txBox="1"/>
            <p:nvPr/>
          </p:nvSpPr>
          <p:spPr>
            <a:xfrm>
              <a:off x="4774366" y="6138477"/>
              <a:ext cx="23040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b="1" dirty="0">
                  <a:solidFill>
                    <a:srgbClr val="FF0000"/>
                  </a:solidFill>
                </a:rPr>
                <a:t>increasing n # of items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6BDCC916-4A78-348C-6745-45EEE0152B7D}"/>
                </a:ext>
              </a:extLst>
            </p:cNvPr>
            <p:cNvCxnSpPr>
              <a:stCxn id="5" idx="3"/>
            </p:cNvCxnSpPr>
            <p:nvPr/>
          </p:nvCxnSpPr>
          <p:spPr>
            <a:xfrm>
              <a:off x="7078401" y="6323143"/>
              <a:ext cx="82891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032515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Prime 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a program to generate a list of </a:t>
            </a:r>
            <a:r>
              <a:rPr lang="en-US" sz="2400" b="1" dirty="0"/>
              <a:t>100,000</a:t>
            </a:r>
            <a:r>
              <a:rPr lang="en-US" sz="2400" dirty="0"/>
              <a:t> random </a:t>
            </a:r>
            <a:r>
              <a:rPr lang="en-US" sz="2400" b="1" dirty="0">
                <a:solidFill>
                  <a:srgbClr val="7030A0"/>
                </a:solidFill>
              </a:rPr>
              <a:t>integers</a:t>
            </a:r>
            <a:r>
              <a:rPr lang="en-US" sz="2400" dirty="0"/>
              <a:t> in the range [1,000, 10,000)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Count the number of </a:t>
            </a:r>
            <a:r>
              <a:rPr lang="en-US" sz="2400" b="1" dirty="0">
                <a:solidFill>
                  <a:srgbClr val="FF0000"/>
                </a:solidFill>
              </a:rPr>
              <a:t>prime</a:t>
            </a:r>
            <a:r>
              <a:rPr lang="en-US" sz="2400" dirty="0"/>
              <a:t> numbers within that list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Use the </a:t>
            </a:r>
            <a:r>
              <a:rPr lang="en-US" sz="2400" b="1" dirty="0">
                <a:solidFill>
                  <a:srgbClr val="0070C0"/>
                </a:solidFill>
              </a:rPr>
              <a:t>time.process_time()</a:t>
            </a:r>
            <a:r>
              <a:rPr lang="en-US" sz="2400" dirty="0"/>
              <a:t> function to instrument your code and measure the total run time in seconds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As we make changes to the algorithm, we will compare the run time between each version to prove that our improvements have indeed improved the code efficiency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However, as we further optimize the program, we must continue to ensure it is still emitting the </a:t>
            </a:r>
            <a:r>
              <a:rPr lang="en-US" sz="2400" b="1" dirty="0">
                <a:solidFill>
                  <a:srgbClr val="00B050"/>
                </a:solidFill>
              </a:rPr>
              <a:t>correct</a:t>
            </a:r>
            <a:r>
              <a:rPr lang="en-US" sz="2400" dirty="0"/>
              <a:t> and </a:t>
            </a:r>
            <a:r>
              <a:rPr lang="en-US" sz="2400" b="1" dirty="0"/>
              <a:t>consistent</a:t>
            </a:r>
            <a:r>
              <a:rPr lang="en-US" sz="2400" dirty="0"/>
              <a:t> output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1991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4033684" y="3914156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267742" y="4584770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5586876" y="4769436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3823799" y="4974372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4162088" y="5159037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0CE117-B248-0F92-855A-EFB828FFDCC4}"/>
              </a:ext>
            </a:extLst>
          </p:cNvPr>
          <p:cNvGrpSpPr/>
          <p:nvPr/>
        </p:nvGrpSpPr>
        <p:grpSpPr>
          <a:xfrm>
            <a:off x="6598712" y="5767830"/>
            <a:ext cx="1076632" cy="369332"/>
            <a:chOff x="2157212" y="5356391"/>
            <a:chExt cx="1076632" cy="36933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B1E2112-7258-060A-C814-9D36FBBE17C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5FD592E6-995B-B614-A41F-44420C9AE7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515481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8CE5530-4C45-6C70-0E88-A6AE7DD3E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018"/>
            <a:ext cx="4990476" cy="491428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26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0CB59F-D358-1B36-EB3F-9E8308AD04AC}"/>
              </a:ext>
            </a:extLst>
          </p:cNvPr>
          <p:cNvGrpSpPr/>
          <p:nvPr/>
        </p:nvGrpSpPr>
        <p:grpSpPr>
          <a:xfrm>
            <a:off x="3495368" y="2486915"/>
            <a:ext cx="1076632" cy="369332"/>
            <a:chOff x="4968362" y="2079211"/>
            <a:chExt cx="1076632" cy="369332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79FA682-0667-1937-0DD1-CA4C6455F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26CBC2A-4850-21AE-C289-2A6CE8F76DB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721FC3AF-EAB6-4BF2-D210-27E40A70FBFC}"/>
              </a:ext>
            </a:extLst>
          </p:cNvPr>
          <p:cNvGrpSpPr/>
          <p:nvPr/>
        </p:nvGrpSpPr>
        <p:grpSpPr>
          <a:xfrm>
            <a:off x="4757740" y="2671581"/>
            <a:ext cx="1076632" cy="369332"/>
            <a:chOff x="4704120" y="2356972"/>
            <a:chExt cx="1076632" cy="369332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7358A11-3E61-8BEB-F46A-34177B6E79B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5B663B2-153C-E7C4-F584-AEB5E2BC3E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A809B99-2008-C315-5AB2-CA0CE36203F2}"/>
              </a:ext>
            </a:extLst>
          </p:cNvPr>
          <p:cNvGrpSpPr/>
          <p:nvPr/>
        </p:nvGrpSpPr>
        <p:grpSpPr>
          <a:xfrm>
            <a:off x="4535631" y="2864538"/>
            <a:ext cx="1068643" cy="369332"/>
            <a:chOff x="3647644" y="4910075"/>
            <a:chExt cx="1068643" cy="369332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BC1EECA-EDAD-BD47-7C69-DC14FDD8D4E1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5BD1DB4-A07A-1E45-F3B4-E9FE5CD0935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9443248-C07F-FC49-1072-F7B264E3FD9C}"/>
              </a:ext>
            </a:extLst>
          </p:cNvPr>
          <p:cNvGrpSpPr/>
          <p:nvPr/>
        </p:nvGrpSpPr>
        <p:grpSpPr>
          <a:xfrm>
            <a:off x="4245336" y="3067163"/>
            <a:ext cx="1064340" cy="369332"/>
            <a:chOff x="3647644" y="5421073"/>
            <a:chExt cx="1064340" cy="369332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CC1B05D-FB4F-8DD2-F563-C5E55BEB1066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A0F959A2-7BB7-8FE7-8A46-5862F90D664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2998E73-5A53-12A1-C245-7EC567E8A2BC}"/>
              </a:ext>
            </a:extLst>
          </p:cNvPr>
          <p:cNvGrpSpPr/>
          <p:nvPr/>
        </p:nvGrpSpPr>
        <p:grpSpPr>
          <a:xfrm>
            <a:off x="3472536" y="3251829"/>
            <a:ext cx="1068643" cy="369332"/>
            <a:chOff x="3647644" y="5359159"/>
            <a:chExt cx="1068643" cy="36933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2CE05AA-3664-E3AF-7D45-A98F6EC8A43F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E374A7B-372B-619B-36B6-26DB34A6217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541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prime_racer1.py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F36FC87-EC2B-55D3-5BDE-54B6606DD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D81E508-DFCB-9D11-7533-E4B9165539C0}"/>
              </a:ext>
            </a:extLst>
          </p:cNvPr>
          <p:cNvSpPr txBox="1"/>
          <p:nvPr/>
        </p:nvSpPr>
        <p:spPr>
          <a:xfrm>
            <a:off x="2239225" y="5014257"/>
            <a:ext cx="47968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What improvements could we make to reduce the work the algorithm must perform to count the number of primes?</a:t>
            </a:r>
          </a:p>
        </p:txBody>
      </p:sp>
    </p:spTree>
    <p:extLst>
      <p:ext uri="{BB962C8B-B14F-4D97-AF65-F5344CB8AC3E}">
        <p14:creationId xmlns:p14="http://schemas.microsoft.com/office/powerpoint/2010/main" val="4276096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62C922D9-F9F7-31CF-7238-D1C468C758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73168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5AC202F-FDD5-002A-C996-0632BD8CDBD8}"/>
              </a:ext>
            </a:extLst>
          </p:cNvPr>
          <p:cNvGrpSpPr/>
          <p:nvPr/>
        </p:nvGrpSpPr>
        <p:grpSpPr>
          <a:xfrm>
            <a:off x="3570695" y="2484085"/>
            <a:ext cx="1076632" cy="369332"/>
            <a:chOff x="4968362" y="2079211"/>
            <a:chExt cx="1076632" cy="36933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06DA0A1-A17B-1A82-9AFA-87A5368923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A2399-5411-67E1-E068-3E1CDFC91D0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D0F60F4-5CD4-0B5D-0AEF-75B60E27D8C3}"/>
              </a:ext>
            </a:extLst>
          </p:cNvPr>
          <p:cNvGrpSpPr/>
          <p:nvPr/>
        </p:nvGrpSpPr>
        <p:grpSpPr>
          <a:xfrm>
            <a:off x="3708746" y="2676246"/>
            <a:ext cx="1076632" cy="369332"/>
            <a:chOff x="4704120" y="2356972"/>
            <a:chExt cx="1076632" cy="369332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2F84A83-CC87-D0B2-5CBF-57F175EFDA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21A728F-07E2-C0AC-96AF-DCAD489B2ACC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6FD86A-9327-B429-FE32-DB0675775FB9}"/>
              </a:ext>
            </a:extLst>
          </p:cNvPr>
          <p:cNvGrpSpPr/>
          <p:nvPr/>
        </p:nvGrpSpPr>
        <p:grpSpPr>
          <a:xfrm>
            <a:off x="3872917" y="2860912"/>
            <a:ext cx="1068643" cy="369332"/>
            <a:chOff x="3647644" y="4910075"/>
            <a:chExt cx="1068643" cy="369332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E4814F-2630-9D66-74C5-CF69B15F89CC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96086C6-C3DE-8A72-CFE2-2F09EECCCEF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4D458E6-90D9-85AF-0AC5-270A7D8A9E9B}"/>
              </a:ext>
            </a:extLst>
          </p:cNvPr>
          <p:cNvGrpSpPr/>
          <p:nvPr/>
        </p:nvGrpSpPr>
        <p:grpSpPr>
          <a:xfrm>
            <a:off x="5011437" y="3068063"/>
            <a:ext cx="1064340" cy="369332"/>
            <a:chOff x="3647644" y="5421073"/>
            <a:chExt cx="1064340" cy="36933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AA18519-A54F-8DE1-41F6-A00462706CD3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F3A0270F-E671-0F27-86DE-0C57691274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7AF3030-8382-AA9C-6787-69229F6D510E}"/>
              </a:ext>
            </a:extLst>
          </p:cNvPr>
          <p:cNvSpPr/>
          <p:nvPr/>
        </p:nvSpPr>
        <p:spPr>
          <a:xfrm>
            <a:off x="4126136" y="3121051"/>
            <a:ext cx="191070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3A60C9-6BFA-C53A-FD14-819320DA2229}"/>
              </a:ext>
            </a:extLst>
          </p:cNvPr>
          <p:cNvSpPr/>
          <p:nvPr/>
        </p:nvSpPr>
        <p:spPr>
          <a:xfrm>
            <a:off x="4647414" y="3116891"/>
            <a:ext cx="191070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1395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5BE23AA-B756-251D-D7D7-44D7E9FAA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prime_racer2.py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27C2A866-3078-FABD-D3F6-869155C64B51}"/>
              </a:ext>
            </a:extLst>
          </p:cNvPr>
          <p:cNvSpPr txBox="1"/>
          <p:nvPr/>
        </p:nvSpPr>
        <p:spPr>
          <a:xfrm>
            <a:off x="2884705" y="5014257"/>
            <a:ext cx="33745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Do we need to test </a:t>
            </a:r>
            <a:r>
              <a:rPr lang="en-US" sz="2000" b="1" u="sng" dirty="0">
                <a:solidFill>
                  <a:srgbClr val="7030A0"/>
                </a:solidFill>
              </a:rPr>
              <a:t>all</a:t>
            </a:r>
            <a:r>
              <a:rPr lang="en-US" sz="2000" b="1" dirty="0">
                <a:solidFill>
                  <a:srgbClr val="7030A0"/>
                </a:solidFill>
              </a:rPr>
              <a:t> the odd numbers less than n?</a:t>
            </a:r>
          </a:p>
        </p:txBody>
      </p:sp>
    </p:spTree>
    <p:extLst>
      <p:ext uri="{BB962C8B-B14F-4D97-AF65-F5344CB8AC3E}">
        <p14:creationId xmlns:p14="http://schemas.microsoft.com/office/powerpoint/2010/main" val="27075551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3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6398" y="1468581"/>
            <a:ext cx="2774089" cy="1837835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923744" y="4129314"/>
            <a:ext cx="278674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How can we convert  </a:t>
            </a:r>
            <a:r>
              <a:rPr lang="en-US" sz="2400" i="1" dirty="0"/>
              <a:t>to</a:t>
            </a:r>
            <a:r>
              <a:rPr lang="en-US" sz="2400" dirty="0"/>
              <a:t> &amp; </a:t>
            </a:r>
            <a:r>
              <a:rPr lang="en-US" sz="2400" i="1" dirty="0"/>
              <a:t>from</a:t>
            </a:r>
            <a:r>
              <a:rPr lang="en-US" sz="2400" dirty="0"/>
              <a:t> a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dirty="0"/>
              <a:t> and a specific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dirty="0"/>
              <a:t> and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  <a:r>
              <a:rPr lang="en-US" sz="2400" dirty="0"/>
              <a:t>?</a:t>
            </a:r>
          </a:p>
        </p:txBody>
      </p:sp>
      <p:graphicFrame>
        <p:nvGraphicFramePr>
          <p:cNvPr id="15" name="Table 14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70069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9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616FAE-7F06-8247-60FC-01B4E2935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6762" y="1368809"/>
            <a:ext cx="4990476" cy="5285714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E8863209-CF19-B154-9F9C-434FCF449B7C}"/>
              </a:ext>
            </a:extLst>
          </p:cNvPr>
          <p:cNvGrpSpPr/>
          <p:nvPr/>
        </p:nvGrpSpPr>
        <p:grpSpPr>
          <a:xfrm>
            <a:off x="6528922" y="3059668"/>
            <a:ext cx="1076632" cy="369332"/>
            <a:chOff x="4968362" y="2079211"/>
            <a:chExt cx="1076632" cy="369332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03CC43F-5C0B-F458-B876-580F3E8F71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81F4A6C-EBB8-4689-4AAA-88A9BAF58892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7987E086-F32A-3DD6-E518-4E4BD496BBD2}"/>
              </a:ext>
            </a:extLst>
          </p:cNvPr>
          <p:cNvSpPr/>
          <p:nvPr/>
        </p:nvSpPr>
        <p:spPr>
          <a:xfrm>
            <a:off x="4420858" y="3121051"/>
            <a:ext cx="1670103" cy="226705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7B281E-D5F6-A15B-D9F7-71615027ED29}"/>
                  </a:ext>
                </a:extLst>
              </p:cNvPr>
              <p:cNvSpPr txBox="1"/>
              <p:nvPr/>
            </p:nvSpPr>
            <p:spPr>
              <a:xfrm>
                <a:off x="3874862" y="2064879"/>
                <a:ext cx="2762094" cy="6819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00B050"/>
                    </a:solidFill>
                  </a:rPr>
                  <a:t>At least one prime factor </a:t>
                </a:r>
                <a:r>
                  <a:rPr lang="en-US" b="1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rPr>
                  <a:t>p</a:t>
                </a:r>
                <a:r>
                  <a:rPr lang="en-US" dirty="0">
                    <a:solidFill>
                      <a:srgbClr val="00B050"/>
                    </a:solidFill>
                  </a:rPr>
                  <a:t> of </a:t>
                </a:r>
                <a:r>
                  <a:rPr lang="en-US" b="1" dirty="0">
                    <a:ln>
                      <a:solidFill>
                        <a:srgbClr val="00B050"/>
                      </a:solidFill>
                    </a:ln>
                    <a:solidFill>
                      <a:srgbClr val="00B050"/>
                    </a:solidFill>
                  </a:rPr>
                  <a:t>n</a:t>
                </a:r>
                <a:r>
                  <a:rPr lang="en-US" dirty="0">
                    <a:solidFill>
                      <a:srgbClr val="00B050"/>
                    </a:solidFill>
                  </a:rPr>
                  <a:t> must be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n>
                          <a:solidFill>
                            <a:srgbClr val="00B050"/>
                          </a:solidFill>
                        </a:ln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begChr m:val="⌊"/>
                        <m:endChr m:val="⌋"/>
                        <m:ctrlPr>
                          <a:rPr lang="en-US" b="1" i="1" dirty="0" smtClean="0">
                            <a:ln>
                              <a:solidFill>
                                <a:srgbClr val="00B050"/>
                              </a:solidFill>
                            </a:ln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1" i="1" dirty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1" i="1" dirty="0">
                                <a:ln>
                                  <a:solidFill>
                                    <a:srgbClr val="00B050"/>
                                  </a:solidFill>
                                </a:ln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rad>
                      </m:e>
                    </m:d>
                  </m:oMath>
                </a14:m>
                <a:endParaRPr lang="en-US" b="1" dirty="0">
                  <a:ln>
                    <a:solidFill>
                      <a:srgbClr val="00B050"/>
                    </a:solidFill>
                  </a:ln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7B281E-D5F6-A15B-D9F7-71615027ED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4862" y="2064879"/>
                <a:ext cx="2762094" cy="681982"/>
              </a:xfrm>
              <a:prstGeom prst="rect">
                <a:avLst/>
              </a:prstGeom>
              <a:blipFill>
                <a:blip r:embed="rId3"/>
                <a:stretch>
                  <a:fillRect l="-221" t="-5357" b="-116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69903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0407507-1351-9558-B3F8-323645DC80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476" y="2333762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prime_racer3.py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A1E4E75-3879-144C-41B2-DCA68DDBBBBC}"/>
              </a:ext>
            </a:extLst>
          </p:cNvPr>
          <p:cNvGrpSpPr/>
          <p:nvPr/>
        </p:nvGrpSpPr>
        <p:grpSpPr>
          <a:xfrm>
            <a:off x="4637652" y="2612576"/>
            <a:ext cx="1076632" cy="369332"/>
            <a:chOff x="4968362" y="2079211"/>
            <a:chExt cx="1076632" cy="369332"/>
          </a:xfrm>
        </p:grpSpPr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9B5F3A5C-7F7F-32F9-A376-74B5420D71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F9EF0A-603E-4174-ABF8-37B3F37B112C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E7EC039-F9F8-A498-3678-72E62F35C6D2}"/>
              </a:ext>
            </a:extLst>
          </p:cNvPr>
          <p:cNvGrpSpPr/>
          <p:nvPr/>
        </p:nvGrpSpPr>
        <p:grpSpPr>
          <a:xfrm>
            <a:off x="4447625" y="2774757"/>
            <a:ext cx="1076632" cy="369332"/>
            <a:chOff x="4704120" y="2356972"/>
            <a:chExt cx="1076632" cy="369332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E075C3A0-E096-03A4-D6D1-2ADE6DFA76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519E86D-9731-B698-3990-EA366FBC134B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765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Measurable Systematic Improvement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08E80F-5813-AADB-38F5-99A9F82B3704}"/>
              </a:ext>
            </a:extLst>
          </p:cNvPr>
          <p:cNvSpPr txBox="1"/>
          <p:nvPr/>
        </p:nvSpPr>
        <p:spPr>
          <a:xfrm>
            <a:off x="1935516" y="5858241"/>
            <a:ext cx="54828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7030A0"/>
                </a:solidFill>
              </a:rPr>
              <a:t>We reduced the run time by 90% by just thinking through the problem beyond brute force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A831B7D-4C85-DA0E-3A4C-621CEA6155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679" y="1690689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F6BD733-11C2-C9C3-216F-D567BDA2D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7545" y="2573605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B571A4F-D1EF-1870-77BC-3782BFEF7E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6896" y="3429000"/>
            <a:ext cx="5419048" cy="2190476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EC007DD-3D94-E90C-0CEE-0A1C65196E20}"/>
              </a:ext>
            </a:extLst>
          </p:cNvPr>
          <p:cNvSpPr/>
          <p:nvPr/>
        </p:nvSpPr>
        <p:spPr>
          <a:xfrm>
            <a:off x="2810656" y="2211049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F758405-42BF-D7A1-CBA0-2C77E75D44D1}"/>
              </a:ext>
            </a:extLst>
          </p:cNvPr>
          <p:cNvSpPr/>
          <p:nvPr/>
        </p:nvSpPr>
        <p:spPr>
          <a:xfrm>
            <a:off x="3780021" y="3085304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0ACE9C-7784-D7D3-8376-FB1B8CD10FD3}"/>
              </a:ext>
            </a:extLst>
          </p:cNvPr>
          <p:cNvSpPr/>
          <p:nvPr/>
        </p:nvSpPr>
        <p:spPr>
          <a:xfrm>
            <a:off x="4764375" y="3948082"/>
            <a:ext cx="539646" cy="20986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EAD5999-A1E4-0CC1-00C4-B1DB0AF7C303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3350302" y="2315980"/>
            <a:ext cx="699542" cy="784313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F515359-9083-B1A8-17FA-892AA4A062A7}"/>
              </a:ext>
            </a:extLst>
          </p:cNvPr>
          <p:cNvCxnSpPr>
            <a:cxnSpLocks/>
            <a:stCxn id="23" idx="3"/>
          </p:cNvCxnSpPr>
          <p:nvPr/>
        </p:nvCxnSpPr>
        <p:spPr>
          <a:xfrm>
            <a:off x="4319667" y="3190235"/>
            <a:ext cx="714531" cy="718280"/>
          </a:xfrm>
          <a:prstGeom prst="bentConnector2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65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 animBg="1"/>
      <p:bldP spid="23" grpId="0" animBg="1"/>
      <p:bldP spid="24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dirty="0">
                <a:latin typeface="+mn-lt"/>
              </a:rPr>
              <a:t>Session </a:t>
            </a:r>
            <a:r>
              <a:rPr lang="en-US" sz="3200" b="1" dirty="0">
                <a:latin typeface="+mn-lt"/>
              </a:rPr>
              <a:t>10</a:t>
            </a:r>
            <a:r>
              <a:rPr lang="en-US" sz="3200" dirty="0">
                <a:latin typeface="+mn-lt"/>
              </a:rPr>
              <a:t> – Know You Know…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The </a:t>
            </a:r>
            <a:r>
              <a:rPr lang="en-US" sz="2400" u="sng" dirty="0"/>
              <a:t>art</a:t>
            </a:r>
            <a:r>
              <a:rPr lang="en-US" sz="2400" dirty="0"/>
              <a:t> of computer </a:t>
            </a:r>
            <a:r>
              <a:rPr lang="en-US" sz="2400" i="1" dirty="0"/>
              <a:t>science</a:t>
            </a:r>
            <a:r>
              <a:rPr lang="en-US" sz="2400" dirty="0"/>
              <a:t> is finding an efficient way to represent </a:t>
            </a:r>
            <a:r>
              <a:rPr lang="en-US" sz="2400" b="1" dirty="0">
                <a:solidFill>
                  <a:srgbClr val="7030A0"/>
                </a:solidFill>
              </a:rPr>
              <a:t>everything as a number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An encoding must be </a:t>
            </a:r>
            <a:r>
              <a:rPr lang="en-US" sz="2400" b="1" dirty="0">
                <a:solidFill>
                  <a:srgbClr val="00B050"/>
                </a:solidFill>
              </a:rPr>
              <a:t>unambiguous</a:t>
            </a:r>
            <a:r>
              <a:rPr lang="en-US" sz="2400" dirty="0"/>
              <a:t> to support proper decoding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Decoding multiple things from a single number often requires the use of the </a:t>
            </a:r>
            <a:r>
              <a:rPr lang="en-US" sz="2400" b="1" dirty="0"/>
              <a:t>modulus</a:t>
            </a:r>
            <a:r>
              <a:rPr lang="en-US" sz="2400" dirty="0"/>
              <a:t> </a:t>
            </a:r>
            <a:r>
              <a:rPr lang="en-US" sz="2400" b="1" dirty="0">
                <a:solidFill>
                  <a:srgbClr val="0070C0"/>
                </a:solidFill>
              </a:rPr>
              <a:t>% </a:t>
            </a:r>
            <a:r>
              <a:rPr lang="en-US" sz="2400" dirty="0"/>
              <a:t>operator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We can </a:t>
            </a:r>
            <a:r>
              <a:rPr lang="en-US" sz="2400" b="1" dirty="0"/>
              <a:t>instrument</a:t>
            </a:r>
            <a:r>
              <a:rPr lang="en-US" sz="2400" dirty="0"/>
              <a:t> (time) code by measuring the </a:t>
            </a:r>
            <a:r>
              <a:rPr lang="en-US" sz="2400" b="1" dirty="0">
                <a:solidFill>
                  <a:srgbClr val="FF0000"/>
                </a:solidFill>
              </a:rPr>
              <a:t>elapsed</a:t>
            </a:r>
            <a:r>
              <a:rPr lang="en-US" sz="2400" dirty="0"/>
              <a:t> time between when it starts and ends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Algorithm </a:t>
            </a:r>
            <a:r>
              <a:rPr lang="en-US" sz="2400" i="1" dirty="0"/>
              <a:t>design</a:t>
            </a:r>
            <a:r>
              <a:rPr lang="en-US" sz="2400" dirty="0"/>
              <a:t> remains an area of very active research and even new programmers can make a </a:t>
            </a:r>
            <a:r>
              <a:rPr lang="en-US" sz="2400" b="1" dirty="0">
                <a:solidFill>
                  <a:srgbClr val="7030A0"/>
                </a:solidFill>
              </a:rPr>
              <a:t>novel</a:t>
            </a:r>
            <a:r>
              <a:rPr lang="en-US" sz="2400" dirty="0"/>
              <a:t> contribution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887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latin typeface="+mn-lt"/>
              </a:rPr>
              <a:t>Task 10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2E0DF-EA1E-2B29-FBAA-C77F1DA8F8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Update the Python program called </a:t>
            </a:r>
            <a:r>
              <a:rPr lang="en-US" sz="2400" b="1" dirty="0"/>
              <a:t>lcm_from_gcd.py</a:t>
            </a:r>
            <a:r>
              <a:rPr lang="en-US" sz="2400" dirty="0"/>
              <a:t> to calculate the lowest common multiple (LCM) of two integers</a:t>
            </a:r>
          </a:p>
          <a:p>
            <a:r>
              <a:rPr lang="en-US" sz="2400" dirty="0"/>
              <a:t>You may only use basic arithmetic operators  - no looping constructs</a:t>
            </a:r>
          </a:p>
          <a:p>
            <a:r>
              <a:rPr lang="en-US" sz="2400" dirty="0"/>
              <a:t>Hint: you may use NumPy's gcd() function</a:t>
            </a:r>
          </a:p>
          <a:p>
            <a:r>
              <a:rPr lang="en-US" sz="2400" dirty="0"/>
              <a:t>Calculate and display the LCM of </a:t>
            </a:r>
            <a:r>
              <a:rPr lang="en-US" sz="2400" b="1" dirty="0"/>
              <a:t>447618</a:t>
            </a:r>
            <a:r>
              <a:rPr lang="en-US" sz="2400" dirty="0"/>
              <a:t> and </a:t>
            </a:r>
            <a:r>
              <a:rPr lang="en-US" sz="2400" b="1" dirty="0"/>
              <a:t>2011835</a:t>
            </a:r>
            <a:endParaRPr lang="en-US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5905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Encoding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4</a:t>
            </a:fld>
            <a:endParaRPr lang="en-US" dirty="0"/>
          </a:p>
        </p:txBody>
      </p:sp>
      <p:grpSp>
        <p:nvGrpSpPr>
          <p:cNvPr id="16" name="Group 15"/>
          <p:cNvGrpSpPr/>
          <p:nvPr/>
        </p:nvGrpSpPr>
        <p:grpSpPr>
          <a:xfrm>
            <a:off x="6044292" y="4211090"/>
            <a:ext cx="2550886" cy="1023990"/>
            <a:chOff x="6259286" y="3002500"/>
            <a:chExt cx="2550886" cy="1023990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59286" y="3002500"/>
              <a:ext cx="739321" cy="1023990"/>
            </a:xfrm>
            <a:prstGeom prst="rect">
              <a:avLst/>
            </a:prstGeom>
          </p:spPr>
        </p:pic>
        <p:sp>
          <p:nvSpPr>
            <p:cNvPr id="7" name="TextBox 6"/>
            <p:cNvSpPr txBox="1"/>
            <p:nvPr/>
          </p:nvSpPr>
          <p:spPr>
            <a:xfrm>
              <a:off x="7141030" y="300759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10</a:t>
              </a:r>
            </a:p>
            <a:p>
              <a:r>
                <a:rPr lang="en-US" dirty="0"/>
                <a:t>2 * 13 + 10 = </a:t>
              </a:r>
              <a:r>
                <a:rPr lang="en-US" b="1" u="sng" dirty="0">
                  <a:solidFill>
                    <a:srgbClr val="0070C0"/>
                  </a:solidFill>
                </a:rPr>
                <a:t>36</a:t>
              </a:r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5621564" y="2258458"/>
            <a:ext cx="3396343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* 13 + </a:t>
            </a:r>
            <a:r>
              <a:rPr lang="en-US" sz="2400" b="1" dirty="0">
                <a:solidFill>
                  <a:srgbClr val="FF0000"/>
                </a:solidFill>
              </a:rPr>
              <a:t>Rank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6044292" y="5532655"/>
            <a:ext cx="2504599" cy="1027270"/>
            <a:chOff x="6305573" y="4308371"/>
            <a:chExt cx="2504599" cy="102727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05573" y="4308371"/>
              <a:ext cx="708463" cy="1027270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7141030" y="4308371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dirty="0"/>
                <a:t>3 * 13 + 12 = </a:t>
              </a:r>
              <a:r>
                <a:rPr lang="en-US" b="1" u="sng" dirty="0">
                  <a:solidFill>
                    <a:srgbClr val="0070C0"/>
                  </a:solidFill>
                </a:rPr>
                <a:t>51</a:t>
              </a: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044292" y="2995276"/>
            <a:ext cx="2504599" cy="923330"/>
            <a:chOff x="6305573" y="5610612"/>
            <a:chExt cx="2504599" cy="92333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05573" y="5610612"/>
              <a:ext cx="727609" cy="90951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7141030" y="5610612"/>
              <a:ext cx="166914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Suit = </a:t>
              </a:r>
              <a:r>
                <a:rPr lang="en-US" b="1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</a:t>
              </a:r>
              <a:r>
                <a:rPr lang="en-US" b="1" dirty="0">
                  <a:solidFill>
                    <a:srgbClr val="FF0000"/>
                  </a:solidFill>
                </a:rPr>
                <a:t>0</a:t>
              </a:r>
            </a:p>
            <a:p>
              <a:r>
                <a:rPr lang="en-US" dirty="0"/>
                <a:t>0 * 13 + 0 = </a:t>
              </a:r>
              <a:r>
                <a:rPr lang="en-US" b="1" u="sng" dirty="0">
                  <a:solidFill>
                    <a:srgbClr val="0070C0"/>
                  </a:solidFill>
                </a:rPr>
                <a:t>0</a:t>
              </a:r>
            </a:p>
          </p:txBody>
        </p:sp>
      </p:grpSp>
      <p:graphicFrame>
        <p:nvGraphicFramePr>
          <p:cNvPr id="20" name="Table 19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051708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5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5616818" y="3176044"/>
            <a:ext cx="3396343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//</a:t>
            </a:r>
            <a:r>
              <a:rPr lang="en-US" sz="2400" dirty="0"/>
              <a:t> returns the integer quotient</a:t>
            </a:r>
            <a:endParaRPr lang="en-US" sz="2000" dirty="0"/>
          </a:p>
          <a:p>
            <a:pPr algn="ctr"/>
            <a:r>
              <a:rPr lang="en-US" sz="2400" b="1" dirty="0"/>
              <a:t>39 // 7 = 5</a:t>
            </a:r>
          </a:p>
          <a:p>
            <a:pPr algn="ctr"/>
            <a:endParaRPr lang="en-US" sz="2400" dirty="0"/>
          </a:p>
          <a:p>
            <a:pPr algn="ctr"/>
            <a:r>
              <a:rPr lang="en-US" sz="2400" b="1" dirty="0"/>
              <a:t>%</a:t>
            </a:r>
            <a:r>
              <a:rPr lang="en-US" sz="2400" dirty="0"/>
              <a:t> is the modulus (remainder)</a:t>
            </a:r>
          </a:p>
          <a:p>
            <a:pPr algn="ctr"/>
            <a:r>
              <a:rPr lang="en-US" sz="2400" b="1" dirty="0"/>
              <a:t>39 % 7 = 4</a:t>
            </a:r>
          </a:p>
        </p:txBody>
      </p:sp>
      <p:graphicFrame>
        <p:nvGraphicFramePr>
          <p:cNvPr id="21" name="Table 20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47879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US" sz="3200" dirty="0">
                <a:latin typeface="+mn-lt"/>
              </a:rPr>
              <a:t>Decoding (Representation)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2400" dirty="0"/>
              <a:t>Cards in a deck are numbered </a:t>
            </a:r>
            <a:r>
              <a:rPr lang="en-US" sz="2400" b="1" dirty="0">
                <a:solidFill>
                  <a:srgbClr val="0070C0"/>
                </a:solidFill>
              </a:rPr>
              <a:t>0 – 51</a:t>
            </a:r>
            <a:endParaRPr lang="en-US" sz="2400" dirty="0">
              <a:solidFill>
                <a:srgbClr val="0070C0"/>
              </a:solidFill>
            </a:endParaRP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t>6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5616819" y="2012148"/>
            <a:ext cx="3396343" cy="830997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00B050"/>
                </a:solidFill>
              </a:rPr>
              <a:t>Suit</a:t>
            </a:r>
            <a:r>
              <a:rPr lang="en-US" sz="2400" b="1" dirty="0"/>
              <a:t> = </a:t>
            </a:r>
            <a:r>
              <a:rPr lang="en-US" sz="2400" b="1" dirty="0">
                <a:solidFill>
                  <a:srgbClr val="0070C0"/>
                </a:solidFill>
              </a:rPr>
              <a:t>Card# </a:t>
            </a:r>
            <a:r>
              <a:rPr lang="en-US" sz="2400" b="1" dirty="0"/>
              <a:t>//</a:t>
            </a:r>
            <a:r>
              <a:rPr lang="en-US" sz="2400" dirty="0"/>
              <a:t> </a:t>
            </a:r>
            <a:r>
              <a:rPr lang="en-US" sz="2400" b="1" dirty="0"/>
              <a:t>13</a:t>
            </a:r>
            <a:endParaRPr lang="en-US" sz="2400" b="1" dirty="0">
              <a:solidFill>
                <a:srgbClr val="FF0000"/>
              </a:solidFill>
            </a:endParaRPr>
          </a:p>
          <a:p>
            <a:pPr algn="ctr"/>
            <a:r>
              <a:rPr lang="en-US" sz="2400" b="1" dirty="0">
                <a:solidFill>
                  <a:srgbClr val="FF0000"/>
                </a:solidFill>
              </a:rPr>
              <a:t>Rank </a:t>
            </a:r>
            <a:r>
              <a:rPr lang="en-US" sz="2400" b="1" dirty="0"/>
              <a:t>= </a:t>
            </a:r>
            <a:r>
              <a:rPr lang="en-US" sz="2400" b="1" dirty="0">
                <a:solidFill>
                  <a:srgbClr val="0070C0"/>
                </a:solidFill>
              </a:rPr>
              <a:t>Card#</a:t>
            </a:r>
            <a:r>
              <a:rPr lang="en-US" sz="2400" b="1" dirty="0"/>
              <a:t> % 13</a:t>
            </a:r>
            <a:endParaRPr lang="en-US" sz="2400" b="1" dirty="0">
              <a:solidFill>
                <a:srgbClr val="FF0000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895171" y="3178637"/>
            <a:ext cx="2789105" cy="923330"/>
            <a:chOff x="5895171" y="3178637"/>
            <a:chExt cx="2789105" cy="923330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28582" y="3185547"/>
              <a:ext cx="655694" cy="909511"/>
            </a:xfrm>
            <a:prstGeom prst="rect">
              <a:avLst/>
            </a:prstGeom>
          </p:spPr>
        </p:pic>
        <p:sp>
          <p:nvSpPr>
            <p:cNvPr id="10" name="TextBox 9"/>
            <p:cNvSpPr txBox="1"/>
            <p:nvPr/>
          </p:nvSpPr>
          <p:spPr>
            <a:xfrm>
              <a:off x="5895171" y="317863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11</a:t>
              </a:r>
            </a:p>
            <a:p>
              <a:r>
                <a:rPr lang="en-US" dirty="0"/>
                <a:t>Suit = 11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0</a:t>
              </a:r>
            </a:p>
            <a:p>
              <a:r>
                <a:rPr lang="en-US" dirty="0"/>
                <a:t>Rank = 11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11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895169" y="4242231"/>
            <a:ext cx="2812491" cy="923330"/>
            <a:chOff x="5895170" y="4390832"/>
            <a:chExt cx="2812491" cy="923330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28582" y="4428073"/>
              <a:ext cx="679079" cy="848848"/>
            </a:xfrm>
            <a:prstGeom prst="rect">
              <a:avLst/>
            </a:prstGeom>
          </p:spPr>
        </p:pic>
        <p:sp>
          <p:nvSpPr>
            <p:cNvPr id="13" name="TextBox 12"/>
            <p:cNvSpPr txBox="1"/>
            <p:nvPr/>
          </p:nvSpPr>
          <p:spPr>
            <a:xfrm>
              <a:off x="5895170" y="4390832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29</a:t>
              </a:r>
            </a:p>
            <a:p>
              <a:r>
                <a:rPr lang="en-US" dirty="0"/>
                <a:t>Suit = 29 </a:t>
              </a:r>
              <a:r>
                <a:rPr lang="en-US" b="1" dirty="0"/>
                <a:t>//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00B050"/>
                  </a:solidFill>
                </a:rPr>
                <a:t>2</a:t>
              </a:r>
            </a:p>
            <a:p>
              <a:r>
                <a:rPr lang="en-US" dirty="0"/>
                <a:t>Rank = 29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3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5895169" y="5305824"/>
            <a:ext cx="2789107" cy="938631"/>
            <a:chOff x="5895169" y="5596117"/>
            <a:chExt cx="2789107" cy="938631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28582" y="5596117"/>
              <a:ext cx="655694" cy="938631"/>
            </a:xfrm>
            <a:prstGeom prst="rect">
              <a:avLst/>
            </a:prstGeom>
          </p:spPr>
        </p:pic>
        <p:sp>
          <p:nvSpPr>
            <p:cNvPr id="14" name="TextBox 13"/>
            <p:cNvSpPr txBox="1"/>
            <p:nvPr/>
          </p:nvSpPr>
          <p:spPr>
            <a:xfrm>
              <a:off x="5895169" y="5603767"/>
              <a:ext cx="213341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Card # = </a:t>
              </a:r>
              <a:r>
                <a:rPr lang="en-US" b="1" dirty="0">
                  <a:solidFill>
                    <a:srgbClr val="0070C0"/>
                  </a:solidFill>
                </a:rPr>
                <a:t>48</a:t>
              </a:r>
            </a:p>
            <a:p>
              <a:r>
                <a:rPr lang="en-US" dirty="0"/>
                <a:t>Suit = 48 </a:t>
              </a:r>
              <a:r>
                <a:rPr lang="en-US" b="1" dirty="0"/>
                <a:t>// </a:t>
              </a:r>
              <a:r>
                <a:rPr lang="en-US" dirty="0"/>
                <a:t>13 = </a:t>
              </a:r>
              <a:r>
                <a:rPr lang="en-US" b="1" u="sng" dirty="0">
                  <a:solidFill>
                    <a:srgbClr val="00B050"/>
                  </a:solidFill>
                </a:rPr>
                <a:t>3</a:t>
              </a:r>
            </a:p>
            <a:p>
              <a:r>
                <a:rPr lang="en-US" dirty="0"/>
                <a:t>Rank = 48 </a:t>
              </a:r>
              <a:r>
                <a:rPr lang="en-US" b="1" dirty="0"/>
                <a:t>%</a:t>
              </a:r>
              <a:r>
                <a:rPr lang="en-US" dirty="0"/>
                <a:t> 13 = </a:t>
              </a:r>
              <a:r>
                <a:rPr lang="en-US" b="1" u="sng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714829" y="2400157"/>
          <a:ext cx="4724400" cy="4133850"/>
        </p:xfrm>
        <a:graphic>
          <a:graphicData uri="http://schemas.openxmlformats.org/drawingml/2006/table">
            <a:tbl>
              <a:tblPr/>
              <a:tblGrid>
                <a:gridCol w="6108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404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08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584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9527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B050"/>
                          </a:solidFill>
                          <a:effectLst/>
                          <a:latin typeface="Calibri" panose="020F0502020204030204" pitchFamily="34" charset="0"/>
                        </a:rPr>
                        <a:t>Card Suit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FF0000"/>
                          </a:solidFill>
                          <a:effectLst/>
                          <a:latin typeface="Calibri" panose="020F0502020204030204" pitchFamily="34" charset="0"/>
                        </a:rPr>
                        <a:t>Card Rank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Clubs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Deuce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Diamonds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Three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Hearts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Four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Spades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Five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Six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Seven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Eight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Nine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8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Jack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Queen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King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95275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64384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D23B33A-801C-59E3-77C0-3E568E83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905" y="1371139"/>
            <a:ext cx="6076190" cy="530476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504E2A3F-16C3-E12E-96AC-1147D6989CB5}"/>
              </a:ext>
            </a:extLst>
          </p:cNvPr>
          <p:cNvGrpSpPr/>
          <p:nvPr/>
        </p:nvGrpSpPr>
        <p:grpSpPr>
          <a:xfrm>
            <a:off x="5315055" y="3757988"/>
            <a:ext cx="2501241" cy="523568"/>
            <a:chOff x="3305029" y="378029"/>
            <a:chExt cx="2501241" cy="523568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039470F8-1CFE-A10C-64B6-848FBB323632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6F44BA6-2A93-4D82-15A1-E10349581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B0FEEED-4665-3AC4-28E2-7764E0F2C924}"/>
              </a:ext>
            </a:extLst>
          </p:cNvPr>
          <p:cNvGrpSpPr/>
          <p:nvPr/>
        </p:nvGrpSpPr>
        <p:grpSpPr>
          <a:xfrm>
            <a:off x="5847824" y="2289839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36E5DB9-7EA2-43EC-EF57-F243F7710F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8A5934-2285-263A-1CDA-D502456E1B6F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74DA7BB-247C-2566-A6E4-650EC7D016EA}"/>
              </a:ext>
            </a:extLst>
          </p:cNvPr>
          <p:cNvGrpSpPr/>
          <p:nvPr/>
        </p:nvGrpSpPr>
        <p:grpSpPr>
          <a:xfrm>
            <a:off x="7153348" y="269778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C33EFCF-977D-CF36-1992-80493003BFA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1E13A85-0A95-7867-050E-4C544F004023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2353C35-F163-0A58-1CFA-3E488C08EB81}"/>
              </a:ext>
            </a:extLst>
          </p:cNvPr>
          <p:cNvGrpSpPr/>
          <p:nvPr/>
        </p:nvGrpSpPr>
        <p:grpSpPr>
          <a:xfrm>
            <a:off x="3221355" y="6101057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4F28CF53-58BE-B8ED-146C-4EE9FB394A99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B53CBC8-5A33-F884-2B36-C5DB03D3B9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88AA792A-D2CE-D22D-80A7-B8AEEA797DBB}"/>
              </a:ext>
            </a:extLst>
          </p:cNvPr>
          <p:cNvGrpSpPr/>
          <p:nvPr/>
        </p:nvGrpSpPr>
        <p:grpSpPr>
          <a:xfrm>
            <a:off x="2965038" y="3634734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47D8BA5A-81FA-E07F-323D-44A019625329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68F6ACD-16B7-8988-D9D6-175F939F341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5B402E50-0893-753E-C6D4-64E173A7F422}"/>
              </a:ext>
            </a:extLst>
          </p:cNvPr>
          <p:cNvGrpSpPr/>
          <p:nvPr/>
        </p:nvGrpSpPr>
        <p:grpSpPr>
          <a:xfrm>
            <a:off x="3983037" y="3816369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B45A550-6AFA-3952-6F43-E9C855CAB967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A95ED982-CCE7-75E0-A82A-390A5EA3C8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409867B9-386F-E898-6613-8ECD9BAF183E}"/>
              </a:ext>
            </a:extLst>
          </p:cNvPr>
          <p:cNvGrpSpPr/>
          <p:nvPr/>
        </p:nvGrpSpPr>
        <p:grpSpPr>
          <a:xfrm>
            <a:off x="2995115" y="629321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7F43775-DD2D-26AE-09DE-E5D78600DD5D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84889B35-A009-47CF-7187-6DAD868B81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492C74F-4363-48BC-D30C-CDD534CD9545}"/>
              </a:ext>
            </a:extLst>
          </p:cNvPr>
          <p:cNvGrpSpPr/>
          <p:nvPr/>
        </p:nvGrpSpPr>
        <p:grpSpPr>
          <a:xfrm>
            <a:off x="4228212" y="4576585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B8688292-396D-7BE8-500E-078FE67A885B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50782C4-23ED-4749-2B1B-A49E15E9BB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F2BB5366-46C6-DBF5-00BF-F4C2C09779FA}"/>
              </a:ext>
            </a:extLst>
          </p:cNvPr>
          <p:cNvGrpSpPr/>
          <p:nvPr/>
        </p:nvGrpSpPr>
        <p:grpSpPr>
          <a:xfrm>
            <a:off x="4421897" y="4768746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C1E2D325-3EBC-791B-D48A-47AB777FFF1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37F0762D-23B5-500C-35D7-064636E054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24BF00D-C7BB-F78E-78EB-745715ABB381}"/>
              </a:ext>
            </a:extLst>
          </p:cNvPr>
          <p:cNvGrpSpPr/>
          <p:nvPr/>
        </p:nvGrpSpPr>
        <p:grpSpPr>
          <a:xfrm>
            <a:off x="4463586" y="5082797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8F751E8-BD3B-8CF7-73F4-B86E7763ABDA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7924A83-61CB-DD6E-C3F8-9177748792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C1684FDD-DF03-C68C-DA21-125B02DE1FF5}"/>
              </a:ext>
            </a:extLst>
          </p:cNvPr>
          <p:cNvGrpSpPr/>
          <p:nvPr/>
        </p:nvGrpSpPr>
        <p:grpSpPr>
          <a:xfrm>
            <a:off x="7438718" y="5399182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222268F7-6058-0957-7A05-182C49B94BE6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D462E2BC-16FD-523B-9F09-1092959DA6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35290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B050"/>
                </a:solidFill>
                <a:latin typeface="+mn-lt"/>
              </a:rPr>
              <a:t>Run</a:t>
            </a:r>
            <a:r>
              <a:rPr lang="en-US" sz="3200" dirty="0">
                <a:latin typeface="+mn-lt"/>
              </a:rPr>
              <a:t> list_cards.py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6F9DA50-4C63-D590-F1D9-E6A32D652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2568" y="2950075"/>
            <a:ext cx="3570763" cy="3263255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6539C8C9-078B-F75B-CF75-CB304A998F85}"/>
              </a:ext>
            </a:extLst>
          </p:cNvPr>
          <p:cNvGrpSpPr/>
          <p:nvPr/>
        </p:nvGrpSpPr>
        <p:grpSpPr>
          <a:xfrm>
            <a:off x="5207328" y="1932612"/>
            <a:ext cx="2501241" cy="523568"/>
            <a:chOff x="3305029" y="378029"/>
            <a:chExt cx="2501241" cy="523568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362AE4F-653F-2BDD-EBB6-7E1383F44917}"/>
                </a:ext>
              </a:extLst>
            </p:cNvPr>
            <p:cNvSpPr/>
            <p:nvPr/>
          </p:nvSpPr>
          <p:spPr>
            <a:xfrm>
              <a:off x="3305029" y="378029"/>
              <a:ext cx="2501241" cy="523568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CF6E1F1-7EF9-7D0A-0562-9AA37C8A05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365868" y="435693"/>
              <a:ext cx="2379563" cy="408240"/>
            </a:xfrm>
            <a:prstGeom prst="rect">
              <a:avLst/>
            </a:prstGeom>
          </p:spPr>
        </p:pic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B4B21248-8BAE-9BA6-D79E-D0DAE4335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8489" y="1769946"/>
            <a:ext cx="4005003" cy="407302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69555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5B6439-41E6-140A-FAE2-84DA1CCE9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rgbClr val="0070C0"/>
                </a:solidFill>
                <a:latin typeface="+mn-lt"/>
              </a:rPr>
              <a:t>Open</a:t>
            </a:r>
            <a:r>
              <a:rPr lang="en-US" sz="3200" dirty="0">
                <a:latin typeface="+mn-lt"/>
              </a:rPr>
              <a:t> dealer_bogus.py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CC9F32-161F-C116-92EA-A6FCC6DD8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0AD656-6FF9-465D-B7B0-1CD0DD39CD23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64C95B1-C721-A030-E04F-5F4D0D1AD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1048" y="2339959"/>
            <a:ext cx="6161905" cy="396190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06503B9E-32A4-A40E-855E-C46696256F5A}"/>
              </a:ext>
            </a:extLst>
          </p:cNvPr>
          <p:cNvGrpSpPr/>
          <p:nvPr/>
        </p:nvGrpSpPr>
        <p:grpSpPr>
          <a:xfrm>
            <a:off x="3330857" y="5548082"/>
            <a:ext cx="1076632" cy="369332"/>
            <a:chOff x="4968362" y="2079211"/>
            <a:chExt cx="1076632" cy="36933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03161B5-868A-ED75-69CD-DF4368AFCCF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68362" y="226387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FF8D8B5-24F4-B50E-6530-CE70D961D4CE}"/>
                </a:ext>
              </a:extLst>
            </p:cNvPr>
            <p:cNvSpPr txBox="1"/>
            <p:nvPr/>
          </p:nvSpPr>
          <p:spPr>
            <a:xfrm>
              <a:off x="5661536" y="207921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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DBAB0D7-B49F-3701-641E-BC110EBB0B46}"/>
              </a:ext>
            </a:extLst>
          </p:cNvPr>
          <p:cNvGrpSpPr/>
          <p:nvPr/>
        </p:nvGrpSpPr>
        <p:grpSpPr>
          <a:xfrm>
            <a:off x="3149943" y="5741323"/>
            <a:ext cx="1076632" cy="369332"/>
            <a:chOff x="4704120" y="2356972"/>
            <a:chExt cx="1076632" cy="369332"/>
          </a:xfrm>
        </p:grpSpPr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785F04F-65BC-9DF3-1F59-8A941D5C32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704120" y="2541638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3A681D4-D29B-D6D4-37AE-2E8A3C101426}"/>
                </a:ext>
              </a:extLst>
            </p:cNvPr>
            <p:cNvSpPr txBox="1"/>
            <p:nvPr/>
          </p:nvSpPr>
          <p:spPr>
            <a:xfrm>
              <a:off x="5397294" y="2356972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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0BBDCC4-E67F-817E-93B7-BE395513D839}"/>
              </a:ext>
            </a:extLst>
          </p:cNvPr>
          <p:cNvGrpSpPr/>
          <p:nvPr/>
        </p:nvGrpSpPr>
        <p:grpSpPr>
          <a:xfrm>
            <a:off x="3005362" y="2308091"/>
            <a:ext cx="1068643" cy="369332"/>
            <a:chOff x="3647644" y="4910075"/>
            <a:chExt cx="1068643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2A008AA2-E864-BDDD-63F6-0181B4BE8C93}"/>
                </a:ext>
              </a:extLst>
            </p:cNvPr>
            <p:cNvSpPr txBox="1"/>
            <p:nvPr/>
          </p:nvSpPr>
          <p:spPr>
            <a:xfrm>
              <a:off x="4332829" y="4910075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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108E3B3-E072-F9B7-A59C-C3C65F8E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094741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27284A2-8F02-D0EC-99A5-D308309DF2BE}"/>
              </a:ext>
            </a:extLst>
          </p:cNvPr>
          <p:cNvGrpSpPr/>
          <p:nvPr/>
        </p:nvGrpSpPr>
        <p:grpSpPr>
          <a:xfrm>
            <a:off x="3632592" y="2515242"/>
            <a:ext cx="1064340" cy="369332"/>
            <a:chOff x="3647644" y="5421073"/>
            <a:chExt cx="1064340" cy="369332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0B68CA0-1B5A-BB6F-CC12-328F182E53F4}"/>
                </a:ext>
              </a:extLst>
            </p:cNvPr>
            <p:cNvSpPr txBox="1"/>
            <p:nvPr/>
          </p:nvSpPr>
          <p:spPr>
            <a:xfrm>
              <a:off x="4328526" y="5421073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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87CFA582-6FCF-FF47-C224-64264236A54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9443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78BA3CDA-5625-75D1-306F-B4EF05E4FA45}"/>
              </a:ext>
            </a:extLst>
          </p:cNvPr>
          <p:cNvGrpSpPr/>
          <p:nvPr/>
        </p:nvGrpSpPr>
        <p:grpSpPr>
          <a:xfrm>
            <a:off x="4115464" y="2684982"/>
            <a:ext cx="1068643" cy="369332"/>
            <a:chOff x="3647644" y="5359159"/>
            <a:chExt cx="1068643" cy="369332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57B17420-64E0-4AAA-C0BF-C0A9D58F4FE5}"/>
                </a:ext>
              </a:extLst>
            </p:cNvPr>
            <p:cNvSpPr txBox="1"/>
            <p:nvPr/>
          </p:nvSpPr>
          <p:spPr>
            <a:xfrm>
              <a:off x="4332829" y="5359159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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8D2FA0E8-C265-B843-8F43-531CA8633F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647644" y="5541057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451A8E4-B2B9-98CE-F048-F366AE055C97}"/>
              </a:ext>
            </a:extLst>
          </p:cNvPr>
          <p:cNvGrpSpPr/>
          <p:nvPr/>
        </p:nvGrpSpPr>
        <p:grpSpPr>
          <a:xfrm>
            <a:off x="4448220" y="3072928"/>
            <a:ext cx="1076632" cy="369332"/>
            <a:chOff x="2157212" y="5356391"/>
            <a:chExt cx="1076632" cy="369332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C9EB4CC-7984-616C-76DC-FDC584DDD821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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7DBCF40-9CF5-DDDA-EFAF-01044A0CD2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7BE00878-96B7-998E-3934-698BAE62695E}"/>
              </a:ext>
            </a:extLst>
          </p:cNvPr>
          <p:cNvGrpSpPr/>
          <p:nvPr/>
        </p:nvGrpSpPr>
        <p:grpSpPr>
          <a:xfrm>
            <a:off x="2944189" y="3258038"/>
            <a:ext cx="1076632" cy="369332"/>
            <a:chOff x="2157212" y="5356391"/>
            <a:chExt cx="1076632" cy="369332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3217DFD-F618-43B0-6D80-B7C3DDDE432E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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17D06D06-B1BE-FE5E-FFB2-15E2909484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01EEEEBC-7787-453F-6105-47B9184BC086}"/>
              </a:ext>
            </a:extLst>
          </p:cNvPr>
          <p:cNvGrpSpPr/>
          <p:nvPr/>
        </p:nvGrpSpPr>
        <p:grpSpPr>
          <a:xfrm>
            <a:off x="2914568" y="5929848"/>
            <a:ext cx="1076632" cy="369332"/>
            <a:chOff x="2157212" y="5356391"/>
            <a:chExt cx="1076632" cy="369332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6593526E-6B88-D1AF-55E5-413CA49D3A25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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C56628E-0633-B035-370E-06A54361BB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7A0524DB-3E55-E566-0931-B8B78DA65BEE}"/>
              </a:ext>
            </a:extLst>
          </p:cNvPr>
          <p:cNvGrpSpPr/>
          <p:nvPr/>
        </p:nvGrpSpPr>
        <p:grpSpPr>
          <a:xfrm>
            <a:off x="4987207" y="2877143"/>
            <a:ext cx="1076632" cy="369332"/>
            <a:chOff x="2157212" y="5356391"/>
            <a:chExt cx="1076632" cy="369332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8312EADE-F69C-E198-AA1F-DCA05C55B66F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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871B4804-97A0-1418-B08D-F639FACFF1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B570153F-9ECA-7A69-6402-6D30D0A99DC9}"/>
              </a:ext>
            </a:extLst>
          </p:cNvPr>
          <p:cNvGrpSpPr/>
          <p:nvPr/>
        </p:nvGrpSpPr>
        <p:grpSpPr>
          <a:xfrm>
            <a:off x="3360769" y="3825421"/>
            <a:ext cx="1076632" cy="369332"/>
            <a:chOff x="2157212" y="5356391"/>
            <a:chExt cx="1076632" cy="369332"/>
          </a:xfrm>
        </p:grpSpPr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67A68BB-0343-1865-FB92-C819D4E96A8C}"/>
                </a:ext>
              </a:extLst>
            </p:cNvPr>
            <p:cNvSpPr txBox="1"/>
            <p:nvPr/>
          </p:nvSpPr>
          <p:spPr>
            <a:xfrm>
              <a:off x="2850386" y="5356391"/>
              <a:ext cx="3834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ln>
                    <a:solidFill>
                      <a:srgbClr val="FF0000"/>
                    </a:solidFill>
                  </a:ln>
                  <a:solidFill>
                    <a:srgbClr val="FF0000"/>
                  </a:solidFill>
                  <a:sym typeface="Wingdings" panose="05000000000000000000" pitchFamily="2" charset="2"/>
                </a:rPr>
                <a:t></a:t>
              </a:r>
              <a:endParaRPr lang="en-US" dirty="0">
                <a:ln>
                  <a:solidFill>
                    <a:srgbClr val="FF0000"/>
                  </a:solidFill>
                </a:ln>
                <a:solidFill>
                  <a:srgbClr val="FF0000"/>
                </a:solidFill>
              </a:endParaRPr>
            </a:p>
          </p:txBody>
        </p: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B345346A-33BC-CEA9-8713-3D8853E1A3F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157212" y="5545146"/>
              <a:ext cx="693174" cy="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0" name="Rectangle 69">
            <a:extLst>
              <a:ext uri="{FF2B5EF4-FFF2-40B4-BE49-F238E27FC236}">
                <a16:creationId xmlns:a16="http://schemas.microsoft.com/office/drawing/2014/main" id="{133F8057-3148-78D0-0078-1BA6B8A63BE9}"/>
              </a:ext>
            </a:extLst>
          </p:cNvPr>
          <p:cNvSpPr/>
          <p:nvPr/>
        </p:nvSpPr>
        <p:spPr>
          <a:xfrm>
            <a:off x="1534254" y="1602140"/>
            <a:ext cx="607549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US" sz="2400" dirty="0"/>
              <a:t>Write code to </a:t>
            </a:r>
            <a:r>
              <a:rPr lang="en-US" sz="2400" b="1" dirty="0">
                <a:solidFill>
                  <a:srgbClr val="7030A0"/>
                </a:solidFill>
              </a:rPr>
              <a:t>randomize</a:t>
            </a:r>
            <a:r>
              <a:rPr lang="en-US" sz="2400" dirty="0"/>
              <a:t> the initial deck</a:t>
            </a:r>
          </a:p>
        </p:txBody>
      </p:sp>
    </p:spTree>
    <p:extLst>
      <p:ext uri="{BB962C8B-B14F-4D97-AF65-F5344CB8AC3E}">
        <p14:creationId xmlns:p14="http://schemas.microsoft.com/office/powerpoint/2010/main" val="28832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7696</TotalTime>
  <Words>1618</Words>
  <Application>Microsoft Office PowerPoint</Application>
  <PresentationFormat>On-screen Show (4:3)</PresentationFormat>
  <Paragraphs>390</Paragraphs>
  <Slides>34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Session 10 – Goals</vt:lpstr>
      <vt:lpstr>Encoding (Representation)</vt:lpstr>
      <vt:lpstr>Encoding (Representation)</vt:lpstr>
      <vt:lpstr>Decoding (Representation)</vt:lpstr>
      <vt:lpstr>Decoding (Representation)</vt:lpstr>
      <vt:lpstr>Open list_cards.py</vt:lpstr>
      <vt:lpstr>Run list_cards.py</vt:lpstr>
      <vt:lpstr>Open dealer_bogus.py</vt:lpstr>
      <vt:lpstr>Run dealer_bogus.py</vt:lpstr>
      <vt:lpstr>Random… but no repeats?</vt:lpstr>
      <vt:lpstr>Open dealer_slow.py</vt:lpstr>
      <vt:lpstr>Instrumenting Your Code</vt:lpstr>
      <vt:lpstr>View dealer_slow.py</vt:lpstr>
      <vt:lpstr>Run dealer_slow.py</vt:lpstr>
      <vt:lpstr>Correct but inefficient…</vt:lpstr>
      <vt:lpstr>A Faster Card Dealer</vt:lpstr>
      <vt:lpstr>Open dealer_fast.py</vt:lpstr>
      <vt:lpstr>Run dealer_fast.py</vt:lpstr>
      <vt:lpstr>Slow vs. Fast Card Dealer</vt:lpstr>
      <vt:lpstr>Computing is a New Science</vt:lpstr>
      <vt:lpstr>Algorithmic Efficiency</vt:lpstr>
      <vt:lpstr>Algorithmic Efficiency</vt:lpstr>
      <vt:lpstr>Prime Racer</vt:lpstr>
      <vt:lpstr>Open prime_racer1.py</vt:lpstr>
      <vt:lpstr>Open prime_racer1.py</vt:lpstr>
      <vt:lpstr>Run prime_racer1.py</vt:lpstr>
      <vt:lpstr>Open prime_racer2.py</vt:lpstr>
      <vt:lpstr>Run prime_racer2.py</vt:lpstr>
      <vt:lpstr>Open prime_racer3.py</vt:lpstr>
      <vt:lpstr>Run prime_racer3.py</vt:lpstr>
      <vt:lpstr>Measurable Systematic Improvement</vt:lpstr>
      <vt:lpstr>Session 10 – Know You Know…</vt:lpstr>
      <vt:lpstr>Task 10</vt:lpstr>
    </vt:vector>
  </TitlesOfParts>
  <Company>Personal Use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MSN Biersach</dc:creator>
  <cp:lastModifiedBy>Biersach, David</cp:lastModifiedBy>
  <cp:revision>885</cp:revision>
  <cp:lastPrinted>2015-06-01T00:45:11Z</cp:lastPrinted>
  <dcterms:created xsi:type="dcterms:W3CDTF">2014-09-21T17:58:26Z</dcterms:created>
  <dcterms:modified xsi:type="dcterms:W3CDTF">2024-01-29T16:26:37Z</dcterms:modified>
</cp:coreProperties>
</file>