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1019" r:id="rId2"/>
    <p:sldId id="972" r:id="rId3"/>
    <p:sldId id="399" r:id="rId4"/>
    <p:sldId id="400" r:id="rId5"/>
    <p:sldId id="953" r:id="rId6"/>
    <p:sldId id="455" r:id="rId7"/>
    <p:sldId id="402" r:id="rId8"/>
    <p:sldId id="403" r:id="rId9"/>
    <p:sldId id="404" r:id="rId10"/>
    <p:sldId id="405" r:id="rId11"/>
    <p:sldId id="1020" r:id="rId12"/>
    <p:sldId id="1032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983" r:id="rId22"/>
    <p:sldId id="1033" r:id="rId23"/>
    <p:sldId id="990" r:id="rId24"/>
    <p:sldId id="421" r:id="rId25"/>
    <p:sldId id="422" r:id="rId26"/>
    <p:sldId id="423" r:id="rId27"/>
    <p:sldId id="424" r:id="rId28"/>
    <p:sldId id="425" r:id="rId29"/>
    <p:sldId id="989" r:id="rId30"/>
    <p:sldId id="1034" r:id="rId31"/>
    <p:sldId id="427" r:id="rId32"/>
    <p:sldId id="1035" r:id="rId33"/>
    <p:sldId id="1024" r:id="rId34"/>
    <p:sldId id="1025" r:id="rId35"/>
    <p:sldId id="431" r:id="rId36"/>
    <p:sldId id="464" r:id="rId37"/>
    <p:sldId id="1026" r:id="rId38"/>
    <p:sldId id="452" r:id="rId39"/>
    <p:sldId id="432" r:id="rId40"/>
    <p:sldId id="1008" r:id="rId4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26206-9A45-402D-99BE-BD548F41D3D9}" v="48" dt="2024-01-26T14:56:50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  <pc:docChgLst>
    <pc:chgData name="Biersach, David" userId="14a9feb0-85a7-4da4-be8a-c1e22b637acc" providerId="ADAL" clId="{37226206-9A45-402D-99BE-BD548F41D3D9}"/>
    <pc:docChg chg="custSel modSld">
      <pc:chgData name="Biersach, David" userId="14a9feb0-85a7-4da4-be8a-c1e22b637acc" providerId="ADAL" clId="{37226206-9A45-402D-99BE-BD548F41D3D9}" dt="2024-01-26T14:56:50.485" v="143"/>
      <pc:docMkLst>
        <pc:docMk/>
      </pc:docMkLst>
      <pc:sldChg chg="addSp modSp mod modAnim">
        <pc:chgData name="Biersach, David" userId="14a9feb0-85a7-4da4-be8a-c1e22b637acc" providerId="ADAL" clId="{37226206-9A45-402D-99BE-BD548F41D3D9}" dt="2024-01-26T14:44:20.559" v="16"/>
        <pc:sldMkLst>
          <pc:docMk/>
          <pc:sldMk cId="2497642885" sldId="423"/>
        </pc:sldMkLst>
        <pc:spChg chg="mod">
          <ac:chgData name="Biersach, David" userId="14a9feb0-85a7-4da4-be8a-c1e22b637acc" providerId="ADAL" clId="{37226206-9A45-402D-99BE-BD548F41D3D9}" dt="2024-01-26T14:43:10.531" v="4" actId="1076"/>
          <ac:spMkLst>
            <pc:docMk/>
            <pc:sldMk cId="2497642885" sldId="423"/>
            <ac:spMk id="4" creationId="{00000000-0000-0000-0000-000000000000}"/>
          </ac:spMkLst>
        </pc:spChg>
        <pc:spChg chg="add mod">
          <ac:chgData name="Biersach, David" userId="14a9feb0-85a7-4da4-be8a-c1e22b637acc" providerId="ADAL" clId="{37226206-9A45-402D-99BE-BD548F41D3D9}" dt="2024-01-26T14:43:15.624" v="6" actId="1076"/>
          <ac:spMkLst>
            <pc:docMk/>
            <pc:sldMk cId="2497642885" sldId="423"/>
            <ac:spMk id="6" creationId="{5E58A422-D106-FB14-AB1F-0B02E9BC2EF8}"/>
          </ac:spMkLst>
        </pc:spChg>
        <pc:spChg chg="mod">
          <ac:chgData name="Biersach, David" userId="14a9feb0-85a7-4da4-be8a-c1e22b637acc" providerId="ADAL" clId="{37226206-9A45-402D-99BE-BD548F41D3D9}" dt="2024-01-26T14:43:56.825" v="10" actId="14100"/>
          <ac:spMkLst>
            <pc:docMk/>
            <pc:sldMk cId="2497642885" sldId="423"/>
            <ac:spMk id="8" creationId="{00000000-0000-0000-0000-000000000000}"/>
          </ac:spMkLst>
        </pc:spChg>
        <pc:picChg chg="mod">
          <ac:chgData name="Biersach, David" userId="14a9feb0-85a7-4da4-be8a-c1e22b637acc" providerId="ADAL" clId="{37226206-9A45-402D-99BE-BD548F41D3D9}" dt="2024-01-26T14:43:12.683" v="5" actId="1076"/>
          <ac:picMkLst>
            <pc:docMk/>
            <pc:sldMk cId="2497642885" sldId="423"/>
            <ac:picMk id="2" creationId="{0FCCCF48-CFF1-4380-B2FF-A56282D1B53C}"/>
          </ac:picMkLst>
        </pc:picChg>
      </pc:sldChg>
      <pc:sldChg chg="addSp modSp mod modAnim">
        <pc:chgData name="Biersach, David" userId="14a9feb0-85a7-4da4-be8a-c1e22b637acc" providerId="ADAL" clId="{37226206-9A45-402D-99BE-BD548F41D3D9}" dt="2024-01-26T14:56:50.485" v="143"/>
        <pc:sldMkLst>
          <pc:docMk/>
          <pc:sldMk cId="3859126005" sldId="989"/>
        </pc:sldMkLst>
        <pc:spChg chg="add mod">
          <ac:chgData name="Biersach, David" userId="14a9feb0-85a7-4da4-be8a-c1e22b637acc" providerId="ADAL" clId="{37226206-9A45-402D-99BE-BD548F41D3D9}" dt="2024-01-26T14:48:14.741" v="22" actId="14100"/>
          <ac:spMkLst>
            <pc:docMk/>
            <pc:sldMk cId="3859126005" sldId="989"/>
            <ac:spMk id="2" creationId="{09C651AB-DE5C-D2D2-2D10-206A0E9A5B98}"/>
          </ac:spMkLst>
        </pc:spChg>
        <pc:spChg chg="add mod">
          <ac:chgData name="Biersach, David" userId="14a9feb0-85a7-4da4-be8a-c1e22b637acc" providerId="ADAL" clId="{37226206-9A45-402D-99BE-BD548F41D3D9}" dt="2024-01-26T14:48:32.867" v="25" actId="14100"/>
          <ac:spMkLst>
            <pc:docMk/>
            <pc:sldMk cId="3859126005" sldId="989"/>
            <ac:spMk id="3" creationId="{F5E8E583-77F5-3A52-754C-85A032B4A45C}"/>
          </ac:spMkLst>
        </pc:spChg>
        <pc:spChg chg="add mod">
          <ac:chgData name="Biersach, David" userId="14a9feb0-85a7-4da4-be8a-c1e22b637acc" providerId="ADAL" clId="{37226206-9A45-402D-99BE-BD548F41D3D9}" dt="2024-01-26T14:48:48.993" v="32" actId="14100"/>
          <ac:spMkLst>
            <pc:docMk/>
            <pc:sldMk cId="3859126005" sldId="989"/>
            <ac:spMk id="4" creationId="{EA94CF17-947E-EAB1-661B-7C7FE6A5895E}"/>
          </ac:spMkLst>
        </pc:spChg>
        <pc:spChg chg="add mod">
          <ac:chgData name="Biersach, David" userId="14a9feb0-85a7-4da4-be8a-c1e22b637acc" providerId="ADAL" clId="{37226206-9A45-402D-99BE-BD548F41D3D9}" dt="2024-01-26T14:52:32.551" v="107" actId="113"/>
          <ac:spMkLst>
            <pc:docMk/>
            <pc:sldMk cId="3859126005" sldId="989"/>
            <ac:spMk id="19" creationId="{0E5E3880-9A4B-DB9A-6F66-253FF76A2DD0}"/>
          </ac:spMkLst>
        </pc:spChg>
        <pc:spChg chg="add mod">
          <ac:chgData name="Biersach, David" userId="14a9feb0-85a7-4da4-be8a-c1e22b637acc" providerId="ADAL" clId="{37226206-9A45-402D-99BE-BD548F41D3D9}" dt="2024-01-26T14:53:30.840" v="124" actId="1035"/>
          <ac:spMkLst>
            <pc:docMk/>
            <pc:sldMk cId="3859126005" sldId="989"/>
            <ac:spMk id="21" creationId="{7914820D-1DB7-4380-1023-B81C23825D90}"/>
          </ac:spMkLst>
        </pc:spChg>
        <pc:spChg chg="add mod">
          <ac:chgData name="Biersach, David" userId="14a9feb0-85a7-4da4-be8a-c1e22b637acc" providerId="ADAL" clId="{37226206-9A45-402D-99BE-BD548F41D3D9}" dt="2024-01-26T14:56:03.192" v="132" actId="14100"/>
          <ac:spMkLst>
            <pc:docMk/>
            <pc:sldMk cId="3859126005" sldId="989"/>
            <ac:spMk id="22" creationId="{272C0FAD-8CF1-4A8A-BED6-B55D4FF16197}"/>
          </ac:spMkLst>
        </pc:spChg>
        <pc:spChg chg="add mod">
          <ac:chgData name="Biersach, David" userId="14a9feb0-85a7-4da4-be8a-c1e22b637acc" providerId="ADAL" clId="{37226206-9A45-402D-99BE-BD548F41D3D9}" dt="2024-01-26T14:56:24.495" v="137" actId="14100"/>
          <ac:spMkLst>
            <pc:docMk/>
            <pc:sldMk cId="3859126005" sldId="989"/>
            <ac:spMk id="24" creationId="{A0B7852C-CF20-8E4E-0EBB-5E0B2069F83B}"/>
          </ac:spMkLst>
        </pc:spChg>
        <pc:cxnChg chg="add mod">
          <ac:chgData name="Biersach, David" userId="14a9feb0-85a7-4da4-be8a-c1e22b637acc" providerId="ADAL" clId="{37226206-9A45-402D-99BE-BD548F41D3D9}" dt="2024-01-26T14:49:11.507" v="36" actId="14100"/>
          <ac:cxnSpMkLst>
            <pc:docMk/>
            <pc:sldMk cId="3859126005" sldId="989"/>
            <ac:cxnSpMk id="9" creationId="{DD494CF1-3CB7-4C42-D490-2B62A0436765}"/>
          </ac:cxnSpMkLst>
        </pc:cxnChg>
        <pc:cxnChg chg="add mod">
          <ac:chgData name="Biersach, David" userId="14a9feb0-85a7-4da4-be8a-c1e22b637acc" providerId="ADAL" clId="{37226206-9A45-402D-99BE-BD548F41D3D9}" dt="2024-01-26T14:49:29.698" v="39" actId="14100"/>
          <ac:cxnSpMkLst>
            <pc:docMk/>
            <pc:sldMk cId="3859126005" sldId="989"/>
            <ac:cxnSpMk id="13" creationId="{83AEBF7F-D570-E02D-9A81-4E619CE3425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4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1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8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6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4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8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5.png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7.jpeg"/><Relationship Id="rId5" Type="http://schemas.openxmlformats.org/officeDocument/2006/relationships/image" Target="NULL"/><Relationship Id="rId10" Type="http://schemas.openxmlformats.org/officeDocument/2006/relationships/image" Target="../media/image16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32.png"/><Relationship Id="rId4" Type="http://schemas.openxmlformats.org/officeDocument/2006/relationships/image" Target="../media/image8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36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../media/image350.png"/><Relationship Id="rId5" Type="http://schemas.openxmlformats.org/officeDocument/2006/relationships/image" Target="../media/image36.jpeg"/><Relationship Id="rId10" Type="http://schemas.openxmlformats.org/officeDocument/2006/relationships/image" Target="../media/image34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09.png"/><Relationship Id="rId5" Type="http://schemas.openxmlformats.org/officeDocument/2006/relationships/image" Target="../media/image41.png"/><Relationship Id="rId10" Type="http://schemas.openxmlformats.org/officeDocument/2006/relationships/image" Target="../media/image108.png"/><Relationship Id="rId4" Type="http://schemas.openxmlformats.org/officeDocument/2006/relationships/image" Target="../media/image40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emf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250.png"/><Relationship Id="rId5" Type="http://schemas.openxmlformats.org/officeDocument/2006/relationships/image" Target="NUL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19 </a:t>
            </a:r>
            <a:r>
              <a:rPr lang="en-US" dirty="0"/>
              <a:t>Continued Fractions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3D2BA-D3BA-4C11-923A-75F31524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509005"/>
            <a:ext cx="8028575" cy="426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8,119 / 5,741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7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9E251-625C-EBA2-8BA5-661084AED34C}"/>
                  </a:ext>
                </a:extLst>
              </p:cNvPr>
              <p:cNvSpPr txBox="1"/>
              <p:nvPr/>
            </p:nvSpPr>
            <p:spPr>
              <a:xfrm>
                <a:off x="467845" y="948157"/>
                <a:ext cx="18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 is the row number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9E251-625C-EBA2-8BA5-661084AED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5" y="948157"/>
                <a:ext cx="1806129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blipFill>
                <a:blip r:embed="rId2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𝟏𝟏𝟑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[10; {1,1,1,2,2,1,1,1,20}]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829C3-99BB-47BB-A077-62992F2D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973" y="1507668"/>
            <a:ext cx="4438052" cy="43548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591D7-FD11-40B4-829A-CF907B43333A}"/>
              </a:ext>
            </a:extLst>
          </p:cNvPr>
          <p:cNvSpPr/>
          <p:nvPr/>
        </p:nvSpPr>
        <p:spPr>
          <a:xfrm>
            <a:off x="3554361" y="1954161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E5F8F-8E8A-4710-A208-196F40D674C8}"/>
              </a:ext>
            </a:extLst>
          </p:cNvPr>
          <p:cNvSpPr/>
          <p:nvPr/>
        </p:nvSpPr>
        <p:spPr>
          <a:xfrm>
            <a:off x="3554361" y="3905866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7088443" y="5560141"/>
            <a:ext cx="1155905" cy="302342"/>
          </a:xfrm>
          <a:prstGeom prst="borderCallout2">
            <a:avLst>
              <a:gd name="adj1" fmla="val 118750"/>
              <a:gd name="adj2" fmla="val 32345"/>
              <a:gd name="adj3" fmla="val 204116"/>
              <a:gd name="adj4" fmla="val 7634"/>
              <a:gd name="adj5" fmla="val 207421"/>
              <a:gd name="adj6" fmla="val -39508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8135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B5EAFB-96FD-5F83-6B87-4AEFA75F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1" y="1288065"/>
            <a:ext cx="7142077" cy="3613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3340902" y="5043162"/>
            <a:ext cx="1155905" cy="302342"/>
          </a:xfrm>
          <a:prstGeom prst="borderCallout2">
            <a:avLst>
              <a:gd name="adj1" fmla="val -10158"/>
              <a:gd name="adj2" fmla="val 27806"/>
              <a:gd name="adj3" fmla="val -120634"/>
              <a:gd name="adj4" fmla="val -5335"/>
              <a:gd name="adj5" fmla="val -119808"/>
              <a:gd name="adj6" fmla="val -37563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0153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25502-4C6E-4E0A-9266-D8BE8C88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15" y="1610854"/>
            <a:ext cx="6161770" cy="396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131,952 / 12,413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6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B38230-0364-140D-9E62-8C2CC028EC8A}"/>
                  </a:ext>
                </a:extLst>
              </p:cNvPr>
              <p:cNvSpPr txBox="1"/>
              <p:nvPr/>
            </p:nvSpPr>
            <p:spPr>
              <a:xfrm>
                <a:off x="467845" y="948157"/>
                <a:ext cx="18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 is the row number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B38230-0364-140D-9E62-8C2CC028E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5" y="948157"/>
                <a:ext cx="1806129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829258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.71828182845904523536028747135266249775724709369995957496696762772407663035354759457138217852516642742746639193200305992181741359662904357290033429526059563073813232862794349076323382988075319525101901157383418793070215408914993488416750924476146066808226480016847741185374234544243710753907774499206955170276183860626133138458300075204493382656029760673711320070932870912744374704723069697720931014169283681902551510865746377211125238978442505695369677078544996996794686445490598793163688923009879312773617821542499922957635148220826989519366803318252886939849646510582093923982948879332036250944311730123819706841614039701983767932068328237646480429531180232878250981945581530175671736133206981125099618188159304169035159888851934580727386673858942287922849989208680582574927961048419844436346324496848756023362482704197862320900216099023530436994184914631409343173814364054625315209618369088870701676839642437814059271456354906130310720851038375051011574770417189861068739696552126715468895703503540212340784981933432106817012100562788023519303322474501585390473041995777709350366041699732972508868769664035557071622684471625607988265178713419512466520103059212366771943252786753985589448969709640975459185695638023637016211204774272283648961342251644507818244235294863637214174023889344124796357437026375529444833799801612549227850925778256209262264832627793338656648162772516401910590049164499828931505660472580277863186415519565324425869829469593080191529872117255634754639644791014590409058629849679128740687050489585867174798546677575732056812884592054133405392200011378630094556068816674001698420558040336379537645203040243225661352783695117788386387443966253224985065499588623428189970773327617178392803494650143455889707194258639877275471096295374152111513683506275260232648472870392076431005958411661205452970302364725492966693811513732275364509888903136020572481765851180630364428123149655070475102544650117272115551948668508003685322818315219600373562527944951582841882947876108526398139559900673764829224437528718462457803619298197139914756448826260390338144182326251509748279877799643730899703888677822713836057729788241256119071766394650706330452795466185509666618566470971134447401607046262156807174818778443714369882185596709591025968620023537185887485696522000503117343920732113908032936344797273559552773490717837934216370120500545132638354400018632399149070547977805669785335804896690629511943247309958765523681285904138324116072260299833053537087613893963917795745401613722361878936526053815584158718692553860616477983402543512843961294603529133259427949043372990857315802909586313826832914771163963370924003168945863606064584592512699465572483918656420975268508230754425459937691704197778008536273094171016343490769642372229435236612557250881477922315197477806056967253801718077636034624592787784658506560507808442115296975218908740196609066518035165017925046195013665854366327125496399085491442000145747608193022120660243300964127048943903971771951806990869986066365832322787093765022601492910115171776359446020232493002804018677239102880978666056511832600436885088171572386698422422010249505518816948032210025154264946398128736776589276881635983124778865201411741109136011649950766290779436460058519419985601626479076153210387275571269925182756879893027617611461625493564959037980458381823233686120162437365698467037858533052758333379399075216606923805336988795651372855938834998947074161815501253970646481719467083481972144888987906765037959036696724949925452790337296361626589760394985767413973594410237443297093554779826296145914429364514286171585873397467918975712119561873857836447584484235555810500256114923915188930994634284139360803830916628188115037152849670597416256282360921680751501777253874025642534708790891372917228286115159156837252416307722544063378759310598267609442032619242853170187817729602354130606721360460003896610936470951414171857770141806064436368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3200" dirty="0">
                <a:latin typeface="+mn-lt"/>
              </a:rPr>
              <a:t> to 3,600 digits </a:t>
            </a:r>
          </a:p>
        </p:txBody>
      </p:sp>
    </p:spTree>
    <p:extLst>
      <p:ext uri="{BB962C8B-B14F-4D97-AF65-F5344CB8AC3E}">
        <p14:creationId xmlns:p14="http://schemas.microsoft.com/office/powerpoint/2010/main" val="179700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154E09-A233-4575-921F-24426E3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54" y="1007683"/>
            <a:ext cx="4555997" cy="4470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[2; {1,2n,1}] for n &gt; 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= [7;2,{1,1,3n,12n+6,3n+2}] for n &gt; 0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  <a:stCxn id="2" idx="2"/>
          </p:cNvCxnSpPr>
          <p:nvPr/>
        </p:nvCxnSpPr>
        <p:spPr>
          <a:xfrm>
            <a:off x="2266950" y="4134452"/>
            <a:ext cx="2144103" cy="1617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 for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00581-3003-4E8D-87EE-41A4BFBF9E78}"/>
              </a:ext>
            </a:extLst>
          </p:cNvPr>
          <p:cNvSpPr/>
          <p:nvPr/>
        </p:nvSpPr>
        <p:spPr>
          <a:xfrm>
            <a:off x="3362324" y="1454765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84AA9-8109-4EBB-8996-A3089EBA0C73}"/>
              </a:ext>
            </a:extLst>
          </p:cNvPr>
          <p:cNvSpPr/>
          <p:nvPr/>
        </p:nvSpPr>
        <p:spPr>
          <a:xfrm>
            <a:off x="3362324" y="2128274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08915-3B03-428C-A854-C24E974C9B05}"/>
              </a:ext>
            </a:extLst>
          </p:cNvPr>
          <p:cNvSpPr/>
          <p:nvPr/>
        </p:nvSpPr>
        <p:spPr>
          <a:xfrm>
            <a:off x="3362324" y="2788458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8AA56-590C-48AD-B10F-69011942F319}"/>
              </a:ext>
            </a:extLst>
          </p:cNvPr>
          <p:cNvSpPr/>
          <p:nvPr/>
        </p:nvSpPr>
        <p:spPr>
          <a:xfrm>
            <a:off x="3362323" y="3461967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211122"/>
            <a:ext cx="3276600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</a:t>
            </a:r>
            <a:r>
              <a:rPr lang="en-US" b="1" dirty="0">
                <a:solidFill>
                  <a:srgbClr val="0070C0"/>
                </a:solidFill>
              </a:rPr>
              <a:t>transcendental numbers </a:t>
            </a:r>
            <a:r>
              <a:rPr lang="en-US" b="1" dirty="0"/>
              <a:t>yield an infinite CF with a repeated </a:t>
            </a:r>
            <a:r>
              <a:rPr lang="en-US" b="1" i="1" dirty="0">
                <a:solidFill>
                  <a:srgbClr val="FF0000"/>
                </a:solidFill>
              </a:rPr>
              <a:t>pattern</a:t>
            </a:r>
            <a:r>
              <a:rPr lang="en-US" b="1" i="1" dirty="0"/>
              <a:t> </a:t>
            </a:r>
            <a:r>
              <a:rPr lang="en-US" b="1" dirty="0"/>
              <a:t>of finite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Golden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9" y="2228943"/>
            <a:ext cx="2749010" cy="1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47" t="-1667" r="-11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70" r="-3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58" y="365126"/>
            <a:ext cx="2350164" cy="15217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100" y="365126"/>
            <a:ext cx="1902163" cy="1521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1EEB56-1E06-2BA0-7E6E-73DB0CD32F40}"/>
              </a:ext>
            </a:extLst>
          </p:cNvPr>
          <p:cNvSpPr txBox="1"/>
          <p:nvPr/>
        </p:nvSpPr>
        <p:spPr>
          <a:xfrm>
            <a:off x="2777085" y="3996784"/>
            <a:ext cx="11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lowercase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phi</a:t>
            </a:r>
          </a:p>
        </p:txBody>
      </p:sp>
    </p:spTree>
    <p:extLst>
      <p:ext uri="{BB962C8B-B14F-4D97-AF65-F5344CB8AC3E}">
        <p14:creationId xmlns:p14="http://schemas.microsoft.com/office/powerpoint/2010/main" val="1174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23" y="1611618"/>
            <a:ext cx="6586954" cy="37909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17" y="1958980"/>
            <a:ext cx="7708966" cy="3443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28" y="2956268"/>
            <a:ext cx="5066346" cy="3227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242" y="1501140"/>
            <a:ext cx="3700975" cy="45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50" y="1499610"/>
            <a:ext cx="4155299" cy="3453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920" y="1499610"/>
            <a:ext cx="4013330" cy="33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32" y="1490787"/>
            <a:ext cx="6863335" cy="48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Gain an appreciation for </a:t>
                </a:r>
                <a:r>
                  <a:rPr lang="en-US" sz="2400" b="1" dirty="0"/>
                  <a:t>Continued Fractions</a:t>
                </a:r>
                <a:r>
                  <a:rPr lang="en-US" sz="2400" dirty="0"/>
                  <a:t> in nature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three types of CFs:  1) finite, 2) infinite with repeating </a:t>
                </a:r>
                <a:r>
                  <a:rPr lang="en-US" sz="2400" i="1" u="sng" dirty="0"/>
                  <a:t>sequence</a:t>
                </a:r>
                <a:r>
                  <a:rPr lang="en-US" sz="2400" dirty="0"/>
                  <a:t>, 3) infinite with repeating </a:t>
                </a:r>
                <a:r>
                  <a:rPr lang="en-US" sz="2400" i="1" u="sng" dirty="0"/>
                  <a:t>pattern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to </a:t>
                </a:r>
                <a:r>
                  <a:rPr lang="en-US" sz="2400" b="1" dirty="0"/>
                  <a:t>generate</a:t>
                </a:r>
                <a:r>
                  <a:rPr lang="en-US" sz="2400" dirty="0"/>
                  <a:t> a generalized CF for a real number, and how to </a:t>
                </a:r>
                <a:r>
                  <a:rPr lang="en-US" sz="2400" b="1" dirty="0"/>
                  <a:t>expand</a:t>
                </a:r>
                <a:r>
                  <a:rPr lang="en-US" sz="2400" dirty="0"/>
                  <a:t> that CF to produce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convergents</a:t>
                </a:r>
                <a:r>
                  <a:rPr lang="en-US" sz="2400" dirty="0"/>
                  <a:t> of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the hidden underlying simplicity of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generalized continued fraction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CFs as they relate to solutions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Pell’s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48720"/>
            <a:ext cx="7216346" cy="5324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618033988749894848204586834365638117720309179805762862135448622705260462818902449707207204189391137484754088075386891752126633862223536931793180060766726354433389086595939582905638322661319928290267880675208766892501711696207032221043216269548626296313614438149758701220340805887954454749246185695364864449241044320771344947049565846788509874339442212544877066478091588460749988712400765217057517978834166256249407589069704000281210427621771117778053153171410117046665991466979873176135600670874807101317952368942752194843530567830022878569978297783478458782289110976250030269615617002504643382437764861028383126833037242926752631165339247316711121158818638513316203840052221657912866752946549068113171599343235973494985090409476213222981017261070596116456299098162905552085247903524060201727997471753427775927786256194320827505131218156285512224809394712341451702237358057727861600868838295230459264787801788992199027077690389532196819861514378031499741106926088674296226757560523172777520353613936210767389376455606060592165894667595519004005559089502295309423124823552122124154440064703405657347976639723949499465845788730396230903750339938562102423690251386804145779956981224457471780341731264532204163972321340444494873023154176768937521030687378803441700939544096279558986787232095124268935573097045095956844017555198819218020640529055189349475926007348522821010881946445442223188913192946896220023014437702699230078030852611807545192887705021096842493627135925187607778846658361502389134933331223105339232136243192637289106705033992822652635562090297986424727597725655086154875435748264718141451270006023890162077732244994353088999095016803281121943204819643876758633147985719113978153978074761507722117508269458639320456520989698555678141069683728840587461033781054443909436835835813811311689938555769754841491445341509129540700501947754861630754226417293946803673198058618339183285991303960720144559504497792120761247856459161608370594987860069701894098864007644361709334172709191433650137157660114803814306262380514321173481510055901345610118007905063814215270930858809287570345050780814545881990633612982798141174533927312080928972792221329806429468782427487401745055406778757083237310975915117762978443284747908176518097787268416117632503861211291436834376702350371116330725869883258710336322238109809012110198991768414917512331340152733843837234500934786049792945991582201258104598230925528721241370436149102054718554961180876426576511060545881475604431784798584539731286301625448761148520217064404111660766950597757832570395110878230827106478939021115691039276838453863333215658296597731034360323225457436372041244064088826737584339536795931232213437320995749889469956564736007295999839128810319742631251797141432012311279551894778172691415891177991956481255800184550656329528598591000908621802977563789259991649946428193022293552346674759326951654214021091363018194722707890122087287361707348649998156255472811373479871656952748900814438405327483781378246691744422963491470815700735254570708977267546934382261954686153312095335792380146092735102101191902183606750973089575289577468142295433943854931553396303807291691758461014609950550648036793041472365720398600735507609023173125016132048435836481770484818109916024425232716721901893345963786087875287017393593030133590112371023917126590470263494028307668767436386513271062803231740693173344823435645318505813531085497333507599667787124490583636754132890862406324563953572125242611702780286560432349428373017255744058372782679960317393640132876277012436798311446436947670531272492410471670013824783128656506493434180390041017805339505877245866557552293915823970841772983372823115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73618-7D00-5B08-A98C-C05D4BDC9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58"/>
          <a:stretch/>
        </p:blipFill>
        <p:spPr>
          <a:xfrm>
            <a:off x="402067" y="1573967"/>
            <a:ext cx="3990523" cy="332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31F51-6DCF-3158-34FE-A97CBBEF7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08"/>
          <a:stretch/>
        </p:blipFill>
        <p:spPr>
          <a:xfrm>
            <a:off x="4751409" y="1573967"/>
            <a:ext cx="3990524" cy="2900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6AA61-E495-6E2B-38F8-DA24127B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45" y="5108292"/>
            <a:ext cx="3990523" cy="1026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9B7201-3EC0-103C-1490-5863D347B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09" y="4742909"/>
            <a:ext cx="4034164" cy="13914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665D01-5ACB-1CBA-7D66-F76914755408}"/>
              </a:ext>
            </a:extLst>
          </p:cNvPr>
          <p:cNvGrpSpPr/>
          <p:nvPr/>
        </p:nvGrpSpPr>
        <p:grpSpPr>
          <a:xfrm>
            <a:off x="6313898" y="3824215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C97A12-305B-09C4-BD18-428FA146F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192225-B900-0EB8-6A3B-3117D1646D78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3E2F24-4DDB-C146-DE41-95BFD186DA29}"/>
              </a:ext>
            </a:extLst>
          </p:cNvPr>
          <p:cNvGrpSpPr/>
          <p:nvPr/>
        </p:nvGrpSpPr>
        <p:grpSpPr>
          <a:xfrm>
            <a:off x="6562291" y="3978901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A9945C-B8DD-59BD-300C-91D6C04D6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2DE71-124D-9F5B-01A2-3F19B07A8F3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E723B-4268-50D9-1646-77616CAE61A3}"/>
              </a:ext>
            </a:extLst>
          </p:cNvPr>
          <p:cNvGrpSpPr/>
          <p:nvPr/>
        </p:nvGrpSpPr>
        <p:grpSpPr>
          <a:xfrm>
            <a:off x="6410013" y="772055"/>
            <a:ext cx="2331920" cy="751765"/>
            <a:chOff x="6410013" y="772055"/>
            <a:chExt cx="2331920" cy="7517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5C1320F-2727-5CC7-02BF-1FE4ED02922B}"/>
                    </a:ext>
                  </a:extLst>
                </p:cNvPr>
                <p:cNvSpPr txBox="1"/>
                <p:nvPr/>
              </p:nvSpPr>
              <p:spPr>
                <a:xfrm>
                  <a:off x="6410013" y="772055"/>
                  <a:ext cx="2331920" cy="461152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4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5C1320F-2727-5CC7-02BF-1FE4ED029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013" y="772055"/>
                  <a:ext cx="2331920" cy="461152"/>
                </a:xfrm>
                <a:prstGeom prst="rect">
                  <a:avLst/>
                </a:prstGeom>
                <a:blipFill>
                  <a:blip r:embed="rId6"/>
                  <a:stretch>
                    <a:fillRect l="-517"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39123F-1DC9-630C-CFE0-3ED32E1622D6}"/>
                    </a:ext>
                  </a:extLst>
                </p:cNvPr>
                <p:cNvSpPr txBox="1"/>
                <p:nvPr/>
              </p:nvSpPr>
              <p:spPr>
                <a:xfrm>
                  <a:off x="6672908" y="1216043"/>
                  <a:ext cx="180612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400" b="0" i="1" dirty="0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400" dirty="0">
                      <a:solidFill>
                        <a:srgbClr val="7030A0"/>
                      </a:solidFill>
                    </a:rPr>
                    <a:t> is the row number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39123F-1DC9-630C-CFE0-3ED32E162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908" y="1216043"/>
                  <a:ext cx="180612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1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BEE69-E75A-F796-07A9-CDA03271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63" y="1966248"/>
            <a:ext cx="5483874" cy="26807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84A9B0F-E5D5-3C21-4B35-9DCE05491A44}"/>
              </a:ext>
            </a:extLst>
          </p:cNvPr>
          <p:cNvGrpSpPr/>
          <p:nvPr/>
        </p:nvGrpSpPr>
        <p:grpSpPr>
          <a:xfrm>
            <a:off x="4267737" y="2707447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E5409C-3C0E-17E4-F262-6CA4AD2F5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0FF454-77F9-F0F2-6723-20BF9A9D07E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F96DD0-1AD2-8849-1AC6-41BB4C500142}"/>
              </a:ext>
            </a:extLst>
          </p:cNvPr>
          <p:cNvGrpSpPr/>
          <p:nvPr/>
        </p:nvGrpSpPr>
        <p:grpSpPr>
          <a:xfrm>
            <a:off x="5150823" y="2985046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7AF81F-1EF3-C476-493C-B16E1CD0A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F5756A-CE3F-8781-A248-EE24E3C06ED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63F60A-273E-DD42-C3AD-8AF964293097}"/>
              </a:ext>
            </a:extLst>
          </p:cNvPr>
          <p:cNvGrpSpPr/>
          <p:nvPr/>
        </p:nvGrpSpPr>
        <p:grpSpPr>
          <a:xfrm>
            <a:off x="5371813" y="3255150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7E7A33-ABCF-EE7C-8A88-5E1318F8EDD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C4DA9-85AD-2EDE-BB62-5B44862A5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D63C08-45AB-A7CD-C124-1F172A61FA3E}"/>
              </a:ext>
            </a:extLst>
          </p:cNvPr>
          <p:cNvGrpSpPr/>
          <p:nvPr/>
        </p:nvGrpSpPr>
        <p:grpSpPr>
          <a:xfrm>
            <a:off x="7138360" y="3825474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736D13-774F-1280-1978-FB2AD6156E3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56FDC67-726B-532E-58A4-A69563023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FE9C51-5594-2BBF-5CCC-4B2CA4B23146}"/>
              </a:ext>
            </a:extLst>
          </p:cNvPr>
          <p:cNvGrpSpPr/>
          <p:nvPr/>
        </p:nvGrpSpPr>
        <p:grpSpPr>
          <a:xfrm>
            <a:off x="5151922" y="4088082"/>
            <a:ext cx="1068643" cy="369332"/>
            <a:chOff x="3647644" y="5359159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1EA39E-223D-B079-66F8-DE0A0E54AD9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91AE8A-D18F-83F2-4B0C-5DAAFCA93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2C0CA-FDA2-4874-9D55-635F497B75A6}"/>
              </a:ext>
            </a:extLst>
          </p:cNvPr>
          <p:cNvSpPr txBox="1"/>
          <p:nvPr/>
        </p:nvSpPr>
        <p:spPr>
          <a:xfrm>
            <a:off x="2002529" y="1321477"/>
            <a:ext cx="513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Truncated infinite CFs, when decoded, will only return an approximation of the original real number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4DDD00-4B01-61FF-6DAD-4B5C120F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E900D4-CB41-AFE4-DB52-C2C8E5B0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2" y="2037527"/>
            <a:ext cx="7576591" cy="688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/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8D6BD84-4BC5-AA01-2AE9-7DA3C17A6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85" r="10558" b="13676"/>
          <a:stretch/>
        </p:blipFill>
        <p:spPr>
          <a:xfrm>
            <a:off x="884456" y="3162683"/>
            <a:ext cx="2836004" cy="3060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/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4000" b="1" dirty="0">
                    <a:solidFill>
                      <a:srgbClr val="FF0000"/>
                    </a:solidFill>
                  </a:rPr>
                  <a:t> = [1; {1}]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blipFill>
                <a:blip r:embed="rId6"/>
                <a:stretch>
                  <a:fillRect t="-12295" b="-319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93DBB5D-795B-F19E-D6EC-B52909A314DA}"/>
              </a:ext>
            </a:extLst>
          </p:cNvPr>
          <p:cNvSpPr/>
          <p:nvPr/>
        </p:nvSpPr>
        <p:spPr>
          <a:xfrm>
            <a:off x="4012728" y="5398707"/>
            <a:ext cx="4164406" cy="824265"/>
          </a:xfrm>
          <a:prstGeom prst="wedgeRectCallout">
            <a:avLst>
              <a:gd name="adj1" fmla="val -1084"/>
              <a:gd name="adj2" fmla="val -12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is Mother Nature’s true </a:t>
            </a:r>
            <a:r>
              <a:rPr lang="en-US" sz="2000" b="1" i="1" dirty="0">
                <a:solidFill>
                  <a:schemeClr val="tx1"/>
                </a:solidFill>
              </a:rPr>
              <a:t>Unit</a:t>
            </a:r>
          </a:p>
          <a:p>
            <a:pPr algn="ctr"/>
            <a:r>
              <a:rPr lang="en-US" sz="2000" dirty="0"/>
              <a:t>It is the simplest infinite CF possible!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15F255-558A-E7D2-E608-61945149C44A}"/>
              </a:ext>
            </a:extLst>
          </p:cNvPr>
          <p:cNvSpPr/>
          <p:nvPr/>
        </p:nvSpPr>
        <p:spPr>
          <a:xfrm>
            <a:off x="1893094" y="2211051"/>
            <a:ext cx="243004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F3F127-31E6-AF07-B57A-B9654D7FF80A}"/>
              </a:ext>
            </a:extLst>
          </p:cNvPr>
          <p:cNvSpPr/>
          <p:nvPr/>
        </p:nvSpPr>
        <p:spPr>
          <a:xfrm>
            <a:off x="8081963" y="2213311"/>
            <a:ext cx="260071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4980BB-DC4B-BE8B-7C67-7161CA2ABC32}"/>
              </a:ext>
            </a:extLst>
          </p:cNvPr>
          <p:cNvCxnSpPr/>
          <p:nvPr/>
        </p:nvCxnSpPr>
        <p:spPr>
          <a:xfrm>
            <a:off x="2398426" y="2725712"/>
            <a:ext cx="41972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 animBg="1"/>
      <p:bldP spid="18" grpId="0" animBg="1"/>
      <p:bldP spid="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.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0106548586327886593615338182796823030195203530185296899577362259941389124972177528347913151557485724245415069595082953311686172785588907509838175463746493931925506040092770167113900984882401285836160356370766010471018194295559619894676783744944825537977472684710404753464620804668425906949129331367702898915210475216205696602405803815019351125338243003558764024749647326391419927260426992279678235478163600934172164121992458631503028618297455570674983850549458858692699569092721079750930295532116534498720275596023648066549911988183479775356636980742654252786255181841757467289097777279380008164706001614524919217321721477235014144197356854816136115735255213347574184946843852332390739414333454776241686251898356948556209921922218427255025425688767179049460165346680498862723279178608578438382796797668145410095388378636095068006422512520511739298489608412848862694560424196528502221066118630674427862203919494504712371378696095636437191728746776465757396241389086583264599581339047802759009946576407895126946839835259570982582262052248940772671947826848260147699090264013639443745530506820349625245174939965143142980919065925093722169646151570985838741059788595977297549893016175392846813826868386894277415599185592524595395943104997252468084598727364469584865383673622262609912460805124388439045124413654976278079771569143599770012961608944169486855584840635342207222582848864815845602850601684273945226746767889525213852254995466672782398645659611635488623057745649803559363456817432411251507606947945109659609402522887971089314566913686722874894056010150330861792868092087476091782493858900971490967598526136554978189312978482168299894872265880485756401427047755513237964145152374623436454285844479526586782105114135473573952311342716610213596953623144295248493718711014576540359027993440374200731057853906219838744780847848968332144571386875194350643021845319104848100537061468067491927819119793995206141966342875444064374512371819217999839101591956181467514269123974894090718649423196156794520809514655022523160388193014209376213785595663893778708303906979207734672218256259966150142150306803844773454920260541466592520149744285073251866600213243408819071048633173464965145390579626856100550810665879699816357473638405257145910289706414011097120628043903975951567715770042033786993600723055876317635942187312514712053292819182618612586732157919841484882916447060957527069572209175671167229109816909152801735067127485832228718352093539657251210835791513698820914442100675103346711031412671113699086585163983150197016515116851714376576183515565088490998985998238734552833163550764791853589322618548963213293308985706420467525907091548141654985946163718027098199430992448895757128289059232332609729971208443357326548938239119325974636673058360414281388303203824903758985243744170291327656180937734440307074692112019130203303801976211011004492932151608424448596376698389522868478312355265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57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[3;7,15,1,292,1,1,1,2,1,3,1,14,3,3,23,1,1,7….] (no repeated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pattern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of finite length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!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1FE78-A6B8-40E9-971E-8E96FA05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40" y="1322337"/>
            <a:ext cx="4537520" cy="44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CCF48-CFF1-4380-B2FF-A56282D1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4" y="1169013"/>
            <a:ext cx="6949851" cy="369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08" y="4968462"/>
            <a:ext cx="711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circumference of Earth:</a:t>
            </a:r>
          </a:p>
          <a:p>
            <a:r>
              <a:rPr lang="en-US" dirty="0"/>
              <a:t>22 / 7 = accurate to between NYC and Washington, DC</a:t>
            </a:r>
          </a:p>
          <a:p>
            <a:r>
              <a:rPr lang="en-US" dirty="0"/>
              <a:t>355 / 113 = accurate to 100m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6354" y="5753436"/>
            <a:ext cx="4728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distance between Earth &amp; Sun:</a:t>
            </a:r>
          </a:p>
          <a:p>
            <a:r>
              <a:rPr lang="en-US" dirty="0"/>
              <a:t>355 / 113 = accurate to 400m</a:t>
            </a:r>
          </a:p>
          <a:p>
            <a:r>
              <a:rPr lang="en-US" dirty="0"/>
              <a:t>104348 / 33215 = accurate to 10cm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8A422-D106-FB14-AB1F-0B02E9BC2EF8}"/>
                  </a:ext>
                </a:extLst>
              </p:cNvPr>
              <p:cNvSpPr txBox="1"/>
              <p:nvPr/>
            </p:nvSpPr>
            <p:spPr>
              <a:xfrm>
                <a:off x="182278" y="484036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8A422-D106-FB14-AB1F-0B02E9B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8" y="484036"/>
                <a:ext cx="2331920" cy="461152"/>
              </a:xfrm>
              <a:prstGeom prst="rect">
                <a:avLst/>
              </a:prstGeom>
              <a:blipFill>
                <a:blip r:embed="rId3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44620" y="4880005"/>
            <a:ext cx="5254760" cy="1247522"/>
            <a:chOff x="3385333" y="4960410"/>
            <a:chExt cx="5358860" cy="12475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333" y="4960410"/>
              <a:ext cx="2373334" cy="12475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 a </a:t>
                  </a:r>
                  <a:r>
                    <a:rPr lang="en-US" b="1" i="1" dirty="0"/>
                    <a:t>standard</a:t>
                  </a:r>
                  <a:r>
                    <a:rPr lang="en-US" dirty="0"/>
                    <a:t> CF all the numerators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067" t="-4673" r="-3359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Down Arrow 3"/>
            <p:cNvSpPr/>
            <p:nvPr/>
          </p:nvSpPr>
          <p:spPr>
            <a:xfrm rot="5400000">
              <a:off x="5856636" y="5373917"/>
              <a:ext cx="326574" cy="5225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/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generalized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can be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any</a:t>
                </a:r>
                <a:r>
                  <a:rPr lang="en-US" sz="2400" dirty="0">
                    <a:solidFill>
                      <a:srgbClr val="0070C0"/>
                    </a:solidFill>
                  </a:rPr>
                  <a:t> expression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4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generalized</a:t>
                </a:r>
                <a:r>
                  <a:rPr lang="en-US" sz="2000" dirty="0"/>
                  <a:t>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/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6+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6+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/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[3; 1, {(2n+1)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|6}]</a:t>
                </a:r>
              </a:p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/>
                  <a:t>All the mysterious and unpredictable digits of PI come from this simple generalized CF !!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blipFill>
                <a:blip r:embed="rId4"/>
                <a:stretch>
                  <a:fillRect t="-352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F2F71-1174-4ED2-8C33-7498E144D1EB}"/>
              </a:ext>
            </a:extLst>
          </p:cNvPr>
          <p:cNvGrpSpPr/>
          <p:nvPr/>
        </p:nvGrpSpPr>
        <p:grpSpPr>
          <a:xfrm>
            <a:off x="555979" y="3163155"/>
            <a:ext cx="1993491" cy="1937171"/>
            <a:chOff x="555979" y="2912434"/>
            <a:chExt cx="1993491" cy="193717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B14179-25FB-4418-84C4-D9B03BB5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79" y="3235874"/>
              <a:ext cx="1993491" cy="161373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7E2A4F-A087-4FF6-9985-83EE8A2FEC90}"/>
                </a:ext>
              </a:extLst>
            </p:cNvPr>
            <p:cNvSpPr txBox="1"/>
            <p:nvPr/>
          </p:nvSpPr>
          <p:spPr>
            <a:xfrm>
              <a:off x="555979" y="2912434"/>
              <a:ext cx="199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Euler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CDA1E8-0DC1-4C65-BF9D-0FC215EB4062}"/>
              </a:ext>
            </a:extLst>
          </p:cNvPr>
          <p:cNvGrpSpPr/>
          <p:nvPr/>
        </p:nvGrpSpPr>
        <p:grpSpPr>
          <a:xfrm>
            <a:off x="3705325" y="4619191"/>
            <a:ext cx="2120292" cy="594542"/>
            <a:chOff x="3705325" y="4619191"/>
            <a:chExt cx="2120292" cy="5945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8148CC-CAE0-4176-86FC-1AA701513E1D}"/>
                </a:ext>
              </a:extLst>
            </p:cNvPr>
            <p:cNvGrpSpPr/>
            <p:nvPr/>
          </p:nvGrpSpPr>
          <p:grpSpPr>
            <a:xfrm>
              <a:off x="3705325" y="4619191"/>
              <a:ext cx="355986" cy="586990"/>
              <a:chOff x="3852808" y="4619191"/>
              <a:chExt cx="35598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/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09EF33-FE42-47ED-A62D-2E634C47B868}"/>
                  </a:ext>
                </a:extLst>
              </p:cNvPr>
              <p:cNvCxnSpPr>
                <a:stCxn id="4" idx="2"/>
              </p:cNvCxnSpPr>
              <p:nvPr/>
            </p:nvCxnSpPr>
            <p:spPr>
              <a:xfrm flipH="1">
                <a:off x="4030790" y="4896190"/>
                <a:ext cx="11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B9A366-8E93-43EF-9863-47CED4824C44}"/>
                </a:ext>
              </a:extLst>
            </p:cNvPr>
            <p:cNvGrpSpPr/>
            <p:nvPr/>
          </p:nvGrpSpPr>
          <p:grpSpPr>
            <a:xfrm>
              <a:off x="4756578" y="4619191"/>
              <a:ext cx="360416" cy="586990"/>
              <a:chOff x="4638592" y="4619191"/>
              <a:chExt cx="36041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/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89509D7-00FB-4265-AA25-BBBFFF878474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4818800" y="4896190"/>
                <a:ext cx="6488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023DBA-2553-4571-A21A-1DC165F3A605}"/>
                </a:ext>
              </a:extLst>
            </p:cNvPr>
            <p:cNvGrpSpPr/>
            <p:nvPr/>
          </p:nvGrpSpPr>
          <p:grpSpPr>
            <a:xfrm>
              <a:off x="5452225" y="4619191"/>
              <a:ext cx="373392" cy="586990"/>
              <a:chOff x="5319492" y="4619191"/>
              <a:chExt cx="373392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7485F6-9796-49B9-B585-7A601B1DB2C5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>
                <a:off x="5499703" y="4896190"/>
                <a:ext cx="6485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3CB12F-8851-4D44-8D12-44AE941A871C}"/>
                </a:ext>
              </a:extLst>
            </p:cNvPr>
            <p:cNvGrpSpPr/>
            <p:nvPr/>
          </p:nvGrpSpPr>
          <p:grpSpPr>
            <a:xfrm>
              <a:off x="4066063" y="4619191"/>
              <a:ext cx="277960" cy="594542"/>
              <a:chOff x="4184048" y="4619191"/>
              <a:chExt cx="277960" cy="594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4FE0281-38B2-421A-8D63-871F8EA48C65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4323028" y="4896190"/>
                <a:ext cx="0" cy="31754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91B169-8806-930A-2AAE-86979AEFC50D}"/>
              </a:ext>
            </a:extLst>
          </p:cNvPr>
          <p:cNvGrpSpPr/>
          <p:nvPr/>
        </p:nvGrpSpPr>
        <p:grpSpPr>
          <a:xfrm>
            <a:off x="3206824" y="1981841"/>
            <a:ext cx="355986" cy="586990"/>
            <a:chOff x="3244609" y="1981841"/>
            <a:chExt cx="355986" cy="586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49A57EB-9604-AF35-1B56-ECB176F3B4C5}"/>
                    </a:ext>
                  </a:extLst>
                </p:cNvPr>
                <p:cNvSpPr txBox="1"/>
                <p:nvPr/>
              </p:nvSpPr>
              <p:spPr>
                <a:xfrm>
                  <a:off x="3244609" y="1981841"/>
                  <a:ext cx="3559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49A57EB-9604-AF35-1B56-ECB176F3B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609" y="1981841"/>
                  <a:ext cx="35598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9F54A1-B600-F7AA-04F2-579C0B0B2AD2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3422591" y="2258840"/>
              <a:ext cx="11" cy="30999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E3BF6A-C0A6-01CD-C1B1-73E3483AF99D}"/>
              </a:ext>
            </a:extLst>
          </p:cNvPr>
          <p:cNvGrpSpPr/>
          <p:nvPr/>
        </p:nvGrpSpPr>
        <p:grpSpPr>
          <a:xfrm>
            <a:off x="4993128" y="1735366"/>
            <a:ext cx="277960" cy="594542"/>
            <a:chOff x="4993128" y="1735366"/>
            <a:chExt cx="277960" cy="594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D0D0BC-670E-AB78-1E6D-2FAAC8E5144F}"/>
                    </a:ext>
                  </a:extLst>
                </p:cNvPr>
                <p:cNvSpPr txBox="1"/>
                <p:nvPr/>
              </p:nvSpPr>
              <p:spPr>
                <a:xfrm>
                  <a:off x="4993128" y="1735366"/>
                  <a:ext cx="2779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D0D0BC-670E-AB78-1E6D-2FAAC8E51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128" y="1735366"/>
                  <a:ext cx="277960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C0C423-3843-7D48-1A29-B95109B607A6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5132108" y="2012365"/>
              <a:ext cx="0" cy="3175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5F329F-082B-3178-5135-9C862B808640}"/>
              </a:ext>
            </a:extLst>
          </p:cNvPr>
          <p:cNvGrpSpPr/>
          <p:nvPr/>
        </p:nvGrpSpPr>
        <p:grpSpPr>
          <a:xfrm>
            <a:off x="3244598" y="3280967"/>
            <a:ext cx="556585" cy="390019"/>
            <a:chOff x="3244598" y="3280967"/>
            <a:chExt cx="556585" cy="390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B0FBBB-D8A8-92FB-8505-6DC4809821D1}"/>
                    </a:ext>
                  </a:extLst>
                </p:cNvPr>
                <p:cNvSpPr txBox="1"/>
                <p:nvPr/>
              </p:nvSpPr>
              <p:spPr>
                <a:xfrm>
                  <a:off x="3244598" y="3393987"/>
                  <a:ext cx="302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B0FBBB-D8A8-92FB-8505-6DC480982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598" y="3393987"/>
                  <a:ext cx="3025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533374-BE85-85D9-F8F2-BF0F1C673854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47180" y="3280967"/>
              <a:ext cx="254003" cy="2515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EE86B-E360-8160-30B1-0810D3BA5879}"/>
              </a:ext>
            </a:extLst>
          </p:cNvPr>
          <p:cNvGrpSpPr/>
          <p:nvPr/>
        </p:nvGrpSpPr>
        <p:grpSpPr>
          <a:xfrm>
            <a:off x="5758453" y="2854127"/>
            <a:ext cx="570871" cy="276999"/>
            <a:chOff x="5758453" y="2854127"/>
            <a:chExt cx="570871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B8E4C1-DE9D-066C-1855-373CFABDC168}"/>
                    </a:ext>
                  </a:extLst>
                </p:cNvPr>
                <p:cNvSpPr txBox="1"/>
                <p:nvPr/>
              </p:nvSpPr>
              <p:spPr>
                <a:xfrm>
                  <a:off x="6037256" y="2854127"/>
                  <a:ext cx="292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B8E4C1-DE9D-066C-1855-373CFABDC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256" y="2854127"/>
                  <a:ext cx="29206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4728C50-2FAC-834C-0E5C-E809DBFB610D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5758453" y="2992627"/>
              <a:ext cx="278803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24C51-BD9F-5352-8E4E-B4C244589199}"/>
                  </a:ext>
                </a:extLst>
              </p:cNvPr>
              <p:cNvSpPr txBox="1"/>
              <p:nvPr/>
            </p:nvSpPr>
            <p:spPr>
              <a:xfrm>
                <a:off x="6116039" y="4793815"/>
                <a:ext cx="1764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24C51-BD9F-5352-8E4E-B4C24458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39" y="4793815"/>
                <a:ext cx="176402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4CE5A7-D195-AA54-FB1C-EE8B14EF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65" y="1439003"/>
            <a:ext cx="4506171" cy="14498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13A50F-EC61-8607-281A-0CC704404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392" y="4250853"/>
            <a:ext cx="2624173" cy="20270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343A69-A7FE-A065-1B6E-69089C20D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647" y="4250853"/>
            <a:ext cx="2965237" cy="24447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21E019-0630-4DF2-A294-6BD1A1343D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889" r="22486" b="43964"/>
          <a:stretch/>
        </p:blipFill>
        <p:spPr>
          <a:xfrm>
            <a:off x="574891" y="1411659"/>
            <a:ext cx="3050499" cy="110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AFE74-9208-8BB0-D657-DBF8F54F881B}"/>
                  </a:ext>
                </a:extLst>
              </p:cNvPr>
              <p:cNvSpPr txBox="1"/>
              <p:nvPr/>
            </p:nvSpPr>
            <p:spPr>
              <a:xfrm>
                <a:off x="726238" y="2576011"/>
                <a:ext cx="2747804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AFE74-9208-8BB0-D657-DBF8F54F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8" y="2576011"/>
                <a:ext cx="2747804" cy="602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81CF4-9A1C-770A-3029-E9D5FAFF342E}"/>
                  </a:ext>
                </a:extLst>
              </p:cNvPr>
              <p:cNvSpPr txBox="1"/>
              <p:nvPr/>
            </p:nvSpPr>
            <p:spPr>
              <a:xfrm>
                <a:off x="766342" y="3433262"/>
                <a:ext cx="339342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81CF4-9A1C-770A-3029-E9D5FAFF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42" y="3433262"/>
                <a:ext cx="3393429" cy="5557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71C1-CBAD-53DF-8CB9-5D807DCF911C}"/>
                  </a:ext>
                </a:extLst>
              </p:cNvPr>
              <p:cNvSpPr txBox="1"/>
              <p:nvPr/>
            </p:nvSpPr>
            <p:spPr>
              <a:xfrm>
                <a:off x="4572000" y="3030578"/>
                <a:ext cx="1459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71C1-CBAD-53DF-8CB9-5D807DCF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30578"/>
                <a:ext cx="1459309" cy="276999"/>
              </a:xfrm>
              <a:prstGeom prst="rect">
                <a:avLst/>
              </a:prstGeom>
              <a:blipFill>
                <a:blip r:embed="rId10"/>
                <a:stretch>
                  <a:fillRect l="-2092" r="-33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38A5-44EB-1F0F-7831-20F0AE42DBDF}"/>
                  </a:ext>
                </a:extLst>
              </p:cNvPr>
              <p:cNvSpPr txBox="1"/>
              <p:nvPr/>
            </p:nvSpPr>
            <p:spPr>
              <a:xfrm>
                <a:off x="4572000" y="3531161"/>
                <a:ext cx="3611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38A5-44EB-1F0F-7831-20F0AE42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31161"/>
                <a:ext cx="3611373" cy="276999"/>
              </a:xfrm>
              <a:prstGeom prst="rect">
                <a:avLst/>
              </a:prstGeom>
              <a:blipFill>
                <a:blip r:embed="rId11"/>
                <a:stretch>
                  <a:fillRect l="-1014" r="-101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347072-D5A3-6E0D-7DD9-03B9CA797A15}"/>
              </a:ext>
            </a:extLst>
          </p:cNvPr>
          <p:cNvCxnSpPr>
            <a:cxnSpLocks/>
          </p:cNvCxnSpPr>
          <p:nvPr/>
        </p:nvCxnSpPr>
        <p:spPr>
          <a:xfrm flipV="1">
            <a:off x="5179102" y="2142129"/>
            <a:ext cx="613621" cy="8884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442DE6-E98F-2A91-7900-A1553D3E0A72}"/>
              </a:ext>
            </a:extLst>
          </p:cNvPr>
          <p:cNvCxnSpPr>
            <a:cxnSpLocks/>
          </p:cNvCxnSpPr>
          <p:nvPr/>
        </p:nvCxnSpPr>
        <p:spPr>
          <a:xfrm flipV="1">
            <a:off x="5917767" y="2142129"/>
            <a:ext cx="112487" cy="9367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1856A9-12D7-C58B-F8EF-B5B521320E8A}"/>
              </a:ext>
            </a:extLst>
          </p:cNvPr>
          <p:cNvCxnSpPr>
            <a:cxnSpLocks/>
          </p:cNvCxnSpPr>
          <p:nvPr/>
        </p:nvCxnSpPr>
        <p:spPr>
          <a:xfrm flipV="1">
            <a:off x="5191569" y="2142128"/>
            <a:ext cx="1057010" cy="1408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89D1E0-B5E1-658B-2556-7908D305A8A2}"/>
              </a:ext>
            </a:extLst>
          </p:cNvPr>
          <p:cNvCxnSpPr>
            <a:cxnSpLocks/>
          </p:cNvCxnSpPr>
          <p:nvPr/>
        </p:nvCxnSpPr>
        <p:spPr>
          <a:xfrm flipV="1">
            <a:off x="5938569" y="2142129"/>
            <a:ext cx="554677" cy="14018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0DE19D-2E04-484C-027C-506E2B17F3E1}"/>
              </a:ext>
            </a:extLst>
          </p:cNvPr>
          <p:cNvCxnSpPr>
            <a:cxnSpLocks/>
          </p:cNvCxnSpPr>
          <p:nvPr/>
        </p:nvCxnSpPr>
        <p:spPr>
          <a:xfrm flipV="1">
            <a:off x="6638411" y="2142128"/>
            <a:ext cx="55821" cy="1408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0C794D-BAE7-05EA-F87B-4CFEBC7EB860}"/>
              </a:ext>
            </a:extLst>
          </p:cNvPr>
          <p:cNvCxnSpPr>
            <a:cxnSpLocks/>
          </p:cNvCxnSpPr>
          <p:nvPr/>
        </p:nvCxnSpPr>
        <p:spPr>
          <a:xfrm flipH="1" flipV="1">
            <a:off x="6949102" y="2142128"/>
            <a:ext cx="388583" cy="1438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E618C0-63D7-1871-A032-5FF9AD4F0293}"/>
              </a:ext>
            </a:extLst>
          </p:cNvPr>
          <p:cNvCxnSpPr>
            <a:cxnSpLocks/>
          </p:cNvCxnSpPr>
          <p:nvPr/>
        </p:nvCxnSpPr>
        <p:spPr>
          <a:xfrm flipH="1" flipV="1">
            <a:off x="7169943" y="2142127"/>
            <a:ext cx="908231" cy="14082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B8EFA7A-F26B-8504-1694-264D75A6F533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651AB-DE5C-D2D2-2D10-206A0E9A5B98}"/>
              </a:ext>
            </a:extLst>
          </p:cNvPr>
          <p:cNvSpPr/>
          <p:nvPr/>
        </p:nvSpPr>
        <p:spPr>
          <a:xfrm>
            <a:off x="1295400" y="2576010"/>
            <a:ext cx="427602" cy="3099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E8E583-77F5-3A52-754C-85A032B4A45C}"/>
              </a:ext>
            </a:extLst>
          </p:cNvPr>
          <p:cNvSpPr/>
          <p:nvPr/>
        </p:nvSpPr>
        <p:spPr>
          <a:xfrm>
            <a:off x="2806050" y="3433262"/>
            <a:ext cx="146700" cy="3099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4CF17-947E-EAB1-661B-7C7FE6A5895E}"/>
              </a:ext>
            </a:extLst>
          </p:cNvPr>
          <p:cNvSpPr/>
          <p:nvPr/>
        </p:nvSpPr>
        <p:spPr>
          <a:xfrm>
            <a:off x="4581126" y="3528431"/>
            <a:ext cx="701233" cy="3099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94CF1-3CB7-4C42-D490-2B62A043676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1920653" y="2474514"/>
            <a:ext cx="547295" cy="1370199"/>
          </a:xfrm>
          <a:prstGeom prst="bentConnector3">
            <a:avLst>
              <a:gd name="adj1" fmla="val 6657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AEBF7F-D570-E02D-9A81-4E619CE3425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6200000" flipH="1">
            <a:off x="3857987" y="2764631"/>
            <a:ext cx="95169" cy="2052343"/>
          </a:xfrm>
          <a:prstGeom prst="bentConnector3">
            <a:avLst>
              <a:gd name="adj1" fmla="val 34020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5E3880-9A4B-DB9A-6F66-253FF76A2DD0}"/>
              </a:ext>
            </a:extLst>
          </p:cNvPr>
          <p:cNvSpPr txBox="1"/>
          <p:nvPr/>
        </p:nvSpPr>
        <p:spPr>
          <a:xfrm>
            <a:off x="98241" y="4693716"/>
            <a:ext cx="141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This was the h/k algorithm for a </a:t>
            </a:r>
            <a:r>
              <a:rPr lang="en-US" sz="1400" b="1" u="sng" dirty="0">
                <a:solidFill>
                  <a:srgbClr val="0070C0"/>
                </a:solidFill>
              </a:rPr>
              <a:t>standard</a:t>
            </a:r>
            <a:r>
              <a:rPr lang="en-US" sz="1400" b="1" dirty="0">
                <a:solidFill>
                  <a:srgbClr val="0070C0"/>
                </a:solidFill>
              </a:rPr>
              <a:t> CF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4820D-1DB7-4380-1023-B81C23825D90}"/>
              </a:ext>
            </a:extLst>
          </p:cNvPr>
          <p:cNvSpPr txBox="1"/>
          <p:nvPr/>
        </p:nvSpPr>
        <p:spPr>
          <a:xfrm>
            <a:off x="7409971" y="4693716"/>
            <a:ext cx="1546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This is the h/k algorithm for a </a:t>
            </a:r>
            <a:r>
              <a:rPr lang="en-US" sz="1400" b="1" u="sng" dirty="0">
                <a:solidFill>
                  <a:srgbClr val="0070C0"/>
                </a:solidFill>
              </a:rPr>
              <a:t>generalized</a:t>
            </a:r>
            <a:r>
              <a:rPr lang="en-US" sz="1400" b="1" dirty="0">
                <a:solidFill>
                  <a:srgbClr val="0070C0"/>
                </a:solidFill>
              </a:rPr>
              <a:t> CF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2C0FAD-8CF1-4A8A-BED6-B55D4FF16197}"/>
              </a:ext>
            </a:extLst>
          </p:cNvPr>
          <p:cNvSpPr/>
          <p:nvPr/>
        </p:nvSpPr>
        <p:spPr>
          <a:xfrm>
            <a:off x="4996309" y="6161805"/>
            <a:ext cx="2238149" cy="3077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7852C-CF20-8E4E-0EBB-5E0B2069F83B}"/>
              </a:ext>
            </a:extLst>
          </p:cNvPr>
          <p:cNvSpPr/>
          <p:nvPr/>
        </p:nvSpPr>
        <p:spPr>
          <a:xfrm>
            <a:off x="4694476" y="4419895"/>
            <a:ext cx="2475467" cy="1669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  <p:bldP spid="17" grpId="0"/>
      <p:bldP spid="2" grpId="0" animBg="1"/>
      <p:bldP spid="3" grpId="0" animBg="1"/>
      <p:bldP spid="4" grpId="0" animBg="1"/>
      <p:bldP spid="19" grpId="0"/>
      <p:bldP spid="21" grpId="0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Expanding Your Definition of a “Number”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18" y="1468581"/>
            <a:ext cx="7102164" cy="48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B8A38D-D0E0-FFE2-FD61-0626B7D6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64" y="1512466"/>
            <a:ext cx="5876190" cy="4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gen_cf.py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B8964B-D83F-CC1F-9016-345C8DEB1EDF}"/>
              </a:ext>
            </a:extLst>
          </p:cNvPr>
          <p:cNvGrpSpPr/>
          <p:nvPr/>
        </p:nvGrpSpPr>
        <p:grpSpPr>
          <a:xfrm>
            <a:off x="7196768" y="1596380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C594B1-997F-4B93-C6D4-A09A4C59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96EAF-3726-84BB-6186-2D8A36C3F0F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86F1364-D9D7-5B51-CD0F-6616E8AE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580" y="2049626"/>
            <a:ext cx="2363132" cy="915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AC6B1B7-0FEF-C09C-E8D4-5F1B25E50FC7}"/>
              </a:ext>
            </a:extLst>
          </p:cNvPr>
          <p:cNvGrpSpPr/>
          <p:nvPr/>
        </p:nvGrpSpPr>
        <p:grpSpPr>
          <a:xfrm>
            <a:off x="3930282" y="5145754"/>
            <a:ext cx="1076632" cy="369332"/>
            <a:chOff x="4704120" y="2356972"/>
            <a:chExt cx="107663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D60AC7F-02C1-B454-9E75-1F5A9B62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08FF3A-2BB7-D73E-B2C2-36DE1B75569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47C879D-98C1-142B-30A7-7D289887C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702" y="3692703"/>
            <a:ext cx="3144887" cy="8616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4C7C61D-5057-A462-1064-81BB8DCEACAE}"/>
              </a:ext>
            </a:extLst>
          </p:cNvPr>
          <p:cNvGrpSpPr/>
          <p:nvPr/>
        </p:nvGrpSpPr>
        <p:grpSpPr>
          <a:xfrm>
            <a:off x="7486650" y="3128244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7A497A-5468-88DC-453C-1706F7566C3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6224B4-8CB0-DEC8-A42D-82C6216C0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51F243-BEDB-E03F-D190-23461B49B4EA}"/>
              </a:ext>
            </a:extLst>
          </p:cNvPr>
          <p:cNvGrpSpPr/>
          <p:nvPr/>
        </p:nvGrpSpPr>
        <p:grpSpPr>
          <a:xfrm>
            <a:off x="3930282" y="5962556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212918-CD0F-EC58-BA53-A75F968C470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6105024-39AB-6130-1821-5F8E3DEE6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8DE18-CFC4-743B-166A-E7366913D1F0}"/>
              </a:ext>
            </a:extLst>
          </p:cNvPr>
          <p:cNvSpPr txBox="1"/>
          <p:nvPr/>
        </p:nvSpPr>
        <p:spPr>
          <a:xfrm>
            <a:off x="5272288" y="5861262"/>
            <a:ext cx="20574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not often you get to beat Euler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has asked you to write a Python program to       find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for a given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(assume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) such that: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≤70,</m:t>
                    </m:r>
                  </m:oMath>
                </a14:m>
                <a:r>
                  <a:rPr lang="en-US" sz="2400" dirty="0"/>
                  <a:t> check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&lt;70,000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Why is there is no need to check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Is there any relationship between each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value and the </a:t>
                </a:r>
                <a:r>
                  <a:rPr lang="en-US" sz="2400" u="sng" dirty="0"/>
                  <a:t>first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values that can solve the equation?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  <a:blipFill>
                <a:blip r:embed="rId3"/>
                <a:stretch>
                  <a:fillRect l="-1066" t="-2141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B925A-42BB-117E-CB84-C8420C96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19" y="1468581"/>
            <a:ext cx="4504762" cy="49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D6A2E4-669B-E3DB-0062-BD2CCEAFE230}"/>
              </a:ext>
            </a:extLst>
          </p:cNvPr>
          <p:cNvGrpSpPr/>
          <p:nvPr/>
        </p:nvGrpSpPr>
        <p:grpSpPr>
          <a:xfrm>
            <a:off x="4320203" y="5080047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E2706C-CE62-8BE1-6B0E-F4F1F07BE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AA5D67-FCFB-618E-E25B-2AB09F8048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205682-5E58-74A6-A863-04CA5E789EA8}"/>
              </a:ext>
            </a:extLst>
          </p:cNvPr>
          <p:cNvGrpSpPr/>
          <p:nvPr/>
        </p:nvGrpSpPr>
        <p:grpSpPr>
          <a:xfrm>
            <a:off x="6341335" y="5272208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875769-3B8A-2AF4-2D11-CB0D18162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733B0D-E42E-0B54-AF94-6D12380916C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51A541-5B55-9C2F-FC20-7B3D8D61E73E}"/>
              </a:ext>
            </a:extLst>
          </p:cNvPr>
          <p:cNvGrpSpPr/>
          <p:nvPr/>
        </p:nvGrpSpPr>
        <p:grpSpPr>
          <a:xfrm>
            <a:off x="4214554" y="1653247"/>
            <a:ext cx="1068643" cy="369332"/>
            <a:chOff x="3647644" y="4910075"/>
            <a:chExt cx="1068643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10C62E-793E-C547-7FD5-8F5A53A3E93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9D373A-CEF7-AC24-210B-2BCB982E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8E53C5-B9AF-97F8-A986-DBC143C62DFE}"/>
              </a:ext>
            </a:extLst>
          </p:cNvPr>
          <p:cNvGrpSpPr/>
          <p:nvPr/>
        </p:nvGrpSpPr>
        <p:grpSpPr>
          <a:xfrm>
            <a:off x="4173887" y="2034465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E44EA1-D106-B153-BF72-301278D6FD5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079E5C-EDF0-F1B2-5FEB-9EF56804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B88B9-26A5-BE7D-70E9-F67188EBBE2E}"/>
              </a:ext>
            </a:extLst>
          </p:cNvPr>
          <p:cNvGrpSpPr/>
          <p:nvPr/>
        </p:nvGrpSpPr>
        <p:grpSpPr>
          <a:xfrm>
            <a:off x="4589663" y="2799211"/>
            <a:ext cx="1068643" cy="369332"/>
            <a:chOff x="3647644" y="5359159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B29A05-A85E-8425-BA98-93C57E3F55D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53BBBD-5728-F6E1-267D-688D09C66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5AC5B2-C307-90A5-DCFD-0796A79AAE8B}"/>
              </a:ext>
            </a:extLst>
          </p:cNvPr>
          <p:cNvGrpSpPr/>
          <p:nvPr/>
        </p:nvGrpSpPr>
        <p:grpSpPr>
          <a:xfrm>
            <a:off x="5172098" y="3166699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E581D7-C32F-D70F-8EB5-EEC0268A7EA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FB666A-ED89-E151-1B0F-2CFC5F249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59A156-18DC-8C5B-11F2-34536FF3A275}"/>
              </a:ext>
            </a:extLst>
          </p:cNvPr>
          <p:cNvGrpSpPr/>
          <p:nvPr/>
        </p:nvGrpSpPr>
        <p:grpSpPr>
          <a:xfrm>
            <a:off x="5225888" y="336925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88236D-2CAB-FA7D-3EEE-96DE5B25297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85A3AA7-074D-4DB2-0935-F029F1B03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57D2D6-CC1B-9968-4E11-7075E717EB29}"/>
              </a:ext>
            </a:extLst>
          </p:cNvPr>
          <p:cNvGrpSpPr/>
          <p:nvPr/>
        </p:nvGrpSpPr>
        <p:grpSpPr>
          <a:xfrm>
            <a:off x="4367595" y="3920669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46C929-041D-3BAA-B37B-37D7D629AF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37A750-DD89-D9C7-6EB7-815A29A58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6DCE66-77F6-3020-B15E-AB59A40AF5C0}"/>
              </a:ext>
            </a:extLst>
          </p:cNvPr>
          <p:cNvGrpSpPr/>
          <p:nvPr/>
        </p:nvGrpSpPr>
        <p:grpSpPr>
          <a:xfrm>
            <a:off x="4419566" y="5456874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F0FF89-EEB6-95B4-EEA6-BD45ED82B8B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D2DEB1C-AB83-833F-9166-B5261B619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C151CA-7FCA-A05E-9E2C-B0C1BEBED5E4}"/>
              </a:ext>
            </a:extLst>
          </p:cNvPr>
          <p:cNvGrpSpPr/>
          <p:nvPr/>
        </p:nvGrpSpPr>
        <p:grpSpPr>
          <a:xfrm>
            <a:off x="3173458" y="583622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820961-C141-14D5-F453-69C091832F6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5C8744-8830-67BC-F2E7-8C81E0AD7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59D31160-7060-26B5-7028-4E0C22D3C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3" y="3105887"/>
            <a:ext cx="2135978" cy="490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4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68" y="365126"/>
            <a:ext cx="456278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252880-15F3-4694-B92F-9D3FF4C88575}"/>
              </a:ext>
            </a:extLst>
          </p:cNvPr>
          <p:cNvGrpSpPr/>
          <p:nvPr/>
        </p:nvGrpSpPr>
        <p:grpSpPr>
          <a:xfrm>
            <a:off x="819195" y="1655610"/>
            <a:ext cx="7174680" cy="5009322"/>
            <a:chOff x="819195" y="1655610"/>
            <a:chExt cx="7174680" cy="50093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29824E-618B-4694-90B0-234667D02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07"/>
            <a:stretch/>
          </p:blipFill>
          <p:spPr>
            <a:xfrm>
              <a:off x="819195" y="1655610"/>
              <a:ext cx="1958014" cy="49779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FEC5BD-E14A-4FF8-8350-00C8AEAF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167" y="1655610"/>
              <a:ext cx="1947350" cy="497791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CDA9DA-106F-4BC4-AF51-DB08D715C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6475" y="1655610"/>
              <a:ext cx="2057400" cy="5009322"/>
            </a:xfrm>
            <a:prstGeom prst="rect">
              <a:avLst/>
            </a:prstGeom>
          </p:spPr>
        </p:pic>
      </p:grp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2BB87C5-11DD-4349-AD66-29C84CA02573}"/>
              </a:ext>
            </a:extLst>
          </p:cNvPr>
          <p:cNvSpPr/>
          <p:nvPr/>
        </p:nvSpPr>
        <p:spPr>
          <a:xfrm>
            <a:off x="960409" y="473065"/>
            <a:ext cx="2662085" cy="995516"/>
          </a:xfrm>
          <a:prstGeom prst="borderCallout2">
            <a:avLst>
              <a:gd name="adj1" fmla="val 89120"/>
              <a:gd name="adj2" fmla="val 82803"/>
              <a:gd name="adj3" fmla="val 170602"/>
              <a:gd name="adj4" fmla="val 77516"/>
              <a:gd name="adj5" fmla="val 212661"/>
              <a:gd name="adj6" fmla="val 60457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Hyphens indicate no solution was found in the allowed search space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08802-CB99-4FFF-A8F6-66A4E07262D1}"/>
              </a:ext>
            </a:extLst>
          </p:cNvPr>
          <p:cNvSpPr/>
          <p:nvPr/>
        </p:nvSpPr>
        <p:spPr>
          <a:xfrm>
            <a:off x="960409" y="2521974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473DA-D6D1-4D12-8507-1A0C9B230540}"/>
              </a:ext>
            </a:extLst>
          </p:cNvPr>
          <p:cNvSpPr/>
          <p:nvPr/>
        </p:nvSpPr>
        <p:spPr>
          <a:xfrm>
            <a:off x="6114337" y="5152003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CF98D-F093-43EA-BF60-07355D042A58}"/>
              </a:ext>
            </a:extLst>
          </p:cNvPr>
          <p:cNvSpPr/>
          <p:nvPr/>
        </p:nvSpPr>
        <p:spPr>
          <a:xfrm>
            <a:off x="6114336" y="450558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369FF-BBD6-4AC9-842A-525E0AA4BD41}"/>
              </a:ext>
            </a:extLst>
          </p:cNvPr>
          <p:cNvSpPr/>
          <p:nvPr/>
        </p:nvSpPr>
        <p:spPr>
          <a:xfrm>
            <a:off x="6114335" y="19006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B1B6F-8597-4E2C-A094-C5A099D0907B}"/>
              </a:ext>
            </a:extLst>
          </p:cNvPr>
          <p:cNvSpPr/>
          <p:nvPr/>
        </p:nvSpPr>
        <p:spPr>
          <a:xfrm>
            <a:off x="3506004" y="4175019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7EA58-60CA-43C3-9689-5BBB6B4BD9A0}"/>
              </a:ext>
            </a:extLst>
          </p:cNvPr>
          <p:cNvSpPr/>
          <p:nvPr/>
        </p:nvSpPr>
        <p:spPr>
          <a:xfrm>
            <a:off x="960409" y="356150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246DD9-0D46-4901-8CF4-43F5D5B21E2A}"/>
              </a:ext>
            </a:extLst>
          </p:cNvPr>
          <p:cNvSpPr/>
          <p:nvPr/>
        </p:nvSpPr>
        <p:spPr>
          <a:xfrm>
            <a:off x="947364" y="5009022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97126A-DA02-45A8-A6E9-9D0BE3BC79C8}"/>
              </a:ext>
            </a:extLst>
          </p:cNvPr>
          <p:cNvSpPr/>
          <p:nvPr/>
        </p:nvSpPr>
        <p:spPr>
          <a:xfrm>
            <a:off x="3502390" y="18934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Pell's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Which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have no solution?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4, 9, 16, 25, 36, 49, 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64, 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of the values for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are much bigger than for other close values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i="1" dirty="0"/>
                  <a:t>magnitude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does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seem to be a good predictor about 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that solve the equation for that specific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  <a:blipFill>
                <a:blip r:embed="rId3"/>
                <a:stretch>
                  <a:fillRect l="-1066" t="-195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32E798-393A-4445-8498-2A95A8A9A652}"/>
              </a:ext>
            </a:extLst>
          </p:cNvPr>
          <p:cNvGrpSpPr/>
          <p:nvPr/>
        </p:nvGrpSpPr>
        <p:grpSpPr>
          <a:xfrm>
            <a:off x="3538666" y="3315263"/>
            <a:ext cx="2066667" cy="1628571"/>
            <a:chOff x="4209718" y="3307888"/>
            <a:chExt cx="2066667" cy="16285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F0DFFA-9837-4FD9-BF42-9050017F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718" y="3307888"/>
              <a:ext cx="2066667" cy="162857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C1BF12-CB1E-45D5-A29A-98227B98FCC9}"/>
                </a:ext>
              </a:extLst>
            </p:cNvPr>
            <p:cNvSpPr/>
            <p:nvPr/>
          </p:nvSpPr>
          <p:spPr>
            <a:xfrm>
              <a:off x="4328652" y="4372897"/>
              <a:ext cx="1784554" cy="2212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2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47" y="1559066"/>
            <a:ext cx="3105455" cy="4136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3A0E4-44D5-4886-A5BD-CDFBAE575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252"/>
          <a:stretch/>
        </p:blipFill>
        <p:spPr>
          <a:xfrm>
            <a:off x="4980280" y="2701444"/>
            <a:ext cx="1680950" cy="2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/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68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blipFill>
                <a:blip r:embed="rId5"/>
                <a:stretch>
                  <a:fillRect r="-297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464C09-DFB9-4ECE-B173-D1118B25DB25}"/>
              </a:ext>
            </a:extLst>
          </p:cNvPr>
          <p:cNvCxnSpPr/>
          <p:nvPr/>
        </p:nvCxnSpPr>
        <p:spPr>
          <a:xfrm>
            <a:off x="5375786" y="2647334"/>
            <a:ext cx="471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F6E78-F132-4A89-8004-F167D695B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277" y="4062416"/>
            <a:ext cx="3361905" cy="2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/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blipFill>
                <a:blip r:embed="rId7"/>
                <a:stretch>
                  <a:fillRect r="-297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95390C-E6EA-4B26-83C4-1CE309DB0CC2}"/>
              </a:ext>
            </a:extLst>
          </p:cNvPr>
          <p:cNvCxnSpPr>
            <a:cxnSpLocks/>
          </p:cNvCxnSpPr>
          <p:nvPr/>
        </p:nvCxnSpPr>
        <p:spPr>
          <a:xfrm>
            <a:off x="5373327" y="3994353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E23D2DC4-6201-40BC-8986-5C25B086D911}"/>
              </a:ext>
            </a:extLst>
          </p:cNvPr>
          <p:cNvSpPr/>
          <p:nvPr/>
        </p:nvSpPr>
        <p:spPr>
          <a:xfrm>
            <a:off x="6822972" y="2148544"/>
            <a:ext cx="1341181" cy="302342"/>
          </a:xfrm>
          <a:prstGeom prst="borderCallout2">
            <a:avLst>
              <a:gd name="adj1" fmla="val 118750"/>
              <a:gd name="adj2" fmla="val 32345"/>
              <a:gd name="adj3" fmla="val 172408"/>
              <a:gd name="adj4" fmla="val 24859"/>
              <a:gd name="adj5" fmla="val 219616"/>
              <a:gd name="adj6" fmla="val -7610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Standard CF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E558C7-DE2F-48E3-A13F-F77C650AE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5569" y="5962779"/>
            <a:ext cx="5552381" cy="2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/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blipFill>
                <a:blip r:embed="rId9"/>
                <a:stretch>
                  <a:fillRect r="-19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AC197F-465C-4B9B-B2D7-29083C4786FF}"/>
              </a:ext>
            </a:extLst>
          </p:cNvPr>
          <p:cNvCxnSpPr>
            <a:cxnSpLocks/>
          </p:cNvCxnSpPr>
          <p:nvPr/>
        </p:nvCxnSpPr>
        <p:spPr>
          <a:xfrm>
            <a:off x="3237513" y="5917020"/>
            <a:ext cx="30379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ECB65C-B0EF-4600-98D4-033073D5CDE1}"/>
              </a:ext>
            </a:extLst>
          </p:cNvPr>
          <p:cNvSpPr txBox="1"/>
          <p:nvPr/>
        </p:nvSpPr>
        <p:spPr>
          <a:xfrm>
            <a:off x="5033806" y="2282366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BD8DE-4C25-4911-AC9F-B4F2BE013FAA}"/>
              </a:ext>
            </a:extLst>
          </p:cNvPr>
          <p:cNvSpPr txBox="1"/>
          <p:nvPr/>
        </p:nvSpPr>
        <p:spPr>
          <a:xfrm>
            <a:off x="5439325" y="3631638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3AFB9-6C4A-4008-84C7-905C87734AA0}"/>
              </a:ext>
            </a:extLst>
          </p:cNvPr>
          <p:cNvSpPr txBox="1"/>
          <p:nvPr/>
        </p:nvSpPr>
        <p:spPr>
          <a:xfrm>
            <a:off x="4072273" y="5549948"/>
            <a:ext cx="136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11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0E2CAA-9399-47E5-AB2D-F4D0D050C808}"/>
              </a:ext>
            </a:extLst>
          </p:cNvPr>
          <p:cNvCxnSpPr>
            <a:cxnSpLocks/>
          </p:cNvCxnSpPr>
          <p:nvPr/>
        </p:nvCxnSpPr>
        <p:spPr>
          <a:xfrm>
            <a:off x="1696065" y="5353665"/>
            <a:ext cx="508819" cy="609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DB7BA5-AED5-45F8-A1F2-3AE5F0141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0276" y="5023361"/>
            <a:ext cx="3361905" cy="2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blipFill>
                <a:blip r:embed="rId11"/>
                <a:stretch>
                  <a:fillRect r="-19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51AE8-E4CE-46D2-86CD-916261C49216}"/>
              </a:ext>
            </a:extLst>
          </p:cNvPr>
          <p:cNvCxnSpPr>
            <a:cxnSpLocks/>
          </p:cNvCxnSpPr>
          <p:nvPr/>
        </p:nvCxnSpPr>
        <p:spPr>
          <a:xfrm>
            <a:off x="5373327" y="4965381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5439325" y="4565191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</p:spTree>
    <p:extLst>
      <p:ext uri="{BB962C8B-B14F-4D97-AF65-F5344CB8AC3E}">
        <p14:creationId xmlns:p14="http://schemas.microsoft.com/office/powerpoint/2010/main" val="4790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 animBg="1"/>
      <p:bldP spid="22" grpId="0"/>
      <p:bldP spid="25" grpId="0"/>
      <p:bldP spid="26" grpId="0"/>
      <p:bldP spid="27" grpId="0"/>
      <p:bldP spid="24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5"/>
          <a:stretch/>
        </p:blipFill>
        <p:spPr>
          <a:xfrm>
            <a:off x="903913" y="2246340"/>
            <a:ext cx="3105455" cy="23239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blipFill>
                <a:blip r:embed="rId4"/>
                <a:stretch>
                  <a:fillRect r="-104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4917544" y="4034069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Period =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/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/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If the period of the standard CF for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is large…</a:t>
                </a:r>
              </a:p>
            </p:txBody>
          </p:sp>
        </mc:Choice>
        <mc:Fallback xmlns="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2E7449E9-CD30-4B41-849F-38398BFA203E}"/>
              </a:ext>
            </a:extLst>
          </p:cNvPr>
          <p:cNvSpPr/>
          <p:nvPr/>
        </p:nvSpPr>
        <p:spPr>
          <a:xfrm>
            <a:off x="1475766" y="5368414"/>
            <a:ext cx="3333819" cy="813227"/>
          </a:xfrm>
          <a:prstGeom prst="wedgeRoundRectCallout">
            <a:avLst>
              <a:gd name="adj1" fmla="val -5036"/>
              <a:gd name="adj2" fmla="val -182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…then the x &amp; y will be large for the solution to Pell’s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9EEF7-1AD3-455B-B2D6-A1DFBC1FE7D3}"/>
              </a:ext>
            </a:extLst>
          </p:cNvPr>
          <p:cNvSpPr/>
          <p:nvPr/>
        </p:nvSpPr>
        <p:spPr>
          <a:xfrm>
            <a:off x="1947492" y="4091607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B0F3C-DF6B-40DB-A56C-3917159E8263}"/>
              </a:ext>
            </a:extLst>
          </p:cNvPr>
          <p:cNvSpPr/>
          <p:nvPr/>
        </p:nvSpPr>
        <p:spPr>
          <a:xfrm>
            <a:off x="3142676" y="4091606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/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blipFill>
                <a:blip r:embed="rId7"/>
                <a:stretch>
                  <a:fillRect r="-1044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B93CE8F-8CA7-42DF-8157-757FA8B9E6B8}"/>
              </a:ext>
            </a:extLst>
          </p:cNvPr>
          <p:cNvSpPr txBox="1"/>
          <p:nvPr/>
        </p:nvSpPr>
        <p:spPr>
          <a:xfrm>
            <a:off x="4917544" y="2677746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Period =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96EA83-1CC0-4B94-92DB-FE0B28B920E7}"/>
              </a:ext>
            </a:extLst>
          </p:cNvPr>
          <p:cNvSpPr/>
          <p:nvPr/>
        </p:nvSpPr>
        <p:spPr>
          <a:xfrm>
            <a:off x="2477728" y="2735285"/>
            <a:ext cx="336455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67C0E2-2638-49AE-83B3-12051A3D858A}"/>
              </a:ext>
            </a:extLst>
          </p:cNvPr>
          <p:cNvSpPr/>
          <p:nvPr/>
        </p:nvSpPr>
        <p:spPr>
          <a:xfrm>
            <a:off x="3672912" y="2735284"/>
            <a:ext cx="336456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 animBg="1"/>
      <p:bldP spid="32" grpId="0" animBg="1"/>
      <p:bldP spid="6" grpId="0" animBg="1"/>
      <p:bldP spid="33" grpId="0" animBg="1"/>
      <p:bldP spid="34" grpId="0"/>
      <p:bldP spid="35" grpId="0"/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E7011-3FCC-1092-DD6E-8DA0B278A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8" y="1588508"/>
            <a:ext cx="7761905" cy="4085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0945DF-AEFB-7046-325D-C8DC41A48441}"/>
              </a:ext>
            </a:extLst>
          </p:cNvPr>
          <p:cNvSpPr/>
          <p:nvPr/>
        </p:nvSpPr>
        <p:spPr>
          <a:xfrm>
            <a:off x="3065489" y="5074168"/>
            <a:ext cx="1161737" cy="254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D118B-67A1-C3A3-52AB-04AB6621FF24}"/>
              </a:ext>
            </a:extLst>
          </p:cNvPr>
          <p:cNvSpPr/>
          <p:nvPr/>
        </p:nvSpPr>
        <p:spPr>
          <a:xfrm>
            <a:off x="826958" y="3847473"/>
            <a:ext cx="2013678" cy="379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Rational, Irrational, and Transcendental numbers each have their own style of continued fractions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can take any real number and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generate</a:t>
                </a:r>
                <a:r>
                  <a:rPr lang="en-US" sz="2000" dirty="0"/>
                  <a:t> a CF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Given a CF, we can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expand</a:t>
                </a:r>
                <a:r>
                  <a:rPr lang="en-US" sz="2000" dirty="0"/>
                  <a:t> it to regain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convergents</a:t>
                </a:r>
                <a:r>
                  <a:rPr lang="en-US" sz="2400" dirty="0"/>
                  <a:t> of a CF are excellent approximations to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in solutions to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Pell’s Equation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/>
                  <a:t> is related to the </a:t>
                </a:r>
                <a:r>
                  <a:rPr lang="en-US" sz="2400" u="sng" dirty="0"/>
                  <a:t>period</a:t>
                </a:r>
                <a:r>
                  <a:rPr lang="en-US" sz="2400" dirty="0"/>
                  <a:t> of the </a:t>
                </a:r>
                <a:r>
                  <a:rPr lang="en-US" sz="2400" i="1" dirty="0"/>
                  <a:t>simple</a:t>
                </a:r>
                <a:r>
                  <a:rPr lang="en-US" sz="2400" dirty="0"/>
                  <a:t> continued fraction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Memorizing thousands of digits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dirty="0"/>
                  <a:t> is okay – but I’d rather appreciate its beautifully simple GCF: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[3; 1, {6|(2n+1)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}]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  <a:blipFill>
                <a:blip r:embed="rId3"/>
                <a:stretch>
                  <a:fillRect l="-1042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FA18FB-D61C-D007-5689-9C6BEFC3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3083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CFs </a:t>
            </a:r>
            <a:r>
              <a:rPr lang="en-US" sz="2400" i="1" dirty="0">
                <a:solidFill>
                  <a:srgbClr val="FF0000"/>
                </a:solidFill>
              </a:rPr>
              <a:t>may</a:t>
            </a:r>
            <a:r>
              <a:rPr lang="en-US" sz="2400" dirty="0"/>
              <a:t> have their own rich </a:t>
            </a:r>
            <a:r>
              <a:rPr lang="en-US" sz="2400" b="1" dirty="0">
                <a:solidFill>
                  <a:srgbClr val="7030A0"/>
                </a:solidFill>
              </a:rPr>
              <a:t>arithmetic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algebra</a:t>
            </a:r>
            <a:r>
              <a:rPr lang="en-US" sz="2400" dirty="0"/>
              <a:t>, and potentially even their own </a:t>
            </a:r>
            <a:r>
              <a:rPr lang="en-US" sz="2400" b="1" dirty="0">
                <a:solidFill>
                  <a:srgbClr val="7030A0"/>
                </a:solidFill>
              </a:rPr>
              <a:t>calculus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divide</a:t>
            </a:r>
            <a:r>
              <a:rPr lang="en-US" sz="2000" dirty="0"/>
              <a:t> two CFs?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take the </a:t>
            </a:r>
            <a:r>
              <a:rPr lang="en-US" sz="2000" b="1" dirty="0"/>
              <a:t>sin()</a:t>
            </a:r>
            <a:r>
              <a:rPr lang="en-US" sz="2000" dirty="0"/>
              <a:t> of a CF?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does the </a:t>
            </a:r>
            <a:r>
              <a:rPr lang="en-US" sz="2000" b="1" dirty="0">
                <a:solidFill>
                  <a:srgbClr val="00B050"/>
                </a:solidFill>
              </a:rPr>
              <a:t>factorial</a:t>
            </a:r>
            <a:r>
              <a:rPr lang="en-US" sz="2000" dirty="0"/>
              <a:t> of a CF look like?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many ways a CF is a </a:t>
            </a:r>
            <a:r>
              <a:rPr lang="en-US" sz="2400" i="1" dirty="0"/>
              <a:t>more accurate</a:t>
            </a:r>
            <a:r>
              <a:rPr lang="en-US" sz="2400" dirty="0"/>
              <a:t> representation of an irrational or transcendental number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sum of an infinite series must stop somewhere, and after that point, all of the remaining digits of precision are lost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CF encodes the entire number </a:t>
            </a:r>
            <a:r>
              <a:rPr lang="en-US" sz="2000" b="1" dirty="0">
                <a:solidFill>
                  <a:srgbClr val="FF0000"/>
                </a:solidFill>
              </a:rPr>
              <a:t>with no loss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can you discover about CFs?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D357BC-3F4E-7C78-046D-EAF518C7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27823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/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standard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blipFill>
                <a:blip r:embed="rId3"/>
                <a:stretch>
                  <a:fillRect l="-64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/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𝟐𝟒𝟓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135D0F9-555C-469A-BE7B-4575FB0EC3CC}"/>
              </a:ext>
            </a:extLst>
          </p:cNvPr>
          <p:cNvSpPr/>
          <p:nvPr/>
        </p:nvSpPr>
        <p:spPr>
          <a:xfrm>
            <a:off x="5053147" y="5324168"/>
            <a:ext cx="427703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04615-3289-4836-B075-B88FAEDFA765}"/>
              </a:ext>
            </a:extLst>
          </p:cNvPr>
          <p:cNvSpPr/>
          <p:nvPr/>
        </p:nvSpPr>
        <p:spPr>
          <a:xfrm>
            <a:off x="3775588" y="45252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8A2BC-A9D9-447C-A401-092EB1E4DC67}"/>
              </a:ext>
            </a:extLst>
          </p:cNvPr>
          <p:cNvSpPr/>
          <p:nvPr/>
        </p:nvSpPr>
        <p:spPr>
          <a:xfrm>
            <a:off x="4395020" y="4935423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742A3-CF79-46D9-A75B-59A3D22C827B}"/>
              </a:ext>
            </a:extLst>
          </p:cNvPr>
          <p:cNvSpPr/>
          <p:nvPr/>
        </p:nvSpPr>
        <p:spPr>
          <a:xfrm>
            <a:off x="5844511" y="55158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204C95-E148-46C9-A766-BDB2804C30EC}"/>
              </a:ext>
            </a:extLst>
          </p:cNvPr>
          <p:cNvSpPr/>
          <p:nvPr/>
        </p:nvSpPr>
        <p:spPr>
          <a:xfrm>
            <a:off x="5508523" y="428584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3048F-80E5-43BB-94AC-8CFAE16A2F5F}"/>
              </a:ext>
            </a:extLst>
          </p:cNvPr>
          <p:cNvSpPr/>
          <p:nvPr/>
        </p:nvSpPr>
        <p:spPr>
          <a:xfrm>
            <a:off x="5803492" y="4748305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9D3B7-7B17-426D-A890-383D23FD7336}"/>
              </a:ext>
            </a:extLst>
          </p:cNvPr>
          <p:cNvSpPr/>
          <p:nvPr/>
        </p:nvSpPr>
        <p:spPr>
          <a:xfrm>
            <a:off x="6216447" y="512197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0522D-78A1-45B5-BE42-AAA40E995AEC}"/>
              </a:ext>
            </a:extLst>
          </p:cNvPr>
          <p:cNvSpPr/>
          <p:nvPr/>
        </p:nvSpPr>
        <p:spPr>
          <a:xfrm>
            <a:off x="6526163" y="5515897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711AA-5C42-4BAA-936C-90C6B8733B82}"/>
              </a:ext>
            </a:extLst>
          </p:cNvPr>
          <p:cNvSpPr/>
          <p:nvPr/>
        </p:nvSpPr>
        <p:spPr>
          <a:xfrm>
            <a:off x="7051421" y="3354298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DCC31B-B3FF-4A71-91E4-C7FE16B5E564}"/>
              </a:ext>
            </a:extLst>
          </p:cNvPr>
          <p:cNvCxnSpPr>
            <a:stCxn id="19" idx="3"/>
          </p:cNvCxnSpPr>
          <p:nvPr/>
        </p:nvCxnSpPr>
        <p:spPr>
          <a:xfrm flipH="1">
            <a:off x="5844511" y="3546027"/>
            <a:ext cx="1413387" cy="933102"/>
          </a:xfrm>
          <a:prstGeom prst="bentConnector3">
            <a:avLst>
              <a:gd name="adj1" fmla="val -1617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EC0C015-07CA-4D6E-893C-6CD8842168C0}"/>
              </a:ext>
            </a:extLst>
          </p:cNvPr>
          <p:cNvCxnSpPr>
            <a:cxnSpLocks/>
            <a:stCxn id="19" idx="3"/>
            <a:endCxn id="16" idx="3"/>
          </p:cNvCxnSpPr>
          <p:nvPr/>
        </p:nvCxnSpPr>
        <p:spPr>
          <a:xfrm flipH="1">
            <a:off x="6009969" y="3546027"/>
            <a:ext cx="1247929" cy="1394007"/>
          </a:xfrm>
          <a:prstGeom prst="bentConnector3">
            <a:avLst>
              <a:gd name="adj1" fmla="val -1831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A121601-EB26-4E2D-8FC8-C72429D66E06}"/>
              </a:ext>
            </a:extLst>
          </p:cNvPr>
          <p:cNvCxnSpPr>
            <a:cxnSpLocks/>
            <a:stCxn id="19" idx="3"/>
            <a:endCxn id="17" idx="3"/>
          </p:cNvCxnSpPr>
          <p:nvPr/>
        </p:nvCxnSpPr>
        <p:spPr>
          <a:xfrm flipH="1">
            <a:off x="6422924" y="3546027"/>
            <a:ext cx="834974" cy="1767673"/>
          </a:xfrm>
          <a:prstGeom prst="bentConnector3">
            <a:avLst>
              <a:gd name="adj1" fmla="val -2737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Python program </a:t>
            </a:r>
            <a:r>
              <a:rPr lang="en-US" sz="2400" b="1" dirty="0"/>
              <a:t>hamming_weight.py </a:t>
            </a:r>
            <a:r>
              <a:rPr lang="en-US" sz="2400" dirty="0"/>
              <a:t>to calculate and display the Hamming Weight of </a:t>
            </a:r>
            <a:r>
              <a:rPr lang="en-US" sz="2400" b="1" dirty="0"/>
              <a:t>95,601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2B078-275C-4AC1-AF75-D771BDD7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03" y="1893230"/>
            <a:ext cx="6171247" cy="15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3.245</a:t>
            </a:r>
            <a:r>
              <a:rPr lang="en-US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3.245 = [3; 4, 12, 4]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3E388-63A2-4198-8BAF-92304233EB33}"/>
              </a:ext>
            </a:extLst>
          </p:cNvPr>
          <p:cNvSpPr/>
          <p:nvPr/>
        </p:nvSpPr>
        <p:spPr>
          <a:xfrm>
            <a:off x="6438900" y="2220861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4AA2D-7956-4945-B43B-06ED26551748}"/>
              </a:ext>
            </a:extLst>
          </p:cNvPr>
          <p:cNvSpPr/>
          <p:nvPr/>
        </p:nvSpPr>
        <p:spPr>
          <a:xfrm>
            <a:off x="1927959" y="2523203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59AAAB-8BED-45B2-9E23-0BB01D53D1C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H="1">
            <a:off x="1927959" y="2372032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F2496B-D107-46CF-9778-B1F3DA88CD75}"/>
              </a:ext>
            </a:extLst>
          </p:cNvPr>
          <p:cNvSpPr/>
          <p:nvPr/>
        </p:nvSpPr>
        <p:spPr>
          <a:xfrm>
            <a:off x="6436445" y="2520746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9BA092-F84B-431D-86E6-02F82D392D97}"/>
              </a:ext>
            </a:extLst>
          </p:cNvPr>
          <p:cNvSpPr/>
          <p:nvPr/>
        </p:nvSpPr>
        <p:spPr>
          <a:xfrm>
            <a:off x="1925504" y="2823088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5CBCD1-EE13-4B50-89BC-7DDF15CE7D6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H="1">
            <a:off x="1925504" y="2671917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F8183972-4256-4D02-9EBB-09E1AD786C61}"/>
              </a:ext>
            </a:extLst>
          </p:cNvPr>
          <p:cNvSpPr/>
          <p:nvPr/>
        </p:nvSpPr>
        <p:spPr>
          <a:xfrm>
            <a:off x="6819152" y="3683162"/>
            <a:ext cx="1657351" cy="811161"/>
          </a:xfrm>
          <a:prstGeom prst="wedgeRoundRectCallout">
            <a:avLst>
              <a:gd name="adj1" fmla="val -99587"/>
              <a:gd name="adj2" fmla="val -83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stop when this difference is zero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9B44D-3CFF-476C-B4EA-F689F1DE87C8}"/>
              </a:ext>
            </a:extLst>
          </p:cNvPr>
          <p:cNvSpPr/>
          <p:nvPr/>
        </p:nvSpPr>
        <p:spPr>
          <a:xfrm>
            <a:off x="3937819" y="2220861"/>
            <a:ext cx="383458" cy="1208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B0D04-8B7E-4FCE-A304-340DDEC70950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6DC3FBA-40B0-4908-8DD3-65B546B4C6EC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16200000" flipH="1">
            <a:off x="4052570" y="3505977"/>
            <a:ext cx="1880420" cy="1726465"/>
          </a:xfrm>
          <a:prstGeom prst="bentConnector4">
            <a:avLst>
              <a:gd name="adj1" fmla="val 45294"/>
              <a:gd name="adj2" fmla="val 1286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0.825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0.825 = [0; 1, 4, 1, 2, 2]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C1C26-A145-4AEA-95F2-73806FB0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79" y="1908895"/>
            <a:ext cx="6224842" cy="2157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C24BC6-13F0-4ADB-BDFD-F3113DCC8AB9}"/>
              </a:ext>
            </a:extLst>
          </p:cNvPr>
          <p:cNvSpPr/>
          <p:nvPr/>
        </p:nvSpPr>
        <p:spPr>
          <a:xfrm>
            <a:off x="3937819" y="2220860"/>
            <a:ext cx="383458" cy="1845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1E0FF-BCEB-4C81-BBA7-265B96C84923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1740A4-FD26-4C57-873B-D7B2D2DA7B4D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16200000" flipH="1">
            <a:off x="4371310" y="3824716"/>
            <a:ext cx="1242941" cy="1726465"/>
          </a:xfrm>
          <a:prstGeom prst="bentConnector4">
            <a:avLst>
              <a:gd name="adj1" fmla="val 16776"/>
              <a:gd name="adj2" fmla="val 1363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171A6-E50C-419D-B200-9018F865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44" y="2231874"/>
            <a:ext cx="7368113" cy="253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9373" y="1252151"/>
            <a:ext cx="558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expand (decode) a standard CF?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??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79373" y="5095102"/>
            <a:ext cx="5585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row gives a better and better</a:t>
            </a:r>
          </a:p>
          <a:p>
            <a:pPr algn="ctr"/>
            <a:r>
              <a:rPr lang="en-US" sz="2000" dirty="0"/>
              <a:t>approximation </a:t>
            </a:r>
            <a:r>
              <a:rPr lang="en-US" sz="2000" b="1" dirty="0"/>
              <a:t>(h / k)</a:t>
            </a:r>
            <a:r>
              <a:rPr lang="en-US" sz="2000" dirty="0"/>
              <a:t> to the original number </a:t>
            </a:r>
            <a:r>
              <a:rPr lang="en-US" sz="2000" b="1" dirty="0"/>
              <a:t>x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0.825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</a:t>
            </a:r>
          </a:p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Connector: Elbow 6"/>
          <p:cNvCxnSpPr>
            <a:cxnSpLocks/>
            <a:stCxn id="11" idx="2"/>
            <a:endCxn id="15" idx="0"/>
          </p:cNvCxnSpPr>
          <p:nvPr/>
        </p:nvCxnSpPr>
        <p:spPr>
          <a:xfrm rot="5400000">
            <a:off x="2838166" y="1584856"/>
            <a:ext cx="1166005" cy="1813130"/>
          </a:xfrm>
          <a:prstGeom prst="bentConnector3">
            <a:avLst>
              <a:gd name="adj1" fmla="val 17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C685B-DAB9-4C70-BB39-74BA7D506264}"/>
              </a:ext>
            </a:extLst>
          </p:cNvPr>
          <p:cNvSpPr/>
          <p:nvPr/>
        </p:nvSpPr>
        <p:spPr>
          <a:xfrm>
            <a:off x="2374493" y="3074424"/>
            <a:ext cx="280219" cy="168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/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73F85D2-8BBB-4F66-83EB-A4B99312246A}"/>
              </a:ext>
            </a:extLst>
          </p:cNvPr>
          <p:cNvSpPr/>
          <p:nvPr/>
        </p:nvSpPr>
        <p:spPr>
          <a:xfrm>
            <a:off x="7975837" y="4505495"/>
            <a:ext cx="280219" cy="25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ACE67BF-2AFA-4415-AF4F-72F2B49D5FD6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 flipH="1">
            <a:off x="8256056" y="1742682"/>
            <a:ext cx="6976" cy="2891793"/>
          </a:xfrm>
          <a:prstGeom prst="bentConnector3">
            <a:avLst>
              <a:gd name="adj1" fmla="val -327695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A320B-6470-47EC-B32C-16F97210245F}"/>
              </a:ext>
            </a:extLst>
          </p:cNvPr>
          <p:cNvSpPr/>
          <p:nvPr/>
        </p:nvSpPr>
        <p:spPr>
          <a:xfrm>
            <a:off x="3486156" y="1548582"/>
            <a:ext cx="1683154" cy="3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5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F22AD9-BA00-A101-FF83-68B408BCBED9}"/>
                  </a:ext>
                </a:extLst>
              </p:cNvPr>
              <p:cNvSpPr txBox="1"/>
              <p:nvPr/>
            </p:nvSpPr>
            <p:spPr>
              <a:xfrm>
                <a:off x="467845" y="948157"/>
                <a:ext cx="180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b="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 is the row number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F22AD9-BA00-A101-FF83-68B408BCB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5" y="948157"/>
                <a:ext cx="1806129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2621" b="-24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CE4458-48D5-442B-8887-39C05C7A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625907"/>
            <a:ext cx="6496338" cy="225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[1; {2}]</a:t>
                </a:r>
              </a:p>
              <a:p>
                <a:pPr algn="ctr"/>
                <a:r>
                  <a:rPr lang="en-US" sz="2000" dirty="0"/>
                  <a:t>Numbers within {} are repeated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400" b="1" dirty="0"/>
                  <a:t>All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irrational numbers </a:t>
                </a:r>
                <a:r>
                  <a:rPr lang="en-US" sz="2400" b="1" dirty="0"/>
                  <a:t>yield an infinite CF</a:t>
                </a:r>
              </a:p>
              <a:p>
                <a:pPr algn="ctr"/>
                <a:r>
                  <a:rPr lang="en-US" sz="2400" b="1" dirty="0"/>
                  <a:t>with a repeated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sequence</a:t>
                </a:r>
                <a:r>
                  <a:rPr lang="en-US" sz="2400" b="1" dirty="0"/>
                  <a:t> of </a:t>
                </a:r>
                <a:r>
                  <a:rPr lang="en-US" sz="2400" b="1" u="sng" dirty="0"/>
                  <a:t>finite</a:t>
                </a:r>
                <a:r>
                  <a:rPr lang="en-US" sz="2400" b="1" dirty="0"/>
                  <a:t> length!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</a:rPr>
                  <a:t>There is simple order behind the chaos!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blipFill>
                <a:blip r:embed="rId4"/>
                <a:stretch>
                  <a:fillRect t="-471" b="-4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</p:spTree>
    <p:extLst>
      <p:ext uri="{BB962C8B-B14F-4D97-AF65-F5344CB8AC3E}">
        <p14:creationId xmlns:p14="http://schemas.microsoft.com/office/powerpoint/2010/main" val="3747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7379</TotalTime>
  <Words>1523</Words>
  <Application>Microsoft Office PowerPoint</Application>
  <PresentationFormat>On-screen Show (4:3)</PresentationFormat>
  <Paragraphs>282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19 – Goals</vt:lpstr>
      <vt:lpstr>Expanding Your Definition of a “Number”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Golden Ratio</vt:lpstr>
      <vt:lpstr>PowerPoint Presentation</vt:lpstr>
      <vt:lpstr>PowerPoint Presentation</vt:lpstr>
      <vt:lpstr>PowerPoint Presentation</vt:lpstr>
      <vt:lpstr>PowerPoint Presentation</vt:lpstr>
      <vt:lpstr>Open std_cf.py</vt:lpstr>
      <vt:lpstr>Edit std_cf.py</vt:lpstr>
      <vt:lpstr>Run std_cf.py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gen_cf.py</vt:lpstr>
      <vt:lpstr>Pell’s Equation</vt:lpstr>
      <vt:lpstr>Open pells_equation.py</vt:lpstr>
      <vt:lpstr>Run pells_equation.py</vt:lpstr>
      <vt:lpstr>Pell's Equation</vt:lpstr>
      <vt:lpstr>Pell’s Equation: Period of a Standard CF</vt:lpstr>
      <vt:lpstr>Pell’s Equation: Period of a Standard CF</vt:lpstr>
      <vt:lpstr>Pell’s Equation</vt:lpstr>
      <vt:lpstr>Session 19 – Now You Know…</vt:lpstr>
      <vt:lpstr>Session 19 – Now You Know…</vt:lpstr>
      <vt:lpstr>Task 19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865</cp:revision>
  <cp:lastPrinted>2015-06-01T00:45:11Z</cp:lastPrinted>
  <dcterms:created xsi:type="dcterms:W3CDTF">2014-09-21T17:58:26Z</dcterms:created>
  <dcterms:modified xsi:type="dcterms:W3CDTF">2024-04-20T12:45:20Z</dcterms:modified>
</cp:coreProperties>
</file>