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1019" r:id="rId2"/>
    <p:sldId id="972" r:id="rId3"/>
    <p:sldId id="290" r:id="rId4"/>
    <p:sldId id="349" r:id="rId5"/>
    <p:sldId id="350" r:id="rId6"/>
    <p:sldId id="352" r:id="rId7"/>
    <p:sldId id="353" r:id="rId8"/>
    <p:sldId id="354" r:id="rId9"/>
    <p:sldId id="355" r:id="rId10"/>
    <p:sldId id="351" r:id="rId11"/>
    <p:sldId id="960" r:id="rId12"/>
    <p:sldId id="1142" r:id="rId13"/>
    <p:sldId id="1143" r:id="rId14"/>
    <p:sldId id="256" r:id="rId15"/>
    <p:sldId id="1144" r:id="rId16"/>
    <p:sldId id="482" r:id="rId17"/>
    <p:sldId id="483" r:id="rId18"/>
    <p:sldId id="484" r:id="rId19"/>
    <p:sldId id="485" r:id="rId20"/>
    <p:sldId id="322" r:id="rId21"/>
    <p:sldId id="1273" r:id="rId22"/>
    <p:sldId id="1020" r:id="rId23"/>
    <p:sldId id="323" r:id="rId24"/>
    <p:sldId id="324" r:id="rId25"/>
    <p:sldId id="325" r:id="rId26"/>
    <p:sldId id="469" r:id="rId27"/>
    <p:sldId id="334" r:id="rId28"/>
    <p:sldId id="1140" r:id="rId29"/>
    <p:sldId id="1141" r:id="rId30"/>
    <p:sldId id="1271" r:id="rId31"/>
    <p:sldId id="1004" r:id="rId32"/>
    <p:sldId id="1259" r:id="rId33"/>
    <p:sldId id="1260" r:id="rId34"/>
    <p:sldId id="1261" r:id="rId35"/>
    <p:sldId id="398" r:id="rId36"/>
    <p:sldId id="399" r:id="rId37"/>
    <p:sldId id="400" r:id="rId38"/>
    <p:sldId id="1056" r:id="rId39"/>
    <p:sldId id="1274" r:id="rId40"/>
    <p:sldId id="453" r:id="rId41"/>
    <p:sldId id="1139" r:id="rId42"/>
    <p:sldId id="405" r:id="rId43"/>
    <p:sldId id="1272" r:id="rId44"/>
    <p:sldId id="1110" r:id="rId45"/>
    <p:sldId id="1055" r:id="rId46"/>
    <p:sldId id="408" r:id="rId47"/>
    <p:sldId id="973" r:id="rId48"/>
    <p:sldId id="1005" r:id="rId49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5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08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8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53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4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1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1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2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26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8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6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4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14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5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2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8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222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95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259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8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8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36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4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6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11" Type="http://schemas.openxmlformats.org/officeDocument/2006/relationships/image" Target="../media/image14.png"/><Relationship Id="rId5" Type="http://schemas.openxmlformats.org/officeDocument/2006/relationships/image" Target="../media/image132.png"/><Relationship Id="rId10" Type="http://schemas.openxmlformats.org/officeDocument/2006/relationships/image" Target="../media/image13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py.org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3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451.png"/><Relationship Id="rId4" Type="http://schemas.openxmlformats.org/officeDocument/2006/relationships/image" Target="../media/image4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0.png"/><Relationship Id="rId4" Type="http://schemas.openxmlformats.org/officeDocument/2006/relationships/image" Target="../media/image6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05</a:t>
            </a:r>
          </a:p>
          <a:p>
            <a:pPr algn="ctr"/>
            <a:r>
              <a:rPr lang="en-US" dirty="0"/>
              <a:t>Square Roots and Areas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F804345-B5BD-4B39-A1E9-1CB5BD177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93" y="1591896"/>
            <a:ext cx="7415614" cy="47644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51CB8E-7107-4732-9C30-E89DE72783D1}"/>
              </a:ext>
            </a:extLst>
          </p:cNvPr>
          <p:cNvCxnSpPr>
            <a:cxnSpLocks/>
          </p:cNvCxnSpPr>
          <p:nvPr/>
        </p:nvCxnSpPr>
        <p:spPr>
          <a:xfrm flipH="1">
            <a:off x="3325763" y="1993900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62F8A6-861D-49FE-ADE8-9E1BFA72E945}"/>
              </a:ext>
            </a:extLst>
          </p:cNvPr>
          <p:cNvCxnSpPr>
            <a:cxnSpLocks/>
          </p:cNvCxnSpPr>
          <p:nvPr/>
        </p:nvCxnSpPr>
        <p:spPr>
          <a:xfrm flipH="1">
            <a:off x="3325762" y="2212258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57FA9D-2627-4799-92C6-0DE83822323C}"/>
              </a:ext>
            </a:extLst>
          </p:cNvPr>
          <p:cNvCxnSpPr>
            <a:cxnSpLocks/>
          </p:cNvCxnSpPr>
          <p:nvPr/>
        </p:nvCxnSpPr>
        <p:spPr>
          <a:xfrm flipH="1">
            <a:off x="3325761" y="2648974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D5776-D728-458C-989C-FAC3832933F4}"/>
              </a:ext>
            </a:extLst>
          </p:cNvPr>
          <p:cNvCxnSpPr>
            <a:cxnSpLocks/>
          </p:cNvCxnSpPr>
          <p:nvPr/>
        </p:nvCxnSpPr>
        <p:spPr>
          <a:xfrm flipH="1">
            <a:off x="3325760" y="2881468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46D904-F07A-4985-AA37-09E282027741}"/>
              </a:ext>
            </a:extLst>
          </p:cNvPr>
          <p:cNvCxnSpPr>
            <a:cxnSpLocks/>
          </p:cNvCxnSpPr>
          <p:nvPr/>
        </p:nvCxnSpPr>
        <p:spPr>
          <a:xfrm flipH="1">
            <a:off x="3325760" y="3332729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06A752-DFA9-432D-9528-CCAF66E6C36D}"/>
              </a:ext>
            </a:extLst>
          </p:cNvPr>
          <p:cNvCxnSpPr>
            <a:cxnSpLocks/>
          </p:cNvCxnSpPr>
          <p:nvPr/>
        </p:nvCxnSpPr>
        <p:spPr>
          <a:xfrm flipH="1">
            <a:off x="2116394" y="2430616"/>
            <a:ext cx="1579304" cy="2179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F2EED-20C6-47A7-BB76-E28C81041FBC}"/>
              </a:ext>
            </a:extLst>
          </p:cNvPr>
          <p:cNvCxnSpPr>
            <a:cxnSpLocks/>
          </p:cNvCxnSpPr>
          <p:nvPr/>
        </p:nvCxnSpPr>
        <p:spPr>
          <a:xfrm flipH="1">
            <a:off x="2116394" y="3107303"/>
            <a:ext cx="1579304" cy="2179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280A9-3DFA-4AD6-B150-9D49A120B95D}"/>
              </a:ext>
            </a:extLst>
          </p:cNvPr>
          <p:cNvSpPr/>
          <p:nvPr/>
        </p:nvSpPr>
        <p:spPr>
          <a:xfrm>
            <a:off x="6186928" y="6135329"/>
            <a:ext cx="862801" cy="221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A321A3-EBFD-4657-9D2C-82C9A08E8ADA}"/>
              </a:ext>
            </a:extLst>
          </p:cNvPr>
          <p:cNvCxnSpPr>
            <a:cxnSpLocks/>
          </p:cNvCxnSpPr>
          <p:nvPr/>
        </p:nvCxnSpPr>
        <p:spPr>
          <a:xfrm flipH="1">
            <a:off x="4572000" y="6237649"/>
            <a:ext cx="165040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4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Newton’s Square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the square root of a given </a:t>
                </a:r>
                <a:r>
                  <a:rPr lang="en-US" sz="2400" b="1" dirty="0"/>
                  <a:t>x</a:t>
                </a:r>
                <a:r>
                  <a:rPr lang="en-US" sz="2400" dirty="0"/>
                  <a:t>, using only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elementary (+, -, *, /) </a:t>
                </a:r>
                <a:r>
                  <a:rPr lang="en-US" sz="2400" dirty="0"/>
                  <a:t>operations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Newton’s method to display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𝟏𝟔𝟖𝟗𝟐𝟑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𝟕𝟒</m:t>
                        </m:r>
                      </m:e>
                    </m:rad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𝑒𝑠𝑡𝑖𝑚𝑎𝑡𝑒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h𝑖𝑔h𝐸𝑛𝑑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𝑙𝑜𝑤𝐸𝑛𝑑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h𝑖𝑔h𝐸𝑛𝑑</m:t>
                    </m:r>
                  </m:oMath>
                </a14:m>
                <a:r>
                  <a:rPr lang="en-US" sz="2000" dirty="0"/>
                  <a:t> must move </a:t>
                </a:r>
                <a:r>
                  <a:rPr lang="en-US" sz="2000" b="1" dirty="0"/>
                  <a:t>down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𝑒𝑠𝑡𝑖𝑚𝑎𝑡𝑒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𝑙𝑜𝑤𝐸𝑛𝑑</m:t>
                    </m:r>
                  </m:oMath>
                </a14:m>
                <a:r>
                  <a:rPr lang="en-US" sz="2000" dirty="0"/>
                  <a:t> must move </a:t>
                </a:r>
                <a:r>
                  <a:rPr lang="en-US" sz="2000" b="1" dirty="0"/>
                  <a:t>up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𝑒𝑠𝑡𝑖𝑚𝑎𝑡𝑒</m:t>
                    </m:r>
                  </m:oMath>
                </a14:m>
                <a:endParaRPr lang="en-US" sz="20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  <a:blipFill>
                <a:blip r:embed="rId3"/>
                <a:stretch>
                  <a:fillRect l="-100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E4A30EF4-2572-A223-ECA7-97D2C33C3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79" y="1557545"/>
            <a:ext cx="5206755" cy="49019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newton_sqrt.py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8BC160-CD10-611C-70EE-6469344A642D}"/>
              </a:ext>
            </a:extLst>
          </p:cNvPr>
          <p:cNvGrpSpPr/>
          <p:nvPr/>
        </p:nvGrpSpPr>
        <p:grpSpPr>
          <a:xfrm>
            <a:off x="5083109" y="5881955"/>
            <a:ext cx="1076632" cy="369332"/>
            <a:chOff x="4968362" y="2079211"/>
            <a:chExt cx="1076632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2114F98-5D61-9DA5-BC07-FB3D4DC112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E148F2-4AE9-F9F6-3D5B-5F8412FDFEF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C86A-BC71-EA26-5F13-D02B86495F49}"/>
              </a:ext>
            </a:extLst>
          </p:cNvPr>
          <p:cNvGrpSpPr/>
          <p:nvPr/>
        </p:nvGrpSpPr>
        <p:grpSpPr>
          <a:xfrm>
            <a:off x="3995451" y="2830643"/>
            <a:ext cx="1076632" cy="369332"/>
            <a:chOff x="4704120" y="2356972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5C702A0-2C0C-FF03-2C47-E32B5C36A8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D9E42F-6F16-412E-4BA0-858C76C52E0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EB2E30-0CB0-461C-F317-5E565AE8C0CE}"/>
              </a:ext>
            </a:extLst>
          </p:cNvPr>
          <p:cNvGrpSpPr/>
          <p:nvPr/>
        </p:nvGrpSpPr>
        <p:grpSpPr>
          <a:xfrm>
            <a:off x="4929862" y="3080100"/>
            <a:ext cx="1068643" cy="369332"/>
            <a:chOff x="3647644" y="4910075"/>
            <a:chExt cx="1068643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8BC5AA-EAF7-3997-F24B-65A340CB602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498BBC-D9E0-3CCB-E557-5A5A6DEC2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2A7902-749C-E21E-DCD6-ADB6224005E2}"/>
              </a:ext>
            </a:extLst>
          </p:cNvPr>
          <p:cNvGrpSpPr/>
          <p:nvPr/>
        </p:nvGrpSpPr>
        <p:grpSpPr>
          <a:xfrm>
            <a:off x="5592030" y="3350325"/>
            <a:ext cx="1064340" cy="369332"/>
            <a:chOff x="3647644" y="5421073"/>
            <a:chExt cx="106434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388B23-67E0-F394-2FF2-0F1D78009EF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86E99D8-36F5-A312-85B0-0389C9A15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019F18-8B3F-8159-4CB9-CA949B9BCEBA}"/>
              </a:ext>
            </a:extLst>
          </p:cNvPr>
          <p:cNvGrpSpPr/>
          <p:nvPr/>
        </p:nvGrpSpPr>
        <p:grpSpPr>
          <a:xfrm>
            <a:off x="6846876" y="3594562"/>
            <a:ext cx="1068643" cy="369332"/>
            <a:chOff x="3647644" y="5359159"/>
            <a:chExt cx="1068643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CE9F92-F278-C0DF-AF4B-68D5FE92329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1226CD5-128B-E654-AEE9-ED032B4C27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A8E25D-D9A8-0387-D556-104096464DD8}"/>
              </a:ext>
            </a:extLst>
          </p:cNvPr>
          <p:cNvGrpSpPr/>
          <p:nvPr/>
        </p:nvGrpSpPr>
        <p:grpSpPr>
          <a:xfrm>
            <a:off x="5109268" y="3841512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76F595-4EBE-7EBA-7BC3-61D71CFDB7A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11594E2-ADEA-3723-9FE6-CFFF30145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A088B5-9562-FF5A-B02A-0CBE2DFF990F}"/>
              </a:ext>
            </a:extLst>
          </p:cNvPr>
          <p:cNvGrpSpPr/>
          <p:nvPr/>
        </p:nvGrpSpPr>
        <p:grpSpPr>
          <a:xfrm>
            <a:off x="5022275" y="4093426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2F7BE5-0D96-0A71-3A24-A22C0734475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E6AD67F-8B42-0DB5-4FB6-17CD3646E9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9D6949-CE32-8DEA-FA49-BBE9F60C0977}"/>
              </a:ext>
            </a:extLst>
          </p:cNvPr>
          <p:cNvGrpSpPr/>
          <p:nvPr/>
        </p:nvGrpSpPr>
        <p:grpSpPr>
          <a:xfrm>
            <a:off x="5169152" y="4604183"/>
            <a:ext cx="1076632" cy="369332"/>
            <a:chOff x="2157212" y="5356391"/>
            <a:chExt cx="107663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81A521-678A-8D22-1E70-C93CC5A28C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4EC25F-DD9B-ABDA-1CC0-ADC012370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1FB6DD-6EBF-D260-3439-A2C47BE8EAB2}"/>
              </a:ext>
            </a:extLst>
          </p:cNvPr>
          <p:cNvGrpSpPr/>
          <p:nvPr/>
        </p:nvGrpSpPr>
        <p:grpSpPr>
          <a:xfrm>
            <a:off x="6004295" y="4858134"/>
            <a:ext cx="1076632" cy="369332"/>
            <a:chOff x="2157212" y="5356391"/>
            <a:chExt cx="1076632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51F49B2-E0C9-368C-68B3-48E78431FDD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1DF11D-9ACE-5F2A-8283-B67962DBF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9305D0-A602-59C5-1E5B-6750AFEED61C}"/>
              </a:ext>
            </a:extLst>
          </p:cNvPr>
          <p:cNvGrpSpPr/>
          <p:nvPr/>
        </p:nvGrpSpPr>
        <p:grpSpPr>
          <a:xfrm>
            <a:off x="4229883" y="5108294"/>
            <a:ext cx="1076632" cy="369332"/>
            <a:chOff x="2157212" y="5356391"/>
            <a:chExt cx="1076632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0A6AF33-90D9-029B-2C96-5607A4F5D8C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7B637A1-C06A-B656-1FE9-64BF2EC3FC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13FBF7B-FF49-789F-0222-9209F0FCCF1B}"/>
              </a:ext>
            </a:extLst>
          </p:cNvPr>
          <p:cNvSpPr txBox="1"/>
          <p:nvPr/>
        </p:nvSpPr>
        <p:spPr>
          <a:xfrm>
            <a:off x="348220" y="3935367"/>
            <a:ext cx="130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9</a:t>
            </a:r>
            <a:r>
              <a:rPr lang="en-US" dirty="0">
                <a:solidFill>
                  <a:srgbClr val="7030A0"/>
                </a:solidFill>
              </a:rPr>
              <a:t> lines of code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50815A1-9743-C383-B3C0-C409249DD6AB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 flipV="1">
            <a:off x="1652364" y="4252424"/>
            <a:ext cx="859842" cy="61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eft Brace 61">
            <a:extLst>
              <a:ext uri="{FF2B5EF4-FFF2-40B4-BE49-F238E27FC236}">
                <a16:creationId xmlns:a16="http://schemas.microsoft.com/office/drawing/2014/main" id="{35BC1F54-5920-3641-AA3D-E9535921F03A}"/>
              </a:ext>
            </a:extLst>
          </p:cNvPr>
          <p:cNvSpPr/>
          <p:nvPr/>
        </p:nvSpPr>
        <p:spPr>
          <a:xfrm>
            <a:off x="2512206" y="3211888"/>
            <a:ext cx="418727" cy="2081072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74DE36-DF2D-7492-A92E-D9CF673D27F9}"/>
              </a:ext>
            </a:extLst>
          </p:cNvPr>
          <p:cNvSpPr/>
          <p:nvPr/>
        </p:nvSpPr>
        <p:spPr>
          <a:xfrm>
            <a:off x="2030666" y="2830643"/>
            <a:ext cx="5082668" cy="342064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newton_sqrt.py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B38DE-D46B-E0A4-8932-174A93285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678" y="1690689"/>
            <a:ext cx="3350644" cy="95246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F9F446-BDB4-E540-423C-5F782085169F}"/>
                  </a:ext>
                </a:extLst>
              </p:cNvPr>
              <p:cNvSpPr txBox="1"/>
              <p:nvPr/>
            </p:nvSpPr>
            <p:spPr>
              <a:xfrm>
                <a:off x="899410" y="2087262"/>
                <a:ext cx="1896256" cy="436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168923.74</m:t>
                          </m:r>
                        </m:e>
                      </m:ra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F9F446-BDB4-E540-423C-5F7820851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10" y="2087262"/>
                <a:ext cx="1896256" cy="436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E32EC053-3BDC-FBCC-E7BE-1DD09112F1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94" b="10211"/>
          <a:stretch/>
        </p:blipFill>
        <p:spPr>
          <a:xfrm>
            <a:off x="872939" y="3239489"/>
            <a:ext cx="3699061" cy="22609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2511EA-3FDA-49D1-883D-E3AA5051B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484" y="3094015"/>
            <a:ext cx="1644649" cy="34446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2D5D4C-340D-DA62-5840-96023E6F8307}"/>
              </a:ext>
            </a:extLst>
          </p:cNvPr>
          <p:cNvSpPr txBox="1"/>
          <p:nvPr/>
        </p:nvSpPr>
        <p:spPr>
          <a:xfrm>
            <a:off x="1185977" y="5707787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</a:t>
            </a:r>
            <a:r>
              <a:rPr lang="en-US" b="1" dirty="0"/>
              <a:t>College</a:t>
            </a:r>
            <a:r>
              <a:rPr lang="en-US" dirty="0"/>
              <a:t> Calculator (1985)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B50ECB-7D62-2646-DFDC-81D626A076C8}"/>
              </a:ext>
            </a:extLst>
          </p:cNvPr>
          <p:cNvSpPr txBox="1"/>
          <p:nvPr/>
        </p:nvSpPr>
        <p:spPr>
          <a:xfrm>
            <a:off x="7319077" y="4300091"/>
            <a:ext cx="1502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Kids</a:t>
            </a:r>
          </a:p>
          <a:p>
            <a:pPr algn="ctr"/>
            <a:r>
              <a:rPr lang="en-US" b="1" dirty="0"/>
              <a:t>High School</a:t>
            </a:r>
          </a:p>
          <a:p>
            <a:pPr algn="ctr"/>
            <a:r>
              <a:rPr lang="en-US" dirty="0"/>
              <a:t>Calculator</a:t>
            </a:r>
          </a:p>
          <a:p>
            <a:pPr algn="ctr"/>
            <a:r>
              <a:rPr lang="en-US" dirty="0"/>
              <a:t>(2013)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7D40D1-7D94-33F2-AEC4-E8BD3CF756C7}"/>
                  </a:ext>
                </a:extLst>
              </p:cNvPr>
              <p:cNvSpPr txBox="1"/>
              <p:nvPr/>
            </p:nvSpPr>
            <p:spPr>
              <a:xfrm>
                <a:off x="6538522" y="2105408"/>
                <a:ext cx="18962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7D40D1-7D94-33F2-AEC4-E8BD3CF75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522" y="2105408"/>
                <a:ext cx="189625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0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/>
              <p:nvPr/>
            </p:nvSpPr>
            <p:spPr>
              <a:xfrm>
                <a:off x="2463922" y="1493171"/>
                <a:ext cx="3196837" cy="280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𝑔𝑢𝑒𝑠𝑠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922" y="1493171"/>
                <a:ext cx="3196837" cy="280013"/>
              </a:xfrm>
              <a:prstGeom prst="rect">
                <a:avLst/>
              </a:prstGeom>
              <a:blipFill>
                <a:blip r:embed="rId2"/>
                <a:stretch>
                  <a:fillRect t="-169565" r="-15810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/>
              <p:nvPr/>
            </p:nvSpPr>
            <p:spPr>
              <a:xfrm>
                <a:off x="2314487" y="2032822"/>
                <a:ext cx="3530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487" y="2032822"/>
                <a:ext cx="3530005" cy="276999"/>
              </a:xfrm>
              <a:prstGeom prst="rect">
                <a:avLst/>
              </a:prstGeom>
              <a:blipFill>
                <a:blip r:embed="rId3"/>
                <a:stretch>
                  <a:fillRect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/>
              <p:nvPr/>
            </p:nvSpPr>
            <p:spPr>
              <a:xfrm>
                <a:off x="3362242" y="2381199"/>
                <a:ext cx="1327095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242" y="2381199"/>
                <a:ext cx="1327095" cy="602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/>
              <p:nvPr/>
            </p:nvSpPr>
            <p:spPr>
              <a:xfrm>
                <a:off x="2528713" y="3055178"/>
                <a:ext cx="3068661" cy="832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𝐴𝑠𝑠𝑢𝑚𝑒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13" y="3055178"/>
                <a:ext cx="3068661" cy="832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/>
              <p:nvPr/>
            </p:nvSpPr>
            <p:spPr>
              <a:xfrm>
                <a:off x="3051805" y="3959348"/>
                <a:ext cx="1947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805" y="3959348"/>
                <a:ext cx="19479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/>
              <p:nvPr/>
            </p:nvSpPr>
            <p:spPr>
              <a:xfrm>
                <a:off x="4824479" y="5887135"/>
                <a:ext cx="2514278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479" y="5887135"/>
                <a:ext cx="2514278" cy="566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/>
              <p:nvPr/>
            </p:nvSpPr>
            <p:spPr>
              <a:xfrm>
                <a:off x="2856334" y="4400058"/>
                <a:ext cx="2324739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4" y="4400058"/>
                <a:ext cx="2324739" cy="648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/>
              <p:nvPr/>
            </p:nvSpPr>
            <p:spPr>
              <a:xfrm>
                <a:off x="3664621" y="5048184"/>
                <a:ext cx="3474348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621" y="5048184"/>
                <a:ext cx="3474348" cy="720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075C5D1-DEC3-4AFB-8A30-52F16AF49DF6}"/>
              </a:ext>
            </a:extLst>
          </p:cNvPr>
          <p:cNvSpPr/>
          <p:nvPr/>
        </p:nvSpPr>
        <p:spPr>
          <a:xfrm>
            <a:off x="5941927" y="5846265"/>
            <a:ext cx="1328382" cy="695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4C323F3-C0A9-4247-9F76-CC337F349F8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Heron's Method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8844CE-E017-12A6-52E8-8A802610CD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4820" y="1176305"/>
            <a:ext cx="1600530" cy="24097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B2F539-EE22-44DC-D59F-E49F8F2E3C01}"/>
                  </a:ext>
                </a:extLst>
              </p:cNvPr>
              <p:cNvSpPr txBox="1"/>
              <p:nvPr/>
            </p:nvSpPr>
            <p:spPr>
              <a:xfrm>
                <a:off x="7423362" y="5583059"/>
                <a:ext cx="12296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800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8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8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18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</a:t>
                </a:r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B2F539-EE22-44DC-D59F-E49F8F2E3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362" y="5583059"/>
                <a:ext cx="122967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81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5" grpId="0"/>
      <p:bldP spid="16" grpId="0"/>
      <p:bldP spid="18" grpId="0"/>
      <p:bldP spid="19" grpId="0"/>
      <p:bldP spid="20" grpId="0"/>
      <p:bldP spid="24" grpId="0"/>
      <p:bldP spid="6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 </a:t>
            </a:r>
            <a:r>
              <a:rPr lang="en-US" sz="3200" dirty="0">
                <a:latin typeface="+mn-lt"/>
              </a:rPr>
              <a:t>&amp;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herons_method.py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1B893-3C58-DBF1-79F1-E106C0F5F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09" y="1690689"/>
            <a:ext cx="4256782" cy="452200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EB5B1D2-E766-0D87-00B3-E23CAC938B64}"/>
              </a:ext>
            </a:extLst>
          </p:cNvPr>
          <p:cNvGrpSpPr/>
          <p:nvPr/>
        </p:nvGrpSpPr>
        <p:grpSpPr>
          <a:xfrm>
            <a:off x="5931645" y="4341376"/>
            <a:ext cx="1076632" cy="369332"/>
            <a:chOff x="4968362" y="2079211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89B3351-F6F8-CC62-4BFA-B1D998E9C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13AFA9-927C-5E68-6BA2-4B1C632131B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13FE03-FBE0-B9FA-3348-4A18A5B6657A}"/>
              </a:ext>
            </a:extLst>
          </p:cNvPr>
          <p:cNvGrpSpPr/>
          <p:nvPr/>
        </p:nvGrpSpPr>
        <p:grpSpPr>
          <a:xfrm>
            <a:off x="4597522" y="2502983"/>
            <a:ext cx="1076632" cy="369332"/>
            <a:chOff x="4704120" y="2356972"/>
            <a:chExt cx="1076632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93EB51-A0B6-0753-7D02-2FC9A6B68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9C5096-3B33-126C-CD3F-B0F0E12B597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C4B81A-1256-9A2E-4D5A-E511C517DA1E}"/>
              </a:ext>
            </a:extLst>
          </p:cNvPr>
          <p:cNvGrpSpPr/>
          <p:nvPr/>
        </p:nvGrpSpPr>
        <p:grpSpPr>
          <a:xfrm>
            <a:off x="4814881" y="2761518"/>
            <a:ext cx="1068643" cy="369332"/>
            <a:chOff x="3647644" y="4910075"/>
            <a:chExt cx="1068643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BBB115-ACBE-C3AF-5F0E-D11DBC063ABF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94CDCF1-3F16-4C8E-1541-1A24989DCD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E4EDBA-DC0D-1FFD-8A11-2D01707C8F41}"/>
              </a:ext>
            </a:extLst>
          </p:cNvPr>
          <p:cNvGrpSpPr/>
          <p:nvPr/>
        </p:nvGrpSpPr>
        <p:grpSpPr>
          <a:xfrm>
            <a:off x="6358853" y="3044678"/>
            <a:ext cx="1064340" cy="369332"/>
            <a:chOff x="3647644" y="5421073"/>
            <a:chExt cx="1064340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EF7FD0-4258-DAF5-1F22-A0BF7F633937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D7E3EE0-8AC7-8077-F47D-855226D34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B58209-1612-FBC8-2AC5-B9675C12141C}"/>
              </a:ext>
            </a:extLst>
          </p:cNvPr>
          <p:cNvGrpSpPr/>
          <p:nvPr/>
        </p:nvGrpSpPr>
        <p:grpSpPr>
          <a:xfrm>
            <a:off x="6401311" y="3298498"/>
            <a:ext cx="1068643" cy="369332"/>
            <a:chOff x="3647644" y="5359159"/>
            <a:chExt cx="1068643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1915A5-7317-5C6C-F0E3-326BEE48035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5AD0537-1DEC-8E18-D366-2A74CFE98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158F10-DB9F-E65C-2ABE-56EA65B01603}"/>
              </a:ext>
            </a:extLst>
          </p:cNvPr>
          <p:cNvGrpSpPr/>
          <p:nvPr/>
        </p:nvGrpSpPr>
        <p:grpSpPr>
          <a:xfrm>
            <a:off x="4582530" y="3559873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BA881A-8F83-2050-E3D5-AB6BDAC5426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B48F41C-EC01-EE86-D090-9B97A1F2B5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6C1CBAF-2765-0C1B-C2FF-5D67A0EB0446}"/>
              </a:ext>
            </a:extLst>
          </p:cNvPr>
          <p:cNvGrpSpPr/>
          <p:nvPr/>
        </p:nvGrpSpPr>
        <p:grpSpPr>
          <a:xfrm>
            <a:off x="4783685" y="5474711"/>
            <a:ext cx="1076632" cy="369332"/>
            <a:chOff x="2157212" y="5356391"/>
            <a:chExt cx="1076632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7F3683E-4202-A046-E098-DB551598B42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480E3E1-910F-90C6-75B2-0491BE1C8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EBA1372-C153-EB81-CA6C-E3060A347D01}"/>
              </a:ext>
            </a:extLst>
          </p:cNvPr>
          <p:cNvSpPr txBox="1"/>
          <p:nvPr/>
        </p:nvSpPr>
        <p:spPr>
          <a:xfrm>
            <a:off x="922805" y="3027891"/>
            <a:ext cx="130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lines of code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FF1E362-23CE-860F-2F0A-9BC64CF2DB28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2226949" y="3351057"/>
            <a:ext cx="89256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eft Brace 60">
            <a:extLst>
              <a:ext uri="{FF2B5EF4-FFF2-40B4-BE49-F238E27FC236}">
                <a16:creationId xmlns:a16="http://schemas.microsoft.com/office/drawing/2014/main" id="{7F562C84-05BD-98B8-FFAC-E93D40D26468}"/>
              </a:ext>
            </a:extLst>
          </p:cNvPr>
          <p:cNvSpPr/>
          <p:nvPr/>
        </p:nvSpPr>
        <p:spPr>
          <a:xfrm>
            <a:off x="3119512" y="2948919"/>
            <a:ext cx="418727" cy="804276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5943D-D270-90C1-B752-C6EB8FCAF67E}"/>
              </a:ext>
            </a:extLst>
          </p:cNvPr>
          <p:cNvSpPr txBox="1"/>
          <p:nvPr/>
        </p:nvSpPr>
        <p:spPr>
          <a:xfrm>
            <a:off x="7318982" y="407561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</a:t>
            </a:r>
            <a:r>
              <a:rPr lang="en-US" b="1" u="sng" dirty="0">
                <a:solidFill>
                  <a:srgbClr val="00B050"/>
                </a:solidFill>
              </a:rPr>
              <a:t>not</a:t>
            </a:r>
            <a:r>
              <a:rPr lang="en-US" b="1" dirty="0">
                <a:solidFill>
                  <a:srgbClr val="00B050"/>
                </a:solidFill>
              </a:rPr>
              <a:t> edit this file!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85295F-3259-510E-78B1-49801F104292}"/>
                  </a:ext>
                </a:extLst>
              </p:cNvPr>
              <p:cNvSpPr/>
              <p:nvPr/>
            </p:nvSpPr>
            <p:spPr>
              <a:xfrm>
                <a:off x="6081573" y="3685719"/>
                <a:ext cx="2514278" cy="5666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85295F-3259-510E-78B1-49801F1042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573" y="3685719"/>
                <a:ext cx="2514278" cy="5666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38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 animBg="1"/>
      <p:bldP spid="3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blipFill>
                <a:blip r:embed="rId3"/>
                <a:stretch>
                  <a:fillRect l="-1289" r="-283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blipFill>
                <a:blip r:embed="rId4"/>
                <a:stretch>
                  <a:fillRect l="-1479" r="-118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A549A64D-707F-127F-DB58-041CBC80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F7165-9834-4560-BF69-E50F4936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247" y="2689684"/>
            <a:ext cx="5180952" cy="36666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E8491-E983-4DDC-9353-C08AAC88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19350C-D44C-4FCD-9A2E-AF2C5FE90ED8}"/>
              </a:ext>
            </a:extLst>
          </p:cNvPr>
          <p:cNvCxnSpPr/>
          <p:nvPr/>
        </p:nvCxnSpPr>
        <p:spPr>
          <a:xfrm>
            <a:off x="5420032" y="3569110"/>
            <a:ext cx="0" cy="2455606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732A24A-8783-4A98-9EFD-03D6D38EDB13}"/>
              </a:ext>
            </a:extLst>
          </p:cNvPr>
          <p:cNvSpPr/>
          <p:nvPr/>
        </p:nvSpPr>
        <p:spPr>
          <a:xfrm rot="956856">
            <a:off x="5622326" y="5780027"/>
            <a:ext cx="398436" cy="636014"/>
          </a:xfrm>
          <a:prstGeom prst="curvedLeftArrow">
            <a:avLst>
              <a:gd name="adj1" fmla="val 25000"/>
              <a:gd name="adj2" fmla="val 50000"/>
              <a:gd name="adj3" fmla="val 405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0EBAE615-7513-39AB-7124-E0133EA3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21211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14" y="1232542"/>
            <a:ext cx="6428571" cy="5123809"/>
          </a:xfrm>
          <a:prstGeom prst="rect">
            <a:avLst/>
          </a:prstGeom>
        </p:spPr>
      </p:pic>
      <p:sp>
        <p:nvSpPr>
          <p:cNvPr id="19" name="Speech Bubble: Rectangle with Corners Rounded 18"/>
          <p:cNvSpPr/>
          <p:nvPr/>
        </p:nvSpPr>
        <p:spPr>
          <a:xfrm>
            <a:off x="5319178" y="4039008"/>
            <a:ext cx="1071102" cy="905286"/>
          </a:xfrm>
          <a:prstGeom prst="wedgeRoundRectCallout">
            <a:avLst>
              <a:gd name="adj1" fmla="val -79267"/>
              <a:gd name="adj2" fmla="val -2219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That square!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5AF30-BCD1-4982-B99A-33DFACF56B94}"/>
              </a:ext>
            </a:extLst>
          </p:cNvPr>
          <p:cNvSpPr/>
          <p:nvPr/>
        </p:nvSpPr>
        <p:spPr>
          <a:xfrm>
            <a:off x="2130426" y="2234381"/>
            <a:ext cx="2863850" cy="287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92EB0-9E64-48D4-99C6-A6C29FC6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B9ECF-1ADD-4EE3-B746-5541DBE9EC6B}"/>
              </a:ext>
            </a:extLst>
          </p:cNvPr>
          <p:cNvSpPr/>
          <p:nvPr/>
        </p:nvSpPr>
        <p:spPr>
          <a:xfrm>
            <a:off x="4964779" y="530941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DFE007-22A7-4DD0-B319-73551A8CD125}"/>
              </a:ext>
            </a:extLst>
          </p:cNvPr>
          <p:cNvSpPr/>
          <p:nvPr/>
        </p:nvSpPr>
        <p:spPr>
          <a:xfrm>
            <a:off x="6658385" y="307914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75F3A7D-5AB3-4AC4-9328-3F82D5B9FA76}"/>
              </a:ext>
            </a:extLst>
          </p:cNvPr>
          <p:cNvCxnSpPr>
            <a:stCxn id="3" idx="2"/>
            <a:endCxn id="9" idx="2"/>
          </p:cNvCxnSpPr>
          <p:nvPr/>
        </p:nvCxnSpPr>
        <p:spPr>
          <a:xfrm rot="5400000" flipH="1" flipV="1">
            <a:off x="4968319" y="4062778"/>
            <a:ext cx="2230270" cy="1693606"/>
          </a:xfrm>
          <a:prstGeom prst="bentConnector3">
            <a:avLst>
              <a:gd name="adj1" fmla="val -1025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>
            <a:extLst>
              <a:ext uri="{FF2B5EF4-FFF2-40B4-BE49-F238E27FC236}">
                <a16:creationId xmlns:a16="http://schemas.microsoft.com/office/drawing/2014/main" id="{8BC6FB97-98CB-9870-4FB4-980B9FDE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150835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0" y="1468581"/>
            <a:ext cx="4838095" cy="45238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EBCA08-34E3-4C73-8764-4537783A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04D73-407D-44D6-812C-1B05FAE73627}"/>
              </a:ext>
            </a:extLst>
          </p:cNvPr>
          <p:cNvSpPr/>
          <p:nvPr/>
        </p:nvSpPr>
        <p:spPr>
          <a:xfrm>
            <a:off x="3163529" y="4881715"/>
            <a:ext cx="3229897" cy="936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9ED14-59BC-444C-AB44-5D16AE46DC13}"/>
              </a:ext>
            </a:extLst>
          </p:cNvPr>
          <p:cNvSpPr/>
          <p:nvPr/>
        </p:nvSpPr>
        <p:spPr>
          <a:xfrm>
            <a:off x="2256503" y="2883309"/>
            <a:ext cx="4838095" cy="2957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F354165-D537-E9F0-807A-724CAA18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24197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05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 </a:t>
            </a:r>
            <a:r>
              <a:rPr lang="en-US" sz="2400" b="1" dirty="0">
                <a:solidFill>
                  <a:srgbClr val="7030A0"/>
                </a:solidFill>
              </a:rPr>
              <a:t>Newton's Method</a:t>
            </a:r>
            <a:r>
              <a:rPr lang="en-US" sz="2400" dirty="0"/>
              <a:t> (discovered in </a:t>
            </a:r>
            <a:r>
              <a:rPr lang="en-US" sz="2400" b="1" dirty="0"/>
              <a:t>1669 AD</a:t>
            </a:r>
            <a:r>
              <a:rPr lang="en-US" sz="2400" dirty="0"/>
              <a:t>) to numerically estimate the </a:t>
            </a:r>
            <a:r>
              <a:rPr lang="en-US" sz="2400" u="sng" dirty="0"/>
              <a:t>square root</a:t>
            </a:r>
            <a:r>
              <a:rPr lang="en-US" sz="2400" dirty="0"/>
              <a:t> of a number</a:t>
            </a:r>
          </a:p>
          <a:p>
            <a:r>
              <a:rPr lang="en-US" sz="2400" dirty="0"/>
              <a:t>Compare Newton's Method to </a:t>
            </a:r>
            <a:r>
              <a:rPr lang="en-US" sz="2400" b="1" dirty="0">
                <a:solidFill>
                  <a:srgbClr val="0070C0"/>
                </a:solidFill>
              </a:rPr>
              <a:t>Heron's Method</a:t>
            </a:r>
            <a:r>
              <a:rPr lang="en-US" sz="2400" dirty="0"/>
              <a:t> (invented in </a:t>
            </a:r>
            <a:r>
              <a:rPr lang="en-US" sz="2400" b="1" dirty="0"/>
              <a:t>50 AD</a:t>
            </a:r>
            <a:r>
              <a:rPr lang="en-US" sz="2400" dirty="0"/>
              <a:t>) for finding square roots</a:t>
            </a:r>
          </a:p>
          <a:p>
            <a:r>
              <a:rPr lang="en-US" sz="2400" dirty="0"/>
              <a:t>Derive the </a:t>
            </a:r>
            <a:r>
              <a:rPr lang="en-US" sz="2400" b="1" dirty="0">
                <a:solidFill>
                  <a:srgbClr val="FF0000"/>
                </a:solidFill>
              </a:rPr>
              <a:t>quadratic formula </a:t>
            </a:r>
            <a:r>
              <a:rPr lang="en-US" sz="2400" dirty="0"/>
              <a:t>using geometry and algebra</a:t>
            </a:r>
          </a:p>
          <a:p>
            <a:r>
              <a:rPr lang="en-US" sz="2400" dirty="0"/>
              <a:t>Estimate the </a:t>
            </a:r>
            <a:r>
              <a:rPr lang="en-US" sz="2400" b="1" dirty="0"/>
              <a:t>area of a circle</a:t>
            </a:r>
            <a:r>
              <a:rPr lang="en-US" sz="2400" dirty="0"/>
              <a:t> using </a:t>
            </a:r>
            <a:r>
              <a:rPr lang="en-US" sz="2400" i="1" dirty="0"/>
              <a:t>rectangles</a:t>
            </a:r>
          </a:p>
          <a:p>
            <a:r>
              <a:rPr lang="en-US" sz="2400" dirty="0"/>
              <a:t>Calculate and display </a:t>
            </a:r>
            <a:r>
              <a:rPr lang="en-US" sz="2400" b="1" dirty="0">
                <a:solidFill>
                  <a:srgbClr val="00B050"/>
                </a:solidFill>
              </a:rPr>
              <a:t>Euler’s Identity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8041"/>
          <a:stretch/>
        </p:blipFill>
        <p:spPr>
          <a:xfrm>
            <a:off x="2246923" y="5479025"/>
            <a:ext cx="4650153" cy="116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9194" b="-1"/>
          <a:stretch/>
        </p:blipFill>
        <p:spPr>
          <a:xfrm>
            <a:off x="2246923" y="3952567"/>
            <a:ext cx="4650153" cy="26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75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23" y="1349457"/>
            <a:ext cx="4650153" cy="52915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465D3E-1F4B-4B90-A873-1794DFE45A32}"/>
              </a:ext>
            </a:extLst>
          </p:cNvPr>
          <p:cNvSpPr/>
          <p:nvPr/>
        </p:nvSpPr>
        <p:spPr>
          <a:xfrm>
            <a:off x="1659194" y="5818240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0058B-7B9F-4459-BFD5-B0812FC84B07}"/>
              </a:ext>
            </a:extLst>
          </p:cNvPr>
          <p:cNvSpPr/>
          <p:nvPr/>
        </p:nvSpPr>
        <p:spPr>
          <a:xfrm>
            <a:off x="1659194" y="4001731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0A0601-C3AF-4F4F-BFE8-6778B8913AF1}"/>
              </a:ext>
            </a:extLst>
          </p:cNvPr>
          <p:cNvSpPr/>
          <p:nvPr/>
        </p:nvSpPr>
        <p:spPr>
          <a:xfrm>
            <a:off x="1659194" y="2550802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F31E55D-27B1-47AE-AA87-7056F208F2C6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rot="10800000" flipH="1">
            <a:off x="1659193" y="4237705"/>
            <a:ext cx="132735" cy="1698522"/>
          </a:xfrm>
          <a:prstGeom prst="bentConnector4">
            <a:avLst>
              <a:gd name="adj1" fmla="val -172223"/>
              <a:gd name="adj2" fmla="val 5347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3A4884A-50AA-4EBF-8C62-02CBAB85AA77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5400000">
            <a:off x="1059091" y="3386880"/>
            <a:ext cx="1332942" cy="132735"/>
          </a:xfrm>
          <a:prstGeom prst="bentConnector4">
            <a:avLst>
              <a:gd name="adj1" fmla="val 45574"/>
              <a:gd name="adj2" fmla="val 2722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AAFFD-CA95-4767-B402-9EE4B3529CCF}"/>
              </a:ext>
            </a:extLst>
          </p:cNvPr>
          <p:cNvSpPr/>
          <p:nvPr/>
        </p:nvSpPr>
        <p:spPr>
          <a:xfrm>
            <a:off x="7386484" y="5818240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CEC8E-E035-4F45-B8A7-0FDC7CDEBB45}"/>
              </a:ext>
            </a:extLst>
          </p:cNvPr>
          <p:cNvSpPr/>
          <p:nvPr/>
        </p:nvSpPr>
        <p:spPr>
          <a:xfrm>
            <a:off x="7386484" y="4001731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2ED50B-7D42-45E2-BFE3-7DA5039177A8}"/>
              </a:ext>
            </a:extLst>
          </p:cNvPr>
          <p:cNvSpPr/>
          <p:nvPr/>
        </p:nvSpPr>
        <p:spPr>
          <a:xfrm>
            <a:off x="7386484" y="2550802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5A8A34C-FEB0-4448-B39A-A324D0D8ADDE}"/>
              </a:ext>
            </a:extLst>
          </p:cNvPr>
          <p:cNvCxnSpPr>
            <a:cxnSpLocks/>
            <a:stCxn id="20" idx="0"/>
            <a:endCxn id="21" idx="3"/>
          </p:cNvCxnSpPr>
          <p:nvPr/>
        </p:nvCxnSpPr>
        <p:spPr>
          <a:xfrm rot="5400000" flipH="1" flipV="1">
            <a:off x="6736325" y="4902612"/>
            <a:ext cx="1698522" cy="132735"/>
          </a:xfrm>
          <a:prstGeom prst="bentConnector4">
            <a:avLst>
              <a:gd name="adj1" fmla="val 46527"/>
              <a:gd name="adj2" fmla="val 2722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C9860D5-20B1-47FC-A570-910817F1AB8A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 flipH="1">
            <a:off x="7519219" y="2668789"/>
            <a:ext cx="132735" cy="1332942"/>
          </a:xfrm>
          <a:prstGeom prst="bentConnector4">
            <a:avLst>
              <a:gd name="adj1" fmla="val -172223"/>
              <a:gd name="adj2" fmla="val 54426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D6ABDF-F6E9-42FA-A9CC-6C27DAE40CE7}"/>
              </a:ext>
            </a:extLst>
          </p:cNvPr>
          <p:cNvSpPr txBox="1"/>
          <p:nvPr/>
        </p:nvSpPr>
        <p:spPr>
          <a:xfrm rot="16200000">
            <a:off x="307003" y="4646662"/>
            <a:ext cx="118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Integrate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1B946C-38EA-4E9A-9972-CA648B442948}"/>
              </a:ext>
            </a:extLst>
          </p:cNvPr>
          <p:cNvSpPr txBox="1"/>
          <p:nvPr/>
        </p:nvSpPr>
        <p:spPr>
          <a:xfrm rot="5400000">
            <a:off x="7594602" y="2825343"/>
            <a:ext cx="147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Differentiate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EBC25CA-3AB2-4E84-99ED-019262A0AC64}"/>
              </a:ext>
            </a:extLst>
          </p:cNvPr>
          <p:cNvSpPr/>
          <p:nvPr/>
        </p:nvSpPr>
        <p:spPr>
          <a:xfrm rot="10800000">
            <a:off x="767890" y="2285999"/>
            <a:ext cx="265470" cy="2086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A16D3E0-64CA-4D55-99B2-F9413279F48F}"/>
              </a:ext>
            </a:extLst>
          </p:cNvPr>
          <p:cNvSpPr/>
          <p:nvPr/>
        </p:nvSpPr>
        <p:spPr>
          <a:xfrm>
            <a:off x="8197947" y="3721508"/>
            <a:ext cx="265470" cy="1951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20" grpId="0" animBg="1"/>
      <p:bldP spid="21" grpId="0" animBg="1"/>
      <p:bldP spid="22" grpId="0" animBg="1"/>
      <p:bldP spid="32" grpId="0"/>
      <p:bldP spid="33" grpId="0"/>
      <p:bldP spid="34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74756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/>
                  <a:t>integral</a:t>
                </a:r>
                <a:r>
                  <a:rPr lang="en-US" sz="2400" dirty="0"/>
                  <a:t> of a function can be defined as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area under the curve</a:t>
                </a:r>
                <a:r>
                  <a:rPr lang="en-US" sz="2400" dirty="0"/>
                  <a:t> f(x)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Sometimes there are methods to exactly determine </a:t>
                </a:r>
                <a:r>
                  <a:rPr lang="en-US" sz="2400" b="1" dirty="0"/>
                  <a:t>"the integral</a:t>
                </a:r>
                <a:r>
                  <a:rPr lang="en-US" sz="2400" dirty="0"/>
                  <a:t> </a:t>
                </a:r>
                <a:r>
                  <a:rPr lang="en-US" sz="2400" b="1" dirty="0"/>
                  <a:t>of</a:t>
                </a:r>
                <a:r>
                  <a:rPr lang="en-US" sz="2400" dirty="0"/>
                  <a:t> </a:t>
                </a:r>
                <a:r>
                  <a:rPr lang="en-US" sz="2400" b="1" dirty="0"/>
                  <a:t>f(x)" </a:t>
                </a:r>
                <a:r>
                  <a:rPr lang="en-US" sz="2400" dirty="0"/>
                  <a:t>which we would 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However, sometimes it is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possible to find an </a:t>
                </a:r>
                <a:r>
                  <a:rPr lang="en-US" sz="2400" i="1" dirty="0"/>
                  <a:t>analytic</a:t>
                </a:r>
                <a:r>
                  <a:rPr lang="en-US" sz="2400" dirty="0"/>
                  <a:t> expression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sz="2400" dirty="0"/>
                  <a:t> – so we use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numerical integration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747562"/>
              </a:xfrm>
              <a:blipFill>
                <a:blip r:embed="rId3"/>
                <a:stretch>
                  <a:fillRect l="-1005" t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04" y="2726945"/>
            <a:ext cx="1974193" cy="16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One way we can integrate f(x) is to divide the area under the curve into strips (</a:t>
            </a:r>
            <a:r>
              <a:rPr lang="en-US" sz="2400" b="1" dirty="0"/>
              <a:t>intervals</a:t>
            </a:r>
            <a:r>
              <a:rPr lang="en-US" sz="2400" dirty="0"/>
              <a:t>) and sum the area of each strip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estimate may not be totally accurate because we might have </a:t>
            </a:r>
            <a:r>
              <a:rPr lang="en-US" sz="2400" b="1" dirty="0">
                <a:solidFill>
                  <a:srgbClr val="7030A0"/>
                </a:solidFill>
              </a:rPr>
              <a:t>gaps</a:t>
            </a:r>
            <a:r>
              <a:rPr lang="en-US" sz="2400" dirty="0"/>
              <a:t> between the true value of f(x) and the top of a strip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15" y="3721099"/>
            <a:ext cx="4357355" cy="2736851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5E220C4-A610-4C99-A2A0-950ABC098791}"/>
              </a:ext>
            </a:extLst>
          </p:cNvPr>
          <p:cNvSpPr/>
          <p:nvPr/>
        </p:nvSpPr>
        <p:spPr>
          <a:xfrm rot="7568981">
            <a:off x="4227982" y="4682612"/>
            <a:ext cx="326308" cy="23597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69911-4CC1-4C06-861D-1E0C593AC7E6}"/>
              </a:ext>
            </a:extLst>
          </p:cNvPr>
          <p:cNvSpPr/>
          <p:nvPr/>
        </p:nvSpPr>
        <p:spPr>
          <a:xfrm>
            <a:off x="1526458" y="3045542"/>
            <a:ext cx="678426" cy="302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C83DCE9-6C13-4226-B8F8-82B42A252AA8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16200000" flipH="1">
            <a:off x="2389210" y="2824344"/>
            <a:ext cx="1383115" cy="2430193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E6CAC-C2A7-29FF-C989-5BC20C37FBBE}"/>
              </a:ext>
            </a:extLst>
          </p:cNvPr>
          <p:cNvGrpSpPr/>
          <p:nvPr/>
        </p:nvGrpSpPr>
        <p:grpSpPr>
          <a:xfrm>
            <a:off x="7016903" y="3786373"/>
            <a:ext cx="1769650" cy="2531083"/>
            <a:chOff x="7016903" y="3641967"/>
            <a:chExt cx="1769650" cy="25310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58D515-F9DC-52C4-E533-6AAC29495883}"/>
                </a:ext>
              </a:extLst>
            </p:cNvPr>
            <p:cNvSpPr txBox="1"/>
            <p:nvPr/>
          </p:nvSpPr>
          <p:spPr>
            <a:xfrm>
              <a:off x="7016903" y="5311276"/>
              <a:ext cx="17696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Bernhard Riemann</a:t>
              </a:r>
            </a:p>
            <a:p>
              <a:pPr algn="ctr"/>
              <a:r>
                <a:rPr lang="en-US" sz="1600" dirty="0"/>
                <a:t>1826 – 1863</a:t>
              </a:r>
            </a:p>
            <a:p>
              <a:pPr algn="ctr"/>
              <a:r>
                <a:rPr lang="en-US" sz="1600" dirty="0"/>
                <a:t>(39 years old)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68617D-5C1E-AF83-9511-479589D48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0569" y="3641967"/>
              <a:ext cx="1522317" cy="166070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5747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width of each strip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𝑖𝑛𝑡𝑒𝑟𝑣𝑎𝑙𝑠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can minimize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gaps</a:t>
                </a:r>
                <a:r>
                  <a:rPr lang="en-US" sz="2400" dirty="0"/>
                  <a:t> by </a:t>
                </a:r>
                <a:r>
                  <a:rPr lang="en-US" sz="2400" i="1" dirty="0"/>
                  <a:t>increasing</a:t>
                </a:r>
                <a:r>
                  <a:rPr lang="en-US" sz="2400" dirty="0"/>
                  <a:t> the number of intervals, which makes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smaller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different strategies for determine the shape and height of each strip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Left-hand Rule, Right-hand Rule, Midpoint Rule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Trapezoids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Parabolas</a:t>
                </a:r>
                <a:r>
                  <a:rPr lang="en-US" sz="2000" dirty="0"/>
                  <a:t> (Simpson’s Rule)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Depending upon the shape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one method might be more </a:t>
                </a:r>
                <a:r>
                  <a:rPr lang="en-US" sz="2400" u="sng" dirty="0"/>
                  <a:t>accurate</a:t>
                </a:r>
                <a:r>
                  <a:rPr lang="en-US" sz="2400" dirty="0"/>
                  <a:t> than the others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89056F-3941-40E8-BA3F-7A048D525DB4}"/>
              </a:ext>
            </a:extLst>
          </p:cNvPr>
          <p:cNvGrpSpPr/>
          <p:nvPr/>
        </p:nvGrpSpPr>
        <p:grpSpPr>
          <a:xfrm>
            <a:off x="4726842" y="1246699"/>
            <a:ext cx="3462215" cy="2649731"/>
            <a:chOff x="817441" y="1468581"/>
            <a:chExt cx="3462215" cy="26497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9" y="1689437"/>
              <a:ext cx="3429000" cy="24288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17441" y="146858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Midpoint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3B477A-990D-4BD7-A9BE-7FCA99F9C0ED}"/>
              </a:ext>
            </a:extLst>
          </p:cNvPr>
          <p:cNvGrpSpPr/>
          <p:nvPr/>
        </p:nvGrpSpPr>
        <p:grpSpPr>
          <a:xfrm>
            <a:off x="514866" y="4024964"/>
            <a:ext cx="3462215" cy="2613541"/>
            <a:chOff x="4880952" y="1504771"/>
            <a:chExt cx="3462215" cy="26135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0952" y="1689437"/>
              <a:ext cx="3429000" cy="24288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80952" y="150477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Trapezoids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C7A5C2-123B-4AAF-8005-3286A2AF99CB}"/>
              </a:ext>
            </a:extLst>
          </p:cNvPr>
          <p:cNvGrpSpPr/>
          <p:nvPr/>
        </p:nvGrpSpPr>
        <p:grpSpPr>
          <a:xfrm>
            <a:off x="4507476" y="4024964"/>
            <a:ext cx="4138781" cy="2695575"/>
            <a:chOff x="3143250" y="4031840"/>
            <a:chExt cx="4138781" cy="26955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3250" y="4031840"/>
              <a:ext cx="2857500" cy="26955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00920" y="4401172"/>
              <a:ext cx="1881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Parabolas</a:t>
              </a:r>
            </a:p>
            <a:p>
              <a:pPr algn="ctr"/>
              <a:r>
                <a:rPr lang="en-US" dirty="0"/>
                <a:t>(Simpson’s Rule)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1FA0F2-5B68-4DF1-8AF0-C87D6059E65E}"/>
              </a:ext>
            </a:extLst>
          </p:cNvPr>
          <p:cNvGrpSpPr/>
          <p:nvPr/>
        </p:nvGrpSpPr>
        <p:grpSpPr>
          <a:xfrm>
            <a:off x="438981" y="1289802"/>
            <a:ext cx="3613987" cy="2644870"/>
            <a:chOff x="379987" y="1435557"/>
            <a:chExt cx="3613987" cy="26448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33A13F-7260-40F1-B280-5AB4C638E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987" y="1796432"/>
              <a:ext cx="3613987" cy="22839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97AF32-6680-4441-9EED-660328E7CFB7}"/>
                </a:ext>
              </a:extLst>
            </p:cNvPr>
            <p:cNvSpPr txBox="1"/>
            <p:nvPr/>
          </p:nvSpPr>
          <p:spPr>
            <a:xfrm>
              <a:off x="439264" y="1435557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Left-Hand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65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Area of a Unit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Estimate the area of a </a:t>
            </a:r>
            <a:r>
              <a:rPr lang="en-US" sz="2400" b="1" u="sng" dirty="0">
                <a:solidFill>
                  <a:srgbClr val="00B050"/>
                </a:solidFill>
              </a:rPr>
              <a:t>unit</a:t>
            </a:r>
            <a:r>
              <a:rPr lang="en-US" sz="2400" b="1" dirty="0">
                <a:solidFill>
                  <a:srgbClr val="00B050"/>
                </a:solidFill>
              </a:rPr>
              <a:t> circle </a:t>
            </a:r>
            <a:r>
              <a:rPr lang="en-US" sz="2400" dirty="0"/>
              <a:t>centered </a:t>
            </a:r>
            <a:r>
              <a:rPr lang="en-US" sz="2400" b="1" dirty="0"/>
              <a:t>at the origin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by summing the area of </a:t>
            </a:r>
            <a:r>
              <a:rPr lang="en-US" sz="2400" dirty="0">
                <a:solidFill>
                  <a:srgbClr val="FF0000"/>
                </a:solidFill>
              </a:rPr>
              <a:t>1,000,000</a:t>
            </a:r>
            <a:r>
              <a:rPr lang="en-US" sz="2400" dirty="0"/>
              <a:t> contained rectangles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68222" y="2944071"/>
                <a:ext cx="3117007" cy="1112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222" y="2944071"/>
                <a:ext cx="3117007" cy="1112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772" y="4156786"/>
            <a:ext cx="2105025" cy="2085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3D8A5-56A6-E59B-2F22-09F1BDEAF1B8}"/>
                  </a:ext>
                </a:extLst>
              </p:cNvPr>
              <p:cNvSpPr txBox="1"/>
              <p:nvPr/>
            </p:nvSpPr>
            <p:spPr>
              <a:xfrm>
                <a:off x="1721535" y="2988442"/>
                <a:ext cx="19794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3D8A5-56A6-E59B-2F22-09F1BDEA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35" y="2988442"/>
                <a:ext cx="1979499" cy="369332"/>
              </a:xfrm>
              <a:prstGeom prst="rect">
                <a:avLst/>
              </a:prstGeom>
              <a:blipFill>
                <a:blip r:embed="rId5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7FDB0-24D6-ECEB-DB6F-9F303BA736E0}"/>
                  </a:ext>
                </a:extLst>
              </p:cNvPr>
              <p:cNvSpPr txBox="1"/>
              <p:nvPr/>
            </p:nvSpPr>
            <p:spPr>
              <a:xfrm>
                <a:off x="1770748" y="3541165"/>
                <a:ext cx="1881073" cy="460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7FDB0-24D6-ECEB-DB6F-9F303BA7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748" y="3541165"/>
                <a:ext cx="1881073" cy="460511"/>
              </a:xfrm>
              <a:prstGeom prst="rect">
                <a:avLst/>
              </a:prstGeom>
              <a:blipFill>
                <a:blip r:embed="rId6"/>
                <a:stretch>
                  <a:fillRect l="-1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7817CD6-FA86-2719-7238-356BC5775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5408" y="4286990"/>
            <a:ext cx="2082635" cy="1922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70FCE5-0A27-F9EB-0A1C-3091595CE6DB}"/>
                  </a:ext>
                </a:extLst>
              </p:cNvPr>
              <p:cNvSpPr txBox="1"/>
              <p:nvPr/>
            </p:nvSpPr>
            <p:spPr>
              <a:xfrm>
                <a:off x="6958189" y="4141467"/>
                <a:ext cx="134774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70FCE5-0A27-F9EB-0A1C-3091595CE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89" y="4141467"/>
                <a:ext cx="1347741" cy="1107996"/>
              </a:xfrm>
              <a:prstGeom prst="rect">
                <a:avLst/>
              </a:prstGeom>
              <a:blipFill>
                <a:blip r:embed="rId8"/>
                <a:stretch>
                  <a:fillRect l="-7658" r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F8B727-2920-6A6E-D3AC-21AD0AA47DC3}"/>
                  </a:ext>
                </a:extLst>
              </p:cNvPr>
              <p:cNvSpPr txBox="1"/>
              <p:nvPr/>
            </p:nvSpPr>
            <p:spPr>
              <a:xfrm>
                <a:off x="5675758" y="5190334"/>
                <a:ext cx="258276" cy="6276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F8B727-2920-6A6E-D3AC-21AD0AA4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758" y="5190334"/>
                <a:ext cx="258276" cy="627608"/>
              </a:xfrm>
              <a:prstGeom prst="rect">
                <a:avLst/>
              </a:prstGeom>
              <a:blipFill>
                <a:blip r:embed="rId9"/>
                <a:stretch>
                  <a:fillRect b="-9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01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9" grpId="0"/>
      <p:bldP spid="16" grpId="0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1A25E3-D696-CD7C-1E67-7E38BD1FF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387" y="1941587"/>
            <a:ext cx="3775226" cy="3461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8B42A5-01DB-2055-18D2-38FEA152E35B}"/>
              </a:ext>
            </a:extLst>
          </p:cNvPr>
          <p:cNvSpPr/>
          <p:nvPr/>
        </p:nvSpPr>
        <p:spPr>
          <a:xfrm>
            <a:off x="2818770" y="3042103"/>
            <a:ext cx="3639179" cy="21219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7794DF-6078-439B-7F99-7D2D99AB8F61}"/>
              </a:ext>
            </a:extLst>
          </p:cNvPr>
          <p:cNvGrpSpPr/>
          <p:nvPr/>
        </p:nvGrpSpPr>
        <p:grpSpPr>
          <a:xfrm>
            <a:off x="4929503" y="2994031"/>
            <a:ext cx="1076632" cy="369332"/>
            <a:chOff x="4968362" y="2079211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9F65B9-8E4C-B823-B65A-F0B93FE7C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A84CD2-9A85-6325-116B-67BA73C8191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ECD4DC-FC65-4084-56A9-CB9CDFFB5C8C}"/>
              </a:ext>
            </a:extLst>
          </p:cNvPr>
          <p:cNvGrpSpPr/>
          <p:nvPr/>
        </p:nvGrpSpPr>
        <p:grpSpPr>
          <a:xfrm>
            <a:off x="6201467" y="3512974"/>
            <a:ext cx="1076632" cy="369332"/>
            <a:chOff x="4704120" y="2356972"/>
            <a:chExt cx="1076632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F0358A-BEC6-DA2E-CA28-9303A1D21C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EA8E5A-2610-45B8-33B3-11B26B3B739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9EE6B1-8EE5-EAC1-19D1-4648E28DE826}"/>
              </a:ext>
            </a:extLst>
          </p:cNvPr>
          <p:cNvGrpSpPr/>
          <p:nvPr/>
        </p:nvGrpSpPr>
        <p:grpSpPr>
          <a:xfrm>
            <a:off x="5863475" y="3763733"/>
            <a:ext cx="1068643" cy="369332"/>
            <a:chOff x="3647644" y="4910075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2C28F0-E0EB-840F-E063-105A48BCEA18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7D75B99-0204-DC5B-62AF-15242EEFF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E929C3-462C-3D81-1F51-4487363595B6}"/>
              </a:ext>
            </a:extLst>
          </p:cNvPr>
          <p:cNvGrpSpPr/>
          <p:nvPr/>
        </p:nvGrpSpPr>
        <p:grpSpPr>
          <a:xfrm>
            <a:off x="5418814" y="4305132"/>
            <a:ext cx="1064340" cy="369332"/>
            <a:chOff x="3647644" y="5421073"/>
            <a:chExt cx="1064340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3C371B-8E12-8077-D8D4-DAF23C5BCF4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96115F5-A641-2C0B-6030-D87A6EAF7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DEE5F0-EB55-C3AD-A96C-6EE6145854D5}"/>
              </a:ext>
            </a:extLst>
          </p:cNvPr>
          <p:cNvGrpSpPr/>
          <p:nvPr/>
        </p:nvGrpSpPr>
        <p:grpSpPr>
          <a:xfrm>
            <a:off x="4784896" y="4823278"/>
            <a:ext cx="1068643" cy="369332"/>
            <a:chOff x="3647644" y="5359159"/>
            <a:chExt cx="1068643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3BD83C-4403-5B63-C7A8-5416D6EF29E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6507A47-3422-48D1-95A6-942AB7344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59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94E8FF-3364-72AC-7F27-3EFC509C0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308" y="1612449"/>
            <a:ext cx="3961384" cy="1562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9C000-C231-EAC9-BFB4-A9F1F3CC53C9}"/>
                  </a:ext>
                </a:extLst>
              </p:cNvPr>
              <p:cNvSpPr txBox="1"/>
              <p:nvPr/>
            </p:nvSpPr>
            <p:spPr>
              <a:xfrm>
                <a:off x="1338308" y="4334520"/>
                <a:ext cx="134774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9C000-C231-EAC9-BFB4-A9F1F3CC5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308" y="4334520"/>
                <a:ext cx="1347741" cy="1107996"/>
              </a:xfrm>
              <a:prstGeom prst="rect">
                <a:avLst/>
              </a:prstGeom>
              <a:blipFill>
                <a:blip r:embed="rId4"/>
                <a:stretch>
                  <a:fillRect l="-8145" r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CAEC82-9D82-528A-6CEF-0213543F1E40}"/>
                  </a:ext>
                </a:extLst>
              </p:cNvPr>
              <p:cNvSpPr txBox="1"/>
              <p:nvPr/>
            </p:nvSpPr>
            <p:spPr>
              <a:xfrm>
                <a:off x="1864146" y="2968831"/>
                <a:ext cx="355480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</a:rPr>
                        <m:t>3.1415926535…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CAEC82-9D82-528A-6CEF-0213543F1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146" y="2968831"/>
                <a:ext cx="355480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4F78508-C80B-1A55-75E3-1812687D3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0273" y="3973665"/>
            <a:ext cx="3063453" cy="2382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6C4EBA-74B4-2B63-245F-95D220B483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8031" y="4596780"/>
            <a:ext cx="2537319" cy="3132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33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My first calculator back in 1977 could only add, subtract, multiply, and divide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As a 6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grader, I had heard of “Square Roots”, and I knew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hat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But what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1977</m:t>
                        </m:r>
                      </m:e>
                    </m:rad>
                  </m:oMath>
                </a14:m>
                <a:r>
                  <a:rPr lang="en-US" sz="2400" dirty="0"/>
                  <a:t> 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can we find the square root of a number using only the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elementary</a:t>
                </a:r>
                <a:r>
                  <a:rPr lang="en-US" sz="2400" dirty="0"/>
                  <a:t>          (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+, -, *, /</a:t>
                </a:r>
                <a:r>
                  <a:rPr lang="en-US" sz="2400" dirty="0"/>
                  <a:t>) operations?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Newton had solved that </a:t>
                </a:r>
                <a:r>
                  <a:rPr lang="en-US" sz="2400" b="1" dirty="0"/>
                  <a:t>313</a:t>
                </a:r>
                <a:r>
                  <a:rPr lang="en-US" sz="2400" dirty="0"/>
                  <a:t> years before me!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  <a:blipFill>
                <a:blip r:embed="rId3"/>
                <a:stretch>
                  <a:fillRect l="-1553" t="-1854" r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508" y="1890713"/>
            <a:ext cx="22002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6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4CA16C-BD24-B916-6A3C-99548A2BC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40" y="2129762"/>
            <a:ext cx="7642120" cy="41511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973674" y="1402598"/>
            <a:ext cx="319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https://scipy.org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6023131" y="3772174"/>
            <a:ext cx="2121108" cy="1250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73A2ED-A2BA-1598-17E9-4689237FD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69068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for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2852629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414205" y="30116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38295A-ED50-AF74-5E2C-8AAEEA596A88}"/>
              </a:ext>
            </a:extLst>
          </p:cNvPr>
          <p:cNvSpPr/>
          <p:nvPr/>
        </p:nvSpPr>
        <p:spPr>
          <a:xfrm>
            <a:off x="1602177" y="202622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129DA-FE69-FB67-4E9F-544CD6D9EED3}"/>
              </a:ext>
            </a:extLst>
          </p:cNvPr>
          <p:cNvSpPr/>
          <p:nvPr/>
        </p:nvSpPr>
        <p:spPr>
          <a:xfrm>
            <a:off x="6484092" y="202622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69340F2-428A-3348-5279-52DFA5C2D337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 flipH="1" flipV="1">
            <a:off x="4433533" y="-289199"/>
            <a:ext cx="1" cy="516541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6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4662C6-9AA9-BE02-01F2-A7F5BE356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735657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54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10909A-42E7-F344-DCEC-72E853C9F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8" y="1738306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38662" y="2226039"/>
            <a:ext cx="1027086" cy="800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62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46" y="3793199"/>
            <a:ext cx="3735669" cy="2159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78508"/>
            <a:ext cx="3715037" cy="1492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234" y="4168136"/>
            <a:ext cx="2180952" cy="140952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234" y="1672451"/>
            <a:ext cx="1438095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020" y="1362804"/>
            <a:ext cx="3109930" cy="25602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179" y="4275960"/>
            <a:ext cx="2869804" cy="1902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008" y="4201148"/>
            <a:ext cx="2555813" cy="20521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EACCAC-5E7E-4D5F-A408-499417E86352}"/>
              </a:ext>
            </a:extLst>
          </p:cNvPr>
          <p:cNvSpPr txBox="1"/>
          <p:nvPr/>
        </p:nvSpPr>
        <p:spPr>
          <a:xfrm>
            <a:off x="7783821" y="2165870"/>
            <a:ext cx="1020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Argand</a:t>
            </a:r>
          </a:p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47696-C5BC-FAF3-82FC-163EBCF9F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234" y="1672451"/>
            <a:ext cx="1438095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39" y="3295666"/>
            <a:ext cx="257143" cy="352381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014819" y="1436225"/>
            <a:ext cx="6771411" cy="820067"/>
            <a:chOff x="668233" y="1436225"/>
            <a:chExt cx="6771411" cy="820067"/>
          </a:xfrm>
        </p:grpSpPr>
        <p:grpSp>
          <p:nvGrpSpPr>
            <p:cNvPr id="12" name="Group 11"/>
            <p:cNvGrpSpPr/>
            <p:nvPr/>
          </p:nvGrpSpPr>
          <p:grpSpPr>
            <a:xfrm>
              <a:off x="2070417" y="1479354"/>
              <a:ext cx="5369227" cy="776938"/>
              <a:chOff x="2070417" y="1479354"/>
              <a:chExt cx="5369227" cy="776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795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=9−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76" r="-595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TextBox 22"/>
            <p:cNvSpPr txBox="1"/>
            <p:nvPr/>
          </p:nvSpPr>
          <p:spPr>
            <a:xfrm>
              <a:off x="668233" y="1436225"/>
              <a:ext cx="1386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Sum: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89038" y="2706969"/>
            <a:ext cx="7487072" cy="845690"/>
            <a:chOff x="442452" y="2371240"/>
            <a:chExt cx="7487072" cy="845690"/>
          </a:xfrm>
        </p:grpSpPr>
        <p:grpSp>
          <p:nvGrpSpPr>
            <p:cNvPr id="21" name="Group 20"/>
            <p:cNvGrpSpPr/>
            <p:nvPr/>
          </p:nvGrpSpPr>
          <p:grpSpPr>
            <a:xfrm>
              <a:off x="2054582" y="2393651"/>
              <a:ext cx="5874942" cy="823279"/>
              <a:chOff x="2054582" y="2341772"/>
              <a:chExt cx="5874942" cy="8232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4−5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=−1+7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09" r="-3846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TextBox 24"/>
            <p:cNvSpPr txBox="1"/>
            <p:nvPr/>
          </p:nvSpPr>
          <p:spPr>
            <a:xfrm>
              <a:off x="442452" y="2371240"/>
              <a:ext cx="1612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Difference: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3078" y="4003336"/>
            <a:ext cx="7131914" cy="2239756"/>
            <a:chOff x="804872" y="3306255"/>
            <a:chExt cx="7131914" cy="2239756"/>
          </a:xfrm>
        </p:grpSpPr>
        <p:grpSp>
          <p:nvGrpSpPr>
            <p:cNvPr id="30" name="Group 29"/>
            <p:cNvGrpSpPr/>
            <p:nvPr/>
          </p:nvGrpSpPr>
          <p:grpSpPr>
            <a:xfrm>
              <a:off x="1290727" y="3963303"/>
              <a:ext cx="3241942" cy="1582708"/>
              <a:chOff x="1290727" y="3963303"/>
              <a:chExt cx="3241942" cy="15827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0727" y="4202986"/>
                <a:ext cx="2314575" cy="1343025"/>
              </a:xfrm>
              <a:prstGeom prst="rect">
                <a:avLst/>
              </a:prstGeom>
            </p:spPr>
          </p:pic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flipV="1">
                <a:off x="3434119" y="3963303"/>
                <a:ext cx="1098550" cy="6985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543877" y="4001635"/>
              <a:ext cx="844147" cy="487362"/>
              <a:chOff x="6543877" y="4001635"/>
              <a:chExt cx="844147" cy="48736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59452" y="4222330"/>
                <a:ext cx="528572" cy="26666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cxnSp>
            <p:nvCxnSpPr>
              <p:cNvPr id="11" name="Straight Arrow Connector 10"/>
              <p:cNvCxnSpPr>
                <a:cxnSpLocks/>
              </p:cNvCxnSpPr>
              <p:nvPr/>
            </p:nvCxnSpPr>
            <p:spPr>
              <a:xfrm flipH="1" flipV="1">
                <a:off x="6543877" y="4001635"/>
                <a:ext cx="263429" cy="2206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804872" y="3306255"/>
              <a:ext cx="7131914" cy="1266063"/>
              <a:chOff x="458286" y="3306255"/>
              <a:chExt cx="7131914" cy="126606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54582" y="3354288"/>
                <a:ext cx="5535618" cy="1218030"/>
                <a:chOff x="2054582" y="3354288"/>
                <a:chExt cx="5535618" cy="12180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=20−16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+15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1667" r="-110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+12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278" r="-3514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=32−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041" r="-4592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458286" y="3306255"/>
                <a:ext cx="1612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rgbClr val="7030A0"/>
                    </a:solidFill>
                  </a:rPr>
                  <a:t>Product: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71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494" y="2650444"/>
            <a:ext cx="257143" cy="3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77B3E9-C61B-46BD-B1EF-CB8AAC1278B0}"/>
                  </a:ext>
                </a:extLst>
              </p:cNvPr>
              <p:cNvSpPr txBox="1"/>
              <p:nvPr/>
            </p:nvSpPr>
            <p:spPr>
              <a:xfrm>
                <a:off x="2411361" y="2925291"/>
                <a:ext cx="5671168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8+31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77B3E9-C61B-46BD-B1EF-CB8AAC127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361" y="2925291"/>
                <a:ext cx="5671168" cy="768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5409E91-345F-4EEA-BB7A-EF98FA913FBC}"/>
              </a:ext>
            </a:extLst>
          </p:cNvPr>
          <p:cNvGrpSpPr/>
          <p:nvPr/>
        </p:nvGrpSpPr>
        <p:grpSpPr>
          <a:xfrm>
            <a:off x="813005" y="1743428"/>
            <a:ext cx="2736168" cy="768993"/>
            <a:chOff x="628650" y="2879054"/>
            <a:chExt cx="2736168" cy="768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1D7565-8D89-45AA-9712-367AB33144F2}"/>
                    </a:ext>
                  </a:extLst>
                </p:cNvPr>
                <p:cNvSpPr txBox="1"/>
                <p:nvPr/>
              </p:nvSpPr>
              <p:spPr>
                <a:xfrm>
                  <a:off x="2227006" y="2879054"/>
                  <a:ext cx="1137812" cy="768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1D7565-8D89-45AA-9712-367AB3314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006" y="2879054"/>
                  <a:ext cx="1137812" cy="7689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7D99A7-3DE0-4CBC-8130-EA4FF86695D7}"/>
                </a:ext>
              </a:extLst>
            </p:cNvPr>
            <p:cNvSpPr txBox="1"/>
            <p:nvPr/>
          </p:nvSpPr>
          <p:spPr>
            <a:xfrm>
              <a:off x="628650" y="3003684"/>
              <a:ext cx="1386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Division: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243F63-C145-4A38-BD78-1A32D5D666A4}"/>
                  </a:ext>
                </a:extLst>
              </p:cNvPr>
              <p:cNvSpPr txBox="1"/>
              <p:nvPr/>
            </p:nvSpPr>
            <p:spPr>
              <a:xfrm>
                <a:off x="2199354" y="4394249"/>
                <a:ext cx="1946787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243F63-C145-4A38-BD78-1A32D5D6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354" y="4394249"/>
                <a:ext cx="1946787" cy="806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2DB223F-A847-4EFA-B88F-3347FAA0D72D}"/>
              </a:ext>
            </a:extLst>
          </p:cNvPr>
          <p:cNvSpPr txBox="1"/>
          <p:nvPr/>
        </p:nvSpPr>
        <p:spPr>
          <a:xfrm>
            <a:off x="3853016" y="3726149"/>
            <a:ext cx="266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Complex Conjugate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B6897D-13B3-4BC6-A118-9CB07410D93B}"/>
              </a:ext>
            </a:extLst>
          </p:cNvPr>
          <p:cNvSpPr/>
          <p:nvPr/>
        </p:nvSpPr>
        <p:spPr>
          <a:xfrm>
            <a:off x="3886200" y="3350409"/>
            <a:ext cx="2595716" cy="3956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3E7D34-65E8-34EF-70A7-2E6B6828D991}"/>
                  </a:ext>
                </a:extLst>
              </p:cNvPr>
              <p:cNvSpPr txBox="1"/>
              <p:nvPr/>
            </p:nvSpPr>
            <p:spPr>
              <a:xfrm>
                <a:off x="2485704" y="5687700"/>
                <a:ext cx="4802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3E7D34-65E8-34EF-70A7-2E6B6828D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04" y="5687700"/>
                <a:ext cx="4802790" cy="369332"/>
              </a:xfrm>
              <a:prstGeom prst="rect">
                <a:avLst/>
              </a:prstGeom>
              <a:blipFill>
                <a:blip r:embed="rId7"/>
                <a:stretch>
                  <a:fillRect l="-190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3625559-6E03-9ABB-FD09-5AC8855B2ADA}"/>
              </a:ext>
            </a:extLst>
          </p:cNvPr>
          <p:cNvSpPr txBox="1"/>
          <p:nvPr/>
        </p:nvSpPr>
        <p:spPr>
          <a:xfrm>
            <a:off x="813005" y="5560706"/>
            <a:ext cx="1491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Integer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Exponent: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61B1EB-F680-5BFF-8C49-FC3B0951AAF6}"/>
                  </a:ext>
                </a:extLst>
              </p:cNvPr>
              <p:cNvSpPr txBox="1"/>
              <p:nvPr/>
            </p:nvSpPr>
            <p:spPr>
              <a:xfrm>
                <a:off x="3703204" y="6129424"/>
                <a:ext cx="15962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=−46−9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61B1EB-F680-5BFF-8C49-FC3B0951A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04" y="6129424"/>
                <a:ext cx="1596206" cy="369332"/>
              </a:xfrm>
              <a:prstGeom prst="rect">
                <a:avLst/>
              </a:prstGeom>
              <a:blipFill>
                <a:blip r:embed="rId8"/>
                <a:stretch>
                  <a:fillRect l="-1527" r="-381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4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  <p:bldP spid="38" grpId="0" animBg="1"/>
      <p:bldP spid="7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39F07-466C-49F9-330E-0ECC7B79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6C049A88-9008-AAE1-2F94-EF28B86B35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65126"/>
                <a:ext cx="7886700" cy="1103455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6C049A88-9008-AAE1-2F94-EF28B86B3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5126"/>
                <a:ext cx="7886700" cy="1103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D561FD-AC35-F473-FBB6-7331BB339819}"/>
                  </a:ext>
                </a:extLst>
              </p:cNvPr>
              <p:cNvSpPr txBox="1"/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D561FD-AC35-F473-FBB6-7331BB339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C5A8E7-F14E-7E4B-EA0B-16182B4363BE}"/>
                  </a:ext>
                </a:extLst>
              </p:cNvPr>
              <p:cNvSpPr/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C5A8E7-F14E-7E4B-EA0B-16182B436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F36DAB-ED9C-94BE-AAE6-098682A2F32E}"/>
                  </a:ext>
                </a:extLst>
              </p:cNvPr>
              <p:cNvSpPr txBox="1"/>
              <p:nvPr/>
            </p:nvSpPr>
            <p:spPr>
              <a:xfrm>
                <a:off x="4090417" y="4327685"/>
                <a:ext cx="1207702" cy="5984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F36DAB-ED9C-94BE-AAE6-098682A2F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417" y="4327685"/>
                <a:ext cx="1207702" cy="5984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033DD758-A2AC-20B8-BCD1-1B3BC1F80B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0202" y="5252896"/>
                <a:ext cx="3223136" cy="110345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  <a:latin typeface="+mn-lt"/>
                  </a:rPr>
                  <a:t> is the base of the natural logarithm</a:t>
                </a:r>
              </a:p>
              <a:p>
                <a:pPr algn="ctr"/>
                <a:r>
                  <a:rPr lang="en-US" sz="2400" dirty="0">
                    <a:latin typeface="+mn-lt"/>
                  </a:rPr>
                  <a:t>= 2.718281828459045…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033DD758-A2AC-20B8-BCD1-1B3BC1F80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202" y="5252896"/>
                <a:ext cx="3223136" cy="1103455"/>
              </a:xfrm>
              <a:prstGeom prst="rect">
                <a:avLst/>
              </a:prstGeom>
              <a:blipFill>
                <a:blip r:embed="rId6"/>
                <a:stretch>
                  <a:fillRect l="-1512" t="-6630" r="-1512" b="-1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B48109-72B2-AD05-923A-6FF293B057E9}"/>
                  </a:ext>
                </a:extLst>
              </p:cNvPr>
              <p:cNvSpPr txBox="1"/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 an item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divide it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parts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the size of each part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Q: What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?</a:t>
                </a:r>
              </a:p>
              <a:p>
                <a:r>
                  <a:rPr lang="en-US" dirty="0"/>
                  <a:t>A: 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B48109-72B2-AD05-923A-6FF293B05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blipFill>
                <a:blip r:embed="rId7"/>
                <a:stretch>
                  <a:fillRect l="-903" t="-1860" b="-5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FEEEB2-E1BC-2A62-73D5-BFF894BBFE8D}"/>
                  </a:ext>
                </a:extLst>
              </p:cNvPr>
              <p:cNvSpPr txBox="1"/>
              <p:nvPr/>
            </p:nvSpPr>
            <p:spPr>
              <a:xfrm>
                <a:off x="6457950" y="5981170"/>
                <a:ext cx="873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fun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FEEEB2-E1BC-2A62-73D5-BFF894BB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5981170"/>
                <a:ext cx="873636" cy="276999"/>
              </a:xfrm>
              <a:prstGeom prst="rect">
                <a:avLst/>
              </a:prstGeom>
              <a:blipFill>
                <a:blip r:embed="rId8"/>
                <a:stretch>
                  <a:fillRect l="-6250" r="-625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Left 9">
            <a:extLst>
              <a:ext uri="{FF2B5EF4-FFF2-40B4-BE49-F238E27FC236}">
                <a16:creationId xmlns:a16="http://schemas.microsoft.com/office/drawing/2014/main" id="{641B16B0-A24E-D372-7151-9B24DC399AF7}"/>
              </a:ext>
            </a:extLst>
          </p:cNvPr>
          <p:cNvSpPr/>
          <p:nvPr/>
        </p:nvSpPr>
        <p:spPr>
          <a:xfrm>
            <a:off x="5471410" y="3455019"/>
            <a:ext cx="2066892" cy="23234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7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30795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Newton’s method for calculating the square root of any real </a:t>
                </a:r>
                <a:r>
                  <a:rPr lang="en-US" sz="2400" b="1" dirty="0"/>
                  <a:t>x</a:t>
                </a:r>
                <a:r>
                  <a:rPr lang="en-US" sz="2400" dirty="0"/>
                  <a:t> involves keeping track of "low end” and “high end” brackets, which get successively closer to the actual root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start with the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lowEnd </a:t>
                </a:r>
                <a:r>
                  <a:rPr lang="en-US" sz="2000" dirty="0"/>
                  <a:t>= 0 and </a:t>
                </a:r>
                <a:r>
                  <a:rPr lang="en-US" sz="2000" dirty="0">
                    <a:solidFill>
                      <a:srgbClr val="00B050"/>
                    </a:solidFill>
                  </a:rPr>
                  <a:t>highEnd </a:t>
                </a:r>
                <a:r>
                  <a:rPr lang="en-US" sz="2000" dirty="0"/>
                  <a:t>= </a:t>
                </a:r>
                <a:r>
                  <a:rPr lang="en-US" sz="2000" b="1" dirty="0"/>
                  <a:t>x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move the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brackets inward</a:t>
                </a:r>
                <a:r>
                  <a:rPr lang="en-US" sz="2000" dirty="0"/>
                  <a:t> keeping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𝑙𝑜𝑤𝐸𝑛𝑑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h𝑖𝑔h𝐸𝑛𝑑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1" baseline="30000" dirty="0">
                  <a:solidFill>
                    <a:srgbClr val="00B05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During each loop iteration, our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estimate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mean</a:t>
                </a:r>
                <a:r>
                  <a:rPr lang="en-US" sz="2400" dirty="0"/>
                  <a:t> of the current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lowEnd </a:t>
                </a:r>
                <a:r>
                  <a:rPr lang="en-US" sz="2400" dirty="0"/>
                  <a:t>&amp; the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highEnd </a:t>
                </a:r>
                <a:r>
                  <a:rPr lang="en-US" sz="2400" dirty="0"/>
                  <a:t>brackets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Then, if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𝑒𝑠𝑡𝑖𝑚𝑎𝑡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&gt;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set </a:t>
                </a:r>
                <a:r>
                  <a:rPr lang="en-US" sz="2000" dirty="0">
                    <a:solidFill>
                      <a:srgbClr val="00B050"/>
                    </a:solidFill>
                  </a:rPr>
                  <a:t>highEnd</a:t>
                </a:r>
                <a:r>
                  <a:rPr lang="en-US" sz="2000" dirty="0"/>
                  <a:t> to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estimate</a:t>
                </a:r>
                <a:endParaRPr lang="en-US" sz="2000" i="1" dirty="0">
                  <a:solidFill>
                    <a:srgbClr val="00B05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Alternatively, if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𝑒𝑠𝑡𝑖𝑚𝑎𝑡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&lt;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set </a:t>
                </a:r>
                <a:r>
                  <a:rPr lang="en-US" sz="2000" dirty="0">
                    <a:solidFill>
                      <a:srgbClr val="00B050"/>
                    </a:solidFill>
                  </a:rPr>
                  <a:t>lowEnd</a:t>
                </a:r>
                <a:r>
                  <a:rPr lang="en-US" sz="2000" dirty="0"/>
                  <a:t> to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estimate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Stop when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𝑒𝑠𝑡𝑖𝑚𝑎𝑡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ɛ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30795" cy="4351338"/>
              </a:xfrm>
              <a:blipFill>
                <a:blip r:embed="rId2"/>
                <a:stretch>
                  <a:fillRect l="-1063" t="-1961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4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27571" y="3650478"/>
                <a:ext cx="8032488" cy="2440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is the only function which is the derivative of </a:t>
                </a:r>
                <a:r>
                  <a:rPr lang="en-US" sz="2400" b="1" i="1" u="sng" dirty="0">
                    <a:solidFill>
                      <a:srgbClr val="0070C0"/>
                    </a:solidFill>
                  </a:rPr>
                  <a:t>itself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71" y="3650478"/>
                <a:ext cx="8032488" cy="2440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2801723" y="3207522"/>
            <a:ext cx="943659" cy="7214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430830" y="3169557"/>
            <a:ext cx="1536593" cy="7594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4304994" y="3126658"/>
            <a:ext cx="2037284" cy="755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40356" y="4430738"/>
            <a:ext cx="2153441" cy="81277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BB4D6C-58AA-48D7-B278-ED0BA4F5944B}"/>
              </a:ext>
            </a:extLst>
          </p:cNvPr>
          <p:cNvCxnSpPr>
            <a:cxnSpLocks/>
          </p:cNvCxnSpPr>
          <p:nvPr/>
        </p:nvCxnSpPr>
        <p:spPr>
          <a:xfrm flipH="1">
            <a:off x="2285136" y="3226108"/>
            <a:ext cx="516587" cy="6822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/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 constant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3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55756" y="1109645"/>
                <a:ext cx="8032488" cy="2440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is the only function which is the derivative of </a:t>
                </a:r>
                <a:r>
                  <a:rPr lang="en-US" sz="2400" b="1" i="1" u="sng" dirty="0">
                    <a:solidFill>
                      <a:srgbClr val="0070C0"/>
                    </a:solidFill>
                  </a:rPr>
                  <a:t>itself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56" y="1109645"/>
                <a:ext cx="8032488" cy="2440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495279" y="1539468"/>
            <a:ext cx="2153441" cy="81277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/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 constant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1D05BB4-E3DD-D9A1-70AF-28D91DDBB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810" y="3223018"/>
            <a:ext cx="7152381" cy="313333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7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03003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an approximation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sz="2000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where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400" dirty="0"/>
                  <a:t>, using its Taylor Series expansion to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20 terms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the above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power series </a:t>
                </a:r>
                <a:r>
                  <a:rPr lang="en-US" sz="2400" dirty="0"/>
                  <a:t>to display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sz="2400" b="0" i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Notice the </a:t>
                </a:r>
                <a:r>
                  <a:rPr lang="en-US" sz="2400" i="1" dirty="0">
                    <a:ea typeface="Cambria Math" panose="02040503050406030204" pitchFamily="18" charset="0"/>
                  </a:rPr>
                  <a:t>denominators</a:t>
                </a:r>
                <a:r>
                  <a:rPr lang="en-US" sz="2400" dirty="0">
                    <a:ea typeface="Cambria Math" panose="02040503050406030204" pitchFamily="18" charset="0"/>
                  </a:rPr>
                  <a:t> grow at a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factorial</a:t>
                </a:r>
                <a:r>
                  <a:rPr lang="en-US" sz="2400" dirty="0">
                    <a:ea typeface="Cambria Math" panose="02040503050406030204" pitchFamily="18" charset="0"/>
                  </a:rPr>
                  <a:t> rate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Fortunately, in Python the size of an integer is not restricted to a fixed number of number of bits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In Python an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int</a:t>
                </a:r>
                <a:r>
                  <a:rPr lang="en-US" sz="2400" dirty="0">
                    <a:ea typeface="Cambria Math" panose="02040503050406030204" pitchFamily="18" charset="0"/>
                  </a:rPr>
                  <a:t> can expand in size to the limit of the available memory!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030032"/>
              </a:xfrm>
              <a:blipFill>
                <a:blip r:embed="rId3"/>
                <a:stretch>
                  <a:fillRect l="-1005" t="-2115" r="-927" b="-18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9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euler_identity.py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88583-8ABB-ADBD-F9E3-091F2007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104" y="1563768"/>
            <a:ext cx="4971587" cy="409501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211D72-D346-B0BD-E072-D1CB0A57BF3E}"/>
                  </a:ext>
                </a:extLst>
              </p:cNvPr>
              <p:cNvSpPr txBox="1"/>
              <p:nvPr/>
            </p:nvSpPr>
            <p:spPr>
              <a:xfrm>
                <a:off x="352650" y="3955900"/>
                <a:ext cx="2143211" cy="109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211D72-D346-B0BD-E072-D1CB0A57B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50" y="3955900"/>
                <a:ext cx="2143211" cy="109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E5481E-0E87-0BA0-14B3-ED778AC0F0F3}"/>
                  </a:ext>
                </a:extLst>
              </p:cNvPr>
              <p:cNvSpPr txBox="1"/>
              <p:nvPr/>
            </p:nvSpPr>
            <p:spPr>
              <a:xfrm>
                <a:off x="975703" y="5418797"/>
                <a:ext cx="897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0!=1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E5481E-0E87-0BA0-14B3-ED778AC0F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03" y="5418797"/>
                <a:ext cx="897105" cy="369332"/>
              </a:xfrm>
              <a:prstGeom prst="rect">
                <a:avLst/>
              </a:prstGeom>
              <a:blipFill>
                <a:blip r:embed="rId5"/>
                <a:stretch>
                  <a:fillRect l="-7483" r="-81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1EBC05-B2C8-1E30-D77B-161B10D48204}"/>
                  </a:ext>
                </a:extLst>
              </p:cNvPr>
              <p:cNvSpPr txBox="1"/>
              <p:nvPr/>
            </p:nvSpPr>
            <p:spPr>
              <a:xfrm>
                <a:off x="699409" y="3223330"/>
                <a:ext cx="1449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1EBC05-B2C8-1E30-D77B-161B10D48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9" y="3223330"/>
                <a:ext cx="1449692" cy="369332"/>
              </a:xfrm>
              <a:prstGeom prst="rect">
                <a:avLst/>
              </a:prstGeom>
              <a:blipFill>
                <a:blip r:embed="rId6"/>
                <a:stretch>
                  <a:fillRect l="-2521" r="-37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C43F91-642D-291B-81E4-6C7CECCA3718}"/>
                  </a:ext>
                </a:extLst>
              </p:cNvPr>
              <p:cNvSpPr txBox="1"/>
              <p:nvPr/>
            </p:nvSpPr>
            <p:spPr>
              <a:xfrm>
                <a:off x="633911" y="2490760"/>
                <a:ext cx="1580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=0→19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C43F91-642D-291B-81E4-6C7CECCA3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1" y="2490760"/>
                <a:ext cx="1580689" cy="369332"/>
              </a:xfrm>
              <a:prstGeom prst="rect">
                <a:avLst/>
              </a:prstGeom>
              <a:blipFill>
                <a:blip r:embed="rId7"/>
                <a:stretch>
                  <a:fillRect l="-2317" r="-42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C18209FA-C2BB-784C-D8B5-4D8F1E6DEF5B}"/>
              </a:ext>
            </a:extLst>
          </p:cNvPr>
          <p:cNvSpPr/>
          <p:nvPr/>
        </p:nvSpPr>
        <p:spPr>
          <a:xfrm>
            <a:off x="1943648" y="2513245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720973-689D-7438-2B79-FFCB97EDEBE1}"/>
              </a:ext>
            </a:extLst>
          </p:cNvPr>
          <p:cNvSpPr/>
          <p:nvPr/>
        </p:nvSpPr>
        <p:spPr>
          <a:xfrm>
            <a:off x="1445322" y="4559599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708B2D-A940-F2EB-A540-A98730004B7C}"/>
              </a:ext>
            </a:extLst>
          </p:cNvPr>
          <p:cNvSpPr/>
          <p:nvPr/>
        </p:nvSpPr>
        <p:spPr>
          <a:xfrm>
            <a:off x="1943127" y="4064902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9F64E8-FC01-8971-15A5-71DAF18FDD6F}"/>
              </a:ext>
            </a:extLst>
          </p:cNvPr>
          <p:cNvSpPr/>
          <p:nvPr/>
        </p:nvSpPr>
        <p:spPr>
          <a:xfrm>
            <a:off x="1947282" y="4577694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A0C9C1-875E-290F-0473-F3300A3C1D7E}"/>
              </a:ext>
            </a:extLst>
          </p:cNvPr>
          <p:cNvSpPr/>
          <p:nvPr/>
        </p:nvSpPr>
        <p:spPr>
          <a:xfrm>
            <a:off x="3375028" y="3269147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7599EB-F1A2-AA2B-AE1F-E7F6C34BFC8C}"/>
              </a:ext>
            </a:extLst>
          </p:cNvPr>
          <p:cNvSpPr/>
          <p:nvPr/>
        </p:nvSpPr>
        <p:spPr>
          <a:xfrm>
            <a:off x="3375028" y="3788575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CDF08F-2B8C-B429-C7F2-1116631638BF}"/>
              </a:ext>
            </a:extLst>
          </p:cNvPr>
          <p:cNvSpPr/>
          <p:nvPr/>
        </p:nvSpPr>
        <p:spPr>
          <a:xfrm>
            <a:off x="3375028" y="4062656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60275F-01F9-5CC8-FF1C-E7AB96BC2342}"/>
              </a:ext>
            </a:extLst>
          </p:cNvPr>
          <p:cNvSpPr/>
          <p:nvPr/>
        </p:nvSpPr>
        <p:spPr>
          <a:xfrm>
            <a:off x="3375028" y="4314252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850C374-A8E2-D08A-B30D-6C73D2DDCF36}"/>
              </a:ext>
            </a:extLst>
          </p:cNvPr>
          <p:cNvCxnSpPr>
            <a:stCxn id="32" idx="1"/>
            <a:endCxn id="27" idx="3"/>
          </p:cNvCxnSpPr>
          <p:nvPr/>
        </p:nvCxnSpPr>
        <p:spPr>
          <a:xfrm rot="10800000">
            <a:off x="2214600" y="2675426"/>
            <a:ext cx="1160428" cy="735132"/>
          </a:xfrm>
          <a:prstGeom prst="bentConnector3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B389A20-FB7C-7D18-552E-3F3BA26AB38A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rot="10800000" flipV="1">
            <a:off x="2200844" y="3929985"/>
            <a:ext cx="1174184" cy="276327"/>
          </a:xfrm>
          <a:prstGeom prst="bentConnector3">
            <a:avLst>
              <a:gd name="adj1" fmla="val 8163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4391B1F-F02C-E07F-0442-1CEF4A294288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rot="10800000" flipV="1">
            <a:off x="2205000" y="4204067"/>
            <a:ext cx="1170029" cy="515038"/>
          </a:xfrm>
          <a:prstGeom prst="bentConnector3">
            <a:avLst>
              <a:gd name="adj1" fmla="val 6473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C6B3BD8-8886-BEF6-7546-EC17C52AE667}"/>
              </a:ext>
            </a:extLst>
          </p:cNvPr>
          <p:cNvCxnSpPr>
            <a:cxnSpLocks/>
            <a:stCxn id="35" idx="1"/>
            <a:endCxn id="29" idx="2"/>
          </p:cNvCxnSpPr>
          <p:nvPr/>
        </p:nvCxnSpPr>
        <p:spPr>
          <a:xfrm rot="10800000" flipV="1">
            <a:off x="1574182" y="4455663"/>
            <a:ext cx="1800847" cy="386758"/>
          </a:xfrm>
          <a:prstGeom prst="bentConnector4">
            <a:avLst>
              <a:gd name="adj1" fmla="val 30606"/>
              <a:gd name="adj2" fmla="val 1591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80A5521-D117-58C9-2AFD-B6F01D9DA0C6}"/>
              </a:ext>
            </a:extLst>
          </p:cNvPr>
          <p:cNvSpPr/>
          <p:nvPr/>
        </p:nvSpPr>
        <p:spPr>
          <a:xfrm>
            <a:off x="2740104" y="3244514"/>
            <a:ext cx="4971587" cy="21219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7EEC0A-777D-03FE-5DFA-4918FF3C82D7}"/>
              </a:ext>
            </a:extLst>
          </p:cNvPr>
          <p:cNvGrpSpPr/>
          <p:nvPr/>
        </p:nvGrpSpPr>
        <p:grpSpPr>
          <a:xfrm>
            <a:off x="7430332" y="3740335"/>
            <a:ext cx="1076632" cy="369332"/>
            <a:chOff x="4704120" y="2356972"/>
            <a:chExt cx="1076632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E51E72E-8FE3-3689-E467-34708FBAC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B1C81C-E2EE-1BBA-64DF-8A33F7A08B2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B0FEC5-C871-E034-E0EE-0B3114DA65DF}"/>
              </a:ext>
            </a:extLst>
          </p:cNvPr>
          <p:cNvGrpSpPr/>
          <p:nvPr/>
        </p:nvGrpSpPr>
        <p:grpSpPr>
          <a:xfrm>
            <a:off x="5461286" y="3214354"/>
            <a:ext cx="1076632" cy="369332"/>
            <a:chOff x="4968362" y="2079211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D616F4-7423-C22F-33F1-F36E513556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55B5EB-676F-D693-70C1-7714C2B13E0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463B80-D934-C309-8FB2-4A0128732416}"/>
              </a:ext>
            </a:extLst>
          </p:cNvPr>
          <p:cNvGrpSpPr/>
          <p:nvPr/>
        </p:nvGrpSpPr>
        <p:grpSpPr>
          <a:xfrm>
            <a:off x="6971174" y="4007276"/>
            <a:ext cx="1068643" cy="369332"/>
            <a:chOff x="3647644" y="4910075"/>
            <a:chExt cx="1068643" cy="36933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3DA0827-774A-E2EB-E94A-BBCD820231B5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A864446-4507-2498-E60F-FB2B2A959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357F894-A907-6835-A5FB-3FE9D0C260B8}"/>
              </a:ext>
            </a:extLst>
          </p:cNvPr>
          <p:cNvGrpSpPr/>
          <p:nvPr/>
        </p:nvGrpSpPr>
        <p:grpSpPr>
          <a:xfrm>
            <a:off x="5547714" y="4275721"/>
            <a:ext cx="1064340" cy="369332"/>
            <a:chOff x="3647644" y="5421073"/>
            <a:chExt cx="1064340" cy="36933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737E79A-D3B5-1414-4215-9B2D891448AE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C8FB849-16F6-09BE-2E2C-08297E85B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BE52007-6D41-1885-E23A-60CEA8444A8F}"/>
              </a:ext>
            </a:extLst>
          </p:cNvPr>
          <p:cNvGrpSpPr/>
          <p:nvPr/>
        </p:nvGrpSpPr>
        <p:grpSpPr>
          <a:xfrm>
            <a:off x="5807615" y="4792371"/>
            <a:ext cx="1068643" cy="369332"/>
            <a:chOff x="3647644" y="5359159"/>
            <a:chExt cx="1068643" cy="36933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81047FD-DA22-9EC8-6970-BF7206DBE99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E8C12E4-ABD5-BAC0-DB34-CBC1D3E56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8495689-B4CD-870F-7957-137CA4DF1B3D}"/>
              </a:ext>
            </a:extLst>
          </p:cNvPr>
          <p:cNvGrpSpPr/>
          <p:nvPr/>
        </p:nvGrpSpPr>
        <p:grpSpPr>
          <a:xfrm>
            <a:off x="4483567" y="5041970"/>
            <a:ext cx="1076632" cy="369332"/>
            <a:chOff x="2157212" y="5356391"/>
            <a:chExt cx="1076632" cy="36933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D4B8E92-E9F7-F719-2A6B-AA0E72CD9C2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9EFB153-84C9-B73C-DC32-6CDFF3E29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2C676C0-3E2F-F6FB-1477-658D62B76B85}"/>
              </a:ext>
            </a:extLst>
          </p:cNvPr>
          <p:cNvSpPr/>
          <p:nvPr/>
        </p:nvSpPr>
        <p:spPr>
          <a:xfrm>
            <a:off x="1251679" y="3214354"/>
            <a:ext cx="897422" cy="3693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5502E8-96D2-B877-760C-4C423ADF9940}"/>
              </a:ext>
            </a:extLst>
          </p:cNvPr>
          <p:cNvSpPr/>
          <p:nvPr/>
        </p:nvSpPr>
        <p:spPr>
          <a:xfrm>
            <a:off x="1842682" y="4128395"/>
            <a:ext cx="176618" cy="24524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D455EF1-C8D3-C5EB-280B-7BECC22459A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1543336" y="3740739"/>
            <a:ext cx="544709" cy="230601"/>
          </a:xfrm>
          <a:prstGeom prst="bent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8770E-6DE4-0086-4DC8-DFFC50BCF1F0}"/>
              </a:ext>
            </a:extLst>
          </p:cNvPr>
          <p:cNvSpPr/>
          <p:nvPr/>
        </p:nvSpPr>
        <p:spPr>
          <a:xfrm>
            <a:off x="4922889" y="3808405"/>
            <a:ext cx="2020267" cy="23019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439FC2-8F49-707B-25D1-0DA95A5DDDE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3704347" y="1579728"/>
            <a:ext cx="224719" cy="423263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4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3" grpId="0" animBg="1"/>
      <p:bldP spid="6" grpId="0" animBg="1"/>
      <p:bldP spid="7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euler_identity.py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EAECF-8FA1-5D28-FD1E-CB92F6649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960" y="1925645"/>
            <a:ext cx="1856079" cy="104990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18A37A-1D11-6C8F-CEDC-E6AE05F0AE53}"/>
                  </a:ext>
                </a:extLst>
              </p:cNvPr>
              <p:cNvSpPr txBox="1"/>
              <p:nvPr/>
            </p:nvSpPr>
            <p:spPr>
              <a:xfrm>
                <a:off x="3479324" y="3429000"/>
                <a:ext cx="2145203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18A37A-1D11-6C8F-CEDC-E6AE05F0A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24" y="3429000"/>
                <a:ext cx="2145203" cy="635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12C74-4E88-1E75-FCD9-99A2FB1BE84F}"/>
                  </a:ext>
                </a:extLst>
              </p:cNvPr>
              <p:cNvSpPr txBox="1"/>
              <p:nvPr/>
            </p:nvSpPr>
            <p:spPr>
              <a:xfrm>
                <a:off x="3223453" y="4462312"/>
                <a:ext cx="2656945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12C74-4E88-1E75-FCD9-99A2FB1BE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53" y="4462312"/>
                <a:ext cx="2656945" cy="635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2FD09656-D251-EDEC-4F6B-3BF87B036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950" y="4875793"/>
            <a:ext cx="1471990" cy="1458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50C8E1-A14A-64AD-DEF4-F156BADE1430}"/>
                  </a:ext>
                </a:extLst>
              </p:cNvPr>
              <p:cNvSpPr txBox="1"/>
              <p:nvPr/>
            </p:nvSpPr>
            <p:spPr>
              <a:xfrm>
                <a:off x="511272" y="2088506"/>
                <a:ext cx="2968052" cy="109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50C8E1-A14A-64AD-DEF4-F156BADE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2" y="2088506"/>
                <a:ext cx="2968052" cy="1099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52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BBBB1D-1743-4E2C-B6C7-4E9552034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95" y="2765184"/>
            <a:ext cx="5665410" cy="3853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E02BF1-C343-476C-8F3C-005394FBDE24}"/>
              </a:ext>
            </a:extLst>
          </p:cNvPr>
          <p:cNvSpPr/>
          <p:nvPr/>
        </p:nvSpPr>
        <p:spPr>
          <a:xfrm>
            <a:off x="2718972" y="2858974"/>
            <a:ext cx="2052131" cy="29718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52395C-11C8-4E64-9910-07B86705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78A38-8AFB-CBB1-F27B-FBF316536B18}"/>
                  </a:ext>
                </a:extLst>
              </p:cNvPr>
              <p:cNvSpPr txBox="1"/>
              <p:nvPr/>
            </p:nvSpPr>
            <p:spPr>
              <a:xfrm>
                <a:off x="2577319" y="1423622"/>
                <a:ext cx="3989362" cy="953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sz="6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78A38-8AFB-CBB1-F27B-FBF31653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19" y="1423622"/>
                <a:ext cx="3989362" cy="953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2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blipFill>
                <a:blip r:embed="rId4"/>
                <a:stretch>
                  <a:fillRect r="-69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blipFill>
                <a:blip r:embed="rId5"/>
                <a:stretch>
                  <a:fillRect l="-948" r="-1422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𝟐𝟎𝟕𝟖𝟕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blipFill>
                <a:blip r:embed="rId12"/>
                <a:stretch>
                  <a:fillRect l="-4358" t="-15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blipFill>
                <a:blip r:embed="rId13"/>
                <a:stretch>
                  <a:fillRect l="-2370" t="-1587" r="-56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cxnSpLocks/>
          </p:cNvCxnSpPr>
          <p:nvPr/>
        </p:nvCxnSpPr>
        <p:spPr>
          <a:xfrm flipH="1">
            <a:off x="7486650" y="5405284"/>
            <a:ext cx="536473" cy="422256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3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05</a:t>
            </a:r>
            <a:r>
              <a:rPr lang="en-US" sz="3200" dirty="0">
                <a:latin typeface="+mn-lt"/>
              </a:rPr>
              <a:t> </a:t>
            </a:r>
            <a:r>
              <a:rPr lang="en-US" sz="3200">
                <a:latin typeface="+mn-lt"/>
              </a:rPr>
              <a:t>– Now </a:t>
            </a:r>
            <a:r>
              <a:rPr lang="en-US" sz="3200" dirty="0">
                <a:latin typeface="+mn-lt"/>
              </a:rPr>
              <a:t>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77542"/>
          </a:xfrm>
        </p:spPr>
        <p:txBody>
          <a:bodyPr>
            <a:normAutofit/>
          </a:bodyPr>
          <a:lstStyle/>
          <a:p>
            <a:r>
              <a:rPr lang="en-US" sz="2400" b="1" dirty="0"/>
              <a:t>Newton's Method </a:t>
            </a:r>
            <a:r>
              <a:rPr lang="en-US" sz="2400" dirty="0"/>
              <a:t>is based on </a:t>
            </a:r>
            <a:r>
              <a:rPr lang="en-US" sz="2400" b="1" dirty="0">
                <a:solidFill>
                  <a:srgbClr val="0070C0"/>
                </a:solidFill>
              </a:rPr>
              <a:t>iteration</a:t>
            </a:r>
            <a:r>
              <a:rPr lang="en-US" sz="2400" dirty="0"/>
              <a:t>: we continue to slide the low and high estimate of the square root closer to the "middle" (the correct answer) after each iteration</a:t>
            </a:r>
          </a:p>
          <a:p>
            <a:r>
              <a:rPr lang="en-US" sz="2400" b="1" dirty="0"/>
              <a:t>Heron's Method </a:t>
            </a:r>
            <a:r>
              <a:rPr lang="en-US" sz="2400" dirty="0"/>
              <a:t>requires fewer lines of code and </a:t>
            </a:r>
            <a:r>
              <a:rPr lang="en-US" sz="2400" b="1" dirty="0">
                <a:solidFill>
                  <a:srgbClr val="00B050"/>
                </a:solidFill>
              </a:rPr>
              <a:t>converges</a:t>
            </a:r>
            <a:r>
              <a:rPr lang="en-US" sz="2400" dirty="0"/>
              <a:t> faster (fewer iterations) than Newton's Method – but Newton's Method can be easily modified to find cube roots, fourth roots, etc.</a:t>
            </a:r>
          </a:p>
          <a:p>
            <a:r>
              <a:rPr lang="en-US" sz="2400" dirty="0"/>
              <a:t>We can find the integral of a function </a:t>
            </a:r>
            <a:r>
              <a:rPr lang="en-US" sz="2400" b="1" dirty="0">
                <a:solidFill>
                  <a:srgbClr val="FF0000"/>
                </a:solidFill>
              </a:rPr>
              <a:t>(the area under its curve)</a:t>
            </a:r>
            <a:r>
              <a:rPr lang="en-US" sz="2400" dirty="0"/>
              <a:t> by summing the </a:t>
            </a:r>
            <a:r>
              <a:rPr lang="en-US" sz="2400" b="1" dirty="0"/>
              <a:t>area of a series of small rectangles</a:t>
            </a:r>
          </a:p>
          <a:p>
            <a:r>
              <a:rPr lang="en-US" sz="2400" b="1" dirty="0"/>
              <a:t>Euler's Identity </a:t>
            </a:r>
            <a:r>
              <a:rPr lang="en-US" sz="2400" dirty="0"/>
              <a:t>unites </a:t>
            </a:r>
            <a:r>
              <a:rPr lang="en-US" sz="2400" b="1" dirty="0">
                <a:solidFill>
                  <a:srgbClr val="7030A0"/>
                </a:solidFill>
              </a:rPr>
              <a:t>the five fundamental constants in Math</a:t>
            </a:r>
            <a:r>
              <a:rPr lang="en-US" sz="2400" dirty="0"/>
              <a:t> and is nothing more than the sum of raising a specific complex number to a series of integer exponents and then dividing by growing factorials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Update the code in </a:t>
                </a:r>
                <a:r>
                  <a:rPr lang="en-US" sz="2400" b="1" dirty="0"/>
                  <a:t>logarithm_series.py</a:t>
                </a:r>
                <a:r>
                  <a:rPr lang="en-US" sz="2400" dirty="0"/>
                  <a:t> to calculate this sum: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Then calculate and print this value: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FE8C99-024B-4160-8434-9BFEADC1A87D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8280810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8069888" y="351868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7784652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3475833" y="2094060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33" y="2094060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4118458" y="3509509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24.5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4571998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4306840" y="4206748"/>
                <a:ext cx="1583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840" y="4206748"/>
                <a:ext cx="1583702" cy="276999"/>
              </a:xfrm>
              <a:prstGeom prst="rect">
                <a:avLst/>
              </a:prstGeom>
              <a:blipFill>
                <a:blip r:embed="rId6"/>
                <a:stretch>
                  <a:fillRect l="-3475" t="-4348" r="-386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A874A10-D9F1-41DB-89FB-B8B38D6446B4}"/>
              </a:ext>
            </a:extLst>
          </p:cNvPr>
          <p:cNvSpPr txBox="1"/>
          <p:nvPr/>
        </p:nvSpPr>
        <p:spPr>
          <a:xfrm>
            <a:off x="6073298" y="5013422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5150238" y="4667308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600.25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38" y="4667308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E85A31-AFC9-4612-86BE-E719933A387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820717" y="3703355"/>
            <a:ext cx="3249171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26B4A672-5EFD-47C3-9129-6AF2AB178AE7}"/>
              </a:ext>
            </a:extLst>
          </p:cNvPr>
          <p:cNvSpPr/>
          <p:nvPr/>
        </p:nvSpPr>
        <p:spPr>
          <a:xfrm>
            <a:off x="2809037" y="2765146"/>
            <a:ext cx="1192364" cy="301790"/>
          </a:xfrm>
          <a:prstGeom prst="wedgeRectCallout">
            <a:avLst>
              <a:gd name="adj1" fmla="val 87757"/>
              <a:gd name="adj2" fmla="val 843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estimate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4302010C-D333-4759-A045-C1E92467D038}"/>
              </a:ext>
            </a:extLst>
          </p:cNvPr>
          <p:cNvSpPr/>
          <p:nvPr/>
        </p:nvSpPr>
        <p:spPr>
          <a:xfrm>
            <a:off x="6048668" y="2092628"/>
            <a:ext cx="1656885" cy="893677"/>
          </a:xfrm>
          <a:prstGeom prst="wedgeRectCallout">
            <a:avLst>
              <a:gd name="adj1" fmla="val -129837"/>
              <a:gd name="adj2" fmla="val 7203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highEnd moves down to the estimate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9B2CE3-7D08-46D8-A1F9-0D3F5BEF70F7}"/>
              </a:ext>
            </a:extLst>
          </p:cNvPr>
          <p:cNvCxnSpPr>
            <a:cxnSpLocks/>
          </p:cNvCxnSpPr>
          <p:nvPr/>
        </p:nvCxnSpPr>
        <p:spPr>
          <a:xfrm flipH="1" flipV="1">
            <a:off x="6048668" y="5013423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62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4" grpId="0"/>
      <p:bldP spid="25" grpId="0"/>
      <p:bldP spid="13" grpId="0"/>
      <p:bldP spid="28" grpId="0"/>
      <p:bldP spid="33" grpId="0"/>
      <p:bldP spid="34" grpId="0"/>
      <p:bldP spid="35" grpId="0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4593949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4249530" y="3482035"/>
            <a:ext cx="68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4097793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1634731" y="2094060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731" y="2094060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2267712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2721253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2448779" y="4206748"/>
                <a:ext cx="19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12.25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=150.0625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79" y="4206748"/>
                <a:ext cx="1968424" cy="276999"/>
              </a:xfrm>
              <a:prstGeom prst="rect">
                <a:avLst/>
              </a:prstGeom>
              <a:blipFill>
                <a:blip r:embed="rId6"/>
                <a:stretch>
                  <a:fillRect l="-2477" t="-4348" r="-27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3411046" y="4657035"/>
                <a:ext cx="1556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150.0625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46" y="4657035"/>
                <a:ext cx="1556516" cy="276999"/>
              </a:xfrm>
              <a:prstGeom prst="rect">
                <a:avLst/>
              </a:prstGeom>
              <a:blipFill>
                <a:blip r:embed="rId7"/>
                <a:stretch>
                  <a:fillRect l="-3529" r="-313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B6C47-F9B9-4852-B73E-18BFEB688456}"/>
              </a:ext>
            </a:extLst>
          </p:cNvPr>
          <p:cNvCxnSpPr>
            <a:cxnSpLocks/>
          </p:cNvCxnSpPr>
          <p:nvPr/>
        </p:nvCxnSpPr>
        <p:spPr>
          <a:xfrm>
            <a:off x="3013862" y="3666701"/>
            <a:ext cx="1358113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46FA97-7430-4A00-A62A-E8E8669A323C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124C5C-E058-4670-AEAC-E38BF3B96AD6}"/>
              </a:ext>
            </a:extLst>
          </p:cNvPr>
          <p:cNvSpPr txBox="1"/>
          <p:nvPr/>
        </p:nvSpPr>
        <p:spPr>
          <a:xfrm>
            <a:off x="4572000" y="4979813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8CF846-2F0E-45BE-B595-64585A710FA8}"/>
              </a:ext>
            </a:extLst>
          </p:cNvPr>
          <p:cNvCxnSpPr>
            <a:cxnSpLocks/>
          </p:cNvCxnSpPr>
          <p:nvPr/>
        </p:nvCxnSpPr>
        <p:spPr>
          <a:xfrm flipH="1" flipV="1">
            <a:off x="4547370" y="4979814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8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8" grpId="0"/>
      <p:bldP spid="33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2721260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267722" y="3482035"/>
            <a:ext cx="90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232421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698386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86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345996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1794552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462853" y="4109380"/>
                <a:ext cx="1711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6.125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=37.515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53" y="4109380"/>
                <a:ext cx="1711944" cy="276999"/>
              </a:xfrm>
              <a:prstGeom prst="rect">
                <a:avLst/>
              </a:prstGeom>
              <a:blipFill>
                <a:blip r:embed="rId6"/>
                <a:stretch>
                  <a:fillRect l="-2847" t="-4348" r="-320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2425120" y="4559667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37.515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120" y="4559667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B6C47-F9B9-4852-B73E-18BFEB688456}"/>
              </a:ext>
            </a:extLst>
          </p:cNvPr>
          <p:cNvCxnSpPr>
            <a:cxnSpLocks/>
          </p:cNvCxnSpPr>
          <p:nvPr/>
        </p:nvCxnSpPr>
        <p:spPr>
          <a:xfrm flipH="1">
            <a:off x="938214" y="3663044"/>
            <a:ext cx="571499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49607E-32AB-4FD6-80E4-CBC7495C19EF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92A9D-CCF8-4401-B9A2-69DD95B9BBBD}"/>
              </a:ext>
            </a:extLst>
          </p:cNvPr>
          <p:cNvSpPr txBox="1"/>
          <p:nvPr/>
        </p:nvSpPr>
        <p:spPr>
          <a:xfrm>
            <a:off x="3379623" y="4836666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</a:t>
            </a:r>
            <a:r>
              <a:rPr lang="en-US" i="1" u="sng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low</a:t>
            </a:r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DC96BE-CF34-49CF-AEAF-DB9EEADCDBC5}"/>
              </a:ext>
            </a:extLst>
          </p:cNvPr>
          <p:cNvCxnSpPr>
            <a:cxnSpLocks/>
          </p:cNvCxnSpPr>
          <p:nvPr/>
        </p:nvCxnSpPr>
        <p:spPr>
          <a:xfrm flipH="1" flipV="1">
            <a:off x="3354993" y="4836667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D615A03C-6B07-40C7-B8CC-CB8BC1617603}"/>
              </a:ext>
            </a:extLst>
          </p:cNvPr>
          <p:cNvSpPr/>
          <p:nvPr/>
        </p:nvSpPr>
        <p:spPr>
          <a:xfrm>
            <a:off x="681270" y="5171211"/>
            <a:ext cx="1656885" cy="893677"/>
          </a:xfrm>
          <a:prstGeom prst="wedgeRectCallout">
            <a:avLst>
              <a:gd name="adj1" fmla="val 19442"/>
              <a:gd name="adj2" fmla="val -13511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lowEnd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up to the estimate</a:t>
            </a:r>
          </a:p>
        </p:txBody>
      </p:sp>
    </p:spTree>
    <p:extLst>
      <p:ext uri="{BB962C8B-B14F-4D97-AF65-F5344CB8AC3E}">
        <p14:creationId xmlns:p14="http://schemas.microsoft.com/office/powerpoint/2010/main" val="231031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29" grpId="0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BE38939-ABBD-4528-89B8-273AD4F3C586}"/>
              </a:ext>
            </a:extLst>
          </p:cNvPr>
          <p:cNvGrpSpPr/>
          <p:nvPr/>
        </p:nvGrpSpPr>
        <p:grpSpPr>
          <a:xfrm>
            <a:off x="1789560" y="3035807"/>
            <a:ext cx="931700" cy="438912"/>
            <a:chOff x="1789560" y="3035807"/>
            <a:chExt cx="931700" cy="43891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6F3EC-F1A2-42E9-9B7D-A3D2E52D2471}"/>
                </a:ext>
              </a:extLst>
            </p:cNvPr>
            <p:cNvCxnSpPr/>
            <p:nvPr/>
          </p:nvCxnSpPr>
          <p:spPr>
            <a:xfrm>
              <a:off x="17895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654F66-79BE-44A9-8375-A7D19F924F13}"/>
                </a:ext>
              </a:extLst>
            </p:cNvPr>
            <p:cNvCxnSpPr/>
            <p:nvPr/>
          </p:nvCxnSpPr>
          <p:spPr>
            <a:xfrm>
              <a:off x="27212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1801883" y="3869570"/>
            <a:ext cx="90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9.1875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371350" y="3474439"/>
            <a:ext cx="7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964447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554288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1159243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243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345996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255408" y="2765146"/>
            <a:ext cx="1" cy="1104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910475" y="4432279"/>
                <a:ext cx="1840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9.1875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=84.410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475" y="4432279"/>
                <a:ext cx="1840184" cy="276999"/>
              </a:xfrm>
              <a:prstGeom prst="rect">
                <a:avLst/>
              </a:prstGeom>
              <a:blipFill>
                <a:blip r:embed="rId6"/>
                <a:stretch>
                  <a:fillRect l="-2318" t="-4348" r="-29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3016026" y="4883806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84.410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26" y="4883806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8CAF09-6C9C-422B-ABE1-72ED8B5675AB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 flipV="1">
            <a:off x="2708934" y="3659105"/>
            <a:ext cx="371991" cy="395131"/>
          </a:xfrm>
          <a:prstGeom prst="bentConnector3">
            <a:avLst>
              <a:gd name="adj1" fmla="val 161453"/>
            </a:avLst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306FEE-A0D4-4C94-81ED-A2AAEF0548E8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4FA3C8-3AA9-4AA2-88C2-2E4EA1292E5A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7C2B0A-76AC-477F-A38A-7E732E57A0C8}"/>
              </a:ext>
            </a:extLst>
          </p:cNvPr>
          <p:cNvSpPr txBox="1"/>
          <p:nvPr/>
        </p:nvSpPr>
        <p:spPr>
          <a:xfrm>
            <a:off x="3933129" y="5254824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B2D742-A4B7-4E78-87BE-DC1510E0E51E}"/>
              </a:ext>
            </a:extLst>
          </p:cNvPr>
          <p:cNvCxnSpPr>
            <a:cxnSpLocks/>
          </p:cNvCxnSpPr>
          <p:nvPr/>
        </p:nvCxnSpPr>
        <p:spPr>
          <a:xfrm flipH="1" flipV="1">
            <a:off x="3908499" y="5254825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A833699-5BFA-4D10-B852-D93A1EE93D4E}"/>
              </a:ext>
            </a:extLst>
          </p:cNvPr>
          <p:cNvSpPr/>
          <p:nvPr/>
        </p:nvSpPr>
        <p:spPr>
          <a:xfrm>
            <a:off x="4770433" y="2682282"/>
            <a:ext cx="1656885" cy="893677"/>
          </a:xfrm>
          <a:prstGeom prst="wedgeRectCallout">
            <a:avLst>
              <a:gd name="adj1" fmla="val -129837"/>
              <a:gd name="adj2" fmla="val 7203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highEnd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down to the estimate</a:t>
            </a:r>
          </a:p>
        </p:txBody>
      </p:sp>
    </p:spTree>
    <p:extLst>
      <p:ext uri="{BB962C8B-B14F-4D97-AF65-F5344CB8AC3E}">
        <p14:creationId xmlns:p14="http://schemas.microsoft.com/office/powerpoint/2010/main" val="222600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430C1E0-7858-48FC-8EF3-B34792B65DD2}"/>
              </a:ext>
            </a:extLst>
          </p:cNvPr>
          <p:cNvGrpSpPr/>
          <p:nvPr/>
        </p:nvGrpSpPr>
        <p:grpSpPr>
          <a:xfrm>
            <a:off x="1789560" y="3035807"/>
            <a:ext cx="463529" cy="438912"/>
            <a:chOff x="1789560" y="3035807"/>
            <a:chExt cx="463529" cy="43891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6F3EC-F1A2-42E9-9B7D-A3D2E52D2471}"/>
                </a:ext>
              </a:extLst>
            </p:cNvPr>
            <p:cNvCxnSpPr/>
            <p:nvPr/>
          </p:nvCxnSpPr>
          <p:spPr>
            <a:xfrm>
              <a:off x="17895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654F66-79BE-44A9-8375-A7D19F924F13}"/>
                </a:ext>
              </a:extLst>
            </p:cNvPr>
            <p:cNvCxnSpPr/>
            <p:nvPr/>
          </p:nvCxnSpPr>
          <p:spPr>
            <a:xfrm>
              <a:off x="2253089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1477514" y="3904079"/>
            <a:ext cx="107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7.65625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151895" y="3474439"/>
            <a:ext cx="84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9.1875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905924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232421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highEnd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917842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42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075333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>
            <a:cxnSpLocks/>
          </p:cNvCxnSpPr>
          <p:nvPr/>
        </p:nvCxnSpPr>
        <p:spPr>
          <a:xfrm>
            <a:off x="2021324" y="2765146"/>
            <a:ext cx="1" cy="1104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591934" y="4457139"/>
                <a:ext cx="19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7.65625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=58.618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934" y="4457139"/>
                <a:ext cx="1968424" cy="276999"/>
              </a:xfrm>
              <a:prstGeom prst="rect">
                <a:avLst/>
              </a:prstGeom>
              <a:blipFill>
                <a:blip r:embed="rId6"/>
                <a:stretch>
                  <a:fillRect l="-2167" t="-4348" r="-27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2790078" y="4859670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58.618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078" y="4859670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8CAF09-6C9C-422B-ABE1-72ED8B5675AB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 flipV="1">
            <a:off x="2550499" y="3659105"/>
            <a:ext cx="449899" cy="429640"/>
          </a:xfrm>
          <a:prstGeom prst="bentConnector3">
            <a:avLst>
              <a:gd name="adj1" fmla="val 150811"/>
            </a:avLst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85C0A-A87E-422C-885F-35C1A902F4A4}"/>
                  </a:ext>
                </a:extLst>
              </p:cNvPr>
              <p:cNvSpPr txBox="1"/>
              <p:nvPr/>
            </p:nvSpPr>
            <p:spPr>
              <a:xfrm>
                <a:off x="565316" y="5290620"/>
                <a:ext cx="2057400" cy="94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With each iteration we are closing in on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𝟒𝟗</m:t>
                        </m:r>
                      </m:e>
                    </m:ra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85C0A-A87E-422C-885F-35C1A902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16" y="5290620"/>
                <a:ext cx="2057400" cy="949427"/>
              </a:xfrm>
              <a:prstGeom prst="rect">
                <a:avLst/>
              </a:prstGeom>
              <a:blipFill>
                <a:blip r:embed="rId8"/>
                <a:stretch>
                  <a:fillRect l="-2671" t="-3846" r="-2077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06A5591-8A5E-4243-A7C4-3CA5759FD8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657" y="4076521"/>
            <a:ext cx="1865986" cy="16841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F3113F-5518-47FE-9D76-50DB058170C9}"/>
              </a:ext>
            </a:extLst>
          </p:cNvPr>
          <p:cNvSpPr txBox="1"/>
          <p:nvPr/>
        </p:nvSpPr>
        <p:spPr>
          <a:xfrm>
            <a:off x="6489229" y="5773394"/>
            <a:ext cx="199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Isaac Newton (1642-1726)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7FDD65-028F-439D-B207-8A8F237631FD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9836BE-3B12-4A7A-8AA8-440D108874DE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A2B5BE-7598-4918-8263-77A9BC958B84}"/>
              </a:ext>
            </a:extLst>
          </p:cNvPr>
          <p:cNvSpPr txBox="1"/>
          <p:nvPr/>
        </p:nvSpPr>
        <p:spPr>
          <a:xfrm>
            <a:off x="3702523" y="5262201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B3232F-87C4-45B8-8617-BC319577B0EF}"/>
              </a:ext>
            </a:extLst>
          </p:cNvPr>
          <p:cNvCxnSpPr>
            <a:cxnSpLocks/>
          </p:cNvCxnSpPr>
          <p:nvPr/>
        </p:nvCxnSpPr>
        <p:spPr>
          <a:xfrm flipH="1" flipV="1">
            <a:off x="3677893" y="5262202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3547391-85AE-4FAA-BBC5-4FB3C6FFD499}"/>
              </a:ext>
            </a:extLst>
          </p:cNvPr>
          <p:cNvSpPr/>
          <p:nvPr/>
        </p:nvSpPr>
        <p:spPr>
          <a:xfrm>
            <a:off x="1591934" y="4457139"/>
            <a:ext cx="836712" cy="2769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75A42A6-1AD5-4A7E-BAB8-9AF2EA976242}"/>
              </a:ext>
            </a:extLst>
          </p:cNvPr>
          <p:cNvCxnSpPr>
            <a:stCxn id="14" idx="0"/>
            <a:endCxn id="18" idx="2"/>
          </p:cNvCxnSpPr>
          <p:nvPr/>
        </p:nvCxnSpPr>
        <p:spPr>
          <a:xfrm rot="5400000" flipH="1" flipV="1">
            <a:off x="1523912" y="4804242"/>
            <a:ext cx="556482" cy="416274"/>
          </a:xfrm>
          <a:prstGeom prst="bent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10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31" grpId="0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7849</TotalTime>
  <Words>1740</Words>
  <Application>Microsoft Office PowerPoint</Application>
  <PresentationFormat>On-screen Show (4:3)</PresentationFormat>
  <Paragraphs>392</Paragraphs>
  <Slides>48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Session 05 – Goals</vt:lpstr>
      <vt:lpstr>Old School Square Roots</vt:lpstr>
      <vt:lpstr>Old School Square Roots</vt:lpstr>
      <vt:lpstr>Newton’s Method for √49</vt:lpstr>
      <vt:lpstr>Newton’s Method for √49</vt:lpstr>
      <vt:lpstr>Newton’s Method for √49</vt:lpstr>
      <vt:lpstr>Newton’s Method for √49</vt:lpstr>
      <vt:lpstr>Newton’s Method for √49</vt:lpstr>
      <vt:lpstr>Newton’s Method for √49</vt:lpstr>
      <vt:lpstr>Newton’s Square Root</vt:lpstr>
      <vt:lpstr>Edit newton_sqrt.py</vt:lpstr>
      <vt:lpstr>Run newton_sqrt.py</vt:lpstr>
      <vt:lpstr>PowerPoint Presentation</vt:lpstr>
      <vt:lpstr>Open &amp; Run herons_method.py</vt:lpstr>
      <vt:lpstr>Completing What Square?</vt:lpstr>
      <vt:lpstr>Completing What Square?</vt:lpstr>
      <vt:lpstr>Completing What Square?</vt:lpstr>
      <vt:lpstr>Completing What Square?</vt:lpstr>
      <vt:lpstr>Why do we need integrals?</vt:lpstr>
      <vt:lpstr>Why do we need integrals?</vt:lpstr>
      <vt:lpstr>Why do we need integrals?</vt:lpstr>
      <vt:lpstr>Why do we need integrals?</vt:lpstr>
      <vt:lpstr>Riemann Sums</vt:lpstr>
      <vt:lpstr>Riemann Sums</vt:lpstr>
      <vt:lpstr>Riemann Sums</vt:lpstr>
      <vt:lpstr>Area of a Unit Circle</vt:lpstr>
      <vt:lpstr>Edit circle_area.py</vt:lpstr>
      <vt:lpstr>Run circle_area.py</vt:lpstr>
      <vt:lpstr>The SciPy Package</vt:lpstr>
      <vt:lpstr>Installing the SciPy Package into Thonny</vt:lpstr>
      <vt:lpstr>Search for the SciPy package</vt:lpstr>
      <vt:lpstr>Install the SciPy Package</vt:lpstr>
      <vt:lpstr>Verify the SciPy Package Installation</vt:lpstr>
      <vt:lpstr>Complex Numbers</vt:lpstr>
      <vt:lpstr>Complex Numbers</vt:lpstr>
      <vt:lpstr>Complex Algebra</vt:lpstr>
      <vt:lpstr>Complex Algebra</vt:lpstr>
      <vt:lpstr>PowerPoint Presentation</vt:lpstr>
      <vt:lpstr>Why is e so special?</vt:lpstr>
      <vt:lpstr>Why is e so special?</vt:lpstr>
      <vt:lpstr>Euler’s Identity</vt:lpstr>
      <vt:lpstr>Edit euler_identity.py</vt:lpstr>
      <vt:lpstr>Run euler_identity.py</vt:lpstr>
      <vt:lpstr>Euler’s Identity</vt:lpstr>
      <vt:lpstr>PowerPoint Presentation</vt:lpstr>
      <vt:lpstr>Session 05 – Now You Know…</vt:lpstr>
      <vt:lpstr>Task 05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Biersach, David</cp:lastModifiedBy>
  <cp:revision>874</cp:revision>
  <cp:lastPrinted>2015-06-01T00:45:11Z</cp:lastPrinted>
  <dcterms:created xsi:type="dcterms:W3CDTF">2014-09-21T17:58:26Z</dcterms:created>
  <dcterms:modified xsi:type="dcterms:W3CDTF">2024-02-12T22:10:43Z</dcterms:modified>
</cp:coreProperties>
</file>