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1019" r:id="rId2"/>
    <p:sldId id="972" r:id="rId3"/>
    <p:sldId id="1265" r:id="rId4"/>
    <p:sldId id="1264" r:id="rId5"/>
    <p:sldId id="1263" r:id="rId6"/>
    <p:sldId id="1011" r:id="rId7"/>
    <p:sldId id="1023" r:id="rId8"/>
    <p:sldId id="1012" r:id="rId9"/>
    <p:sldId id="266" r:id="rId10"/>
    <p:sldId id="267" r:id="rId11"/>
    <p:sldId id="258" r:id="rId12"/>
    <p:sldId id="275" r:id="rId13"/>
    <p:sldId id="277" r:id="rId14"/>
    <p:sldId id="1021" r:id="rId15"/>
    <p:sldId id="1020" r:id="rId16"/>
    <p:sldId id="1022" r:id="rId17"/>
    <p:sldId id="285" r:id="rId18"/>
    <p:sldId id="286" r:id="rId19"/>
    <p:sldId id="288" r:id="rId20"/>
    <p:sldId id="1053" r:id="rId21"/>
    <p:sldId id="1266" r:id="rId22"/>
    <p:sldId id="1268" r:id="rId23"/>
    <p:sldId id="1267" r:id="rId24"/>
    <p:sldId id="1269" r:id="rId25"/>
    <p:sldId id="1270" r:id="rId26"/>
    <p:sldId id="287" r:id="rId27"/>
    <p:sldId id="398" r:id="rId28"/>
    <p:sldId id="1271" r:id="rId29"/>
    <p:sldId id="1055" r:id="rId30"/>
    <p:sldId id="1272" r:id="rId31"/>
    <p:sldId id="1273" r:id="rId32"/>
    <p:sldId id="1274" r:id="rId33"/>
    <p:sldId id="973" r:id="rId34"/>
    <p:sldId id="1008" r:id="rId35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83D"/>
    <a:srgbClr val="FF7F0E"/>
    <a:srgbClr val="0E6DAE"/>
    <a:srgbClr val="0C6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8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EC6BB-84CC-4255-977A-84CCCA04C56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80614C5-9904-4F95-9017-793650C26D7F}">
      <dgm:prSet phldrT="[Text]"/>
      <dgm:spPr/>
      <dgm:t>
        <a:bodyPr/>
        <a:lstStyle/>
        <a:p>
          <a:r>
            <a:rPr lang="en-US" dirty="0"/>
            <a:t>Biology</a:t>
          </a:r>
        </a:p>
      </dgm:t>
    </dgm:pt>
    <dgm:pt modelId="{221CDC81-E4B5-40C6-8474-F89FE434FB67}" type="parTrans" cxnId="{5BDA9C60-0E34-4DE7-BE10-3D2188B3ECDA}">
      <dgm:prSet/>
      <dgm:spPr/>
      <dgm:t>
        <a:bodyPr/>
        <a:lstStyle/>
        <a:p>
          <a:endParaRPr lang="en-US"/>
        </a:p>
      </dgm:t>
    </dgm:pt>
    <dgm:pt modelId="{9CDE496C-C787-44AD-BAA3-609ED9919DAA}" type="sibTrans" cxnId="{5BDA9C60-0E34-4DE7-BE10-3D2188B3ECDA}">
      <dgm:prSet/>
      <dgm:spPr/>
      <dgm:t>
        <a:bodyPr/>
        <a:lstStyle/>
        <a:p>
          <a:endParaRPr lang="en-US"/>
        </a:p>
      </dgm:t>
    </dgm:pt>
    <dgm:pt modelId="{3E85A460-BC7B-4FD9-AEE2-9E795D248333}">
      <dgm:prSet phldrT="[Text]"/>
      <dgm:spPr/>
      <dgm:t>
        <a:bodyPr/>
        <a:lstStyle/>
        <a:p>
          <a:r>
            <a:rPr lang="en-US" dirty="0"/>
            <a:t>Chemistry</a:t>
          </a:r>
        </a:p>
      </dgm:t>
    </dgm:pt>
    <dgm:pt modelId="{CA899679-1E9D-41F9-BFAC-DF581959865E}" type="parTrans" cxnId="{7F36A6D3-D0EA-48C8-8C4A-CCCF5A99421B}">
      <dgm:prSet/>
      <dgm:spPr/>
      <dgm:t>
        <a:bodyPr/>
        <a:lstStyle/>
        <a:p>
          <a:endParaRPr lang="en-US"/>
        </a:p>
      </dgm:t>
    </dgm:pt>
    <dgm:pt modelId="{DDBAF3DD-E87A-49F5-A5F3-7FFC427E2E92}" type="sibTrans" cxnId="{7F36A6D3-D0EA-48C8-8C4A-CCCF5A99421B}">
      <dgm:prSet/>
      <dgm:spPr/>
      <dgm:t>
        <a:bodyPr/>
        <a:lstStyle/>
        <a:p>
          <a:endParaRPr lang="en-US"/>
        </a:p>
      </dgm:t>
    </dgm:pt>
    <dgm:pt modelId="{86BB73EC-BC5E-4DA5-B50A-A277B86451CD}">
      <dgm:prSet phldrT="[Text]" custT="1"/>
      <dgm:spPr/>
      <dgm:t>
        <a:bodyPr/>
        <a:lstStyle/>
        <a:p>
          <a:r>
            <a:rPr lang="en-US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Physics</a:t>
          </a:r>
        </a:p>
      </dgm:t>
    </dgm:pt>
    <dgm:pt modelId="{6E3D9B7B-5B11-4A90-9925-1FA84CC06EAD}" type="parTrans" cxnId="{B3022DA5-D229-45B6-BFF8-C38A811866A0}">
      <dgm:prSet/>
      <dgm:spPr/>
      <dgm:t>
        <a:bodyPr/>
        <a:lstStyle/>
        <a:p>
          <a:endParaRPr lang="en-US"/>
        </a:p>
      </dgm:t>
    </dgm:pt>
    <dgm:pt modelId="{58FF506B-D7FA-466E-B1A0-61B0C76BED3A}" type="sibTrans" cxnId="{B3022DA5-D229-45B6-BFF8-C38A811866A0}">
      <dgm:prSet/>
      <dgm:spPr/>
      <dgm:t>
        <a:bodyPr/>
        <a:lstStyle/>
        <a:p>
          <a:endParaRPr lang="en-US"/>
        </a:p>
      </dgm:t>
    </dgm:pt>
    <dgm:pt modelId="{CB09E91F-A8FC-45E9-AC30-F3BA52F25647}">
      <dgm:prSet/>
      <dgm:spPr/>
      <dgm:t>
        <a:bodyPr/>
        <a:lstStyle/>
        <a:p>
          <a:r>
            <a:rPr lang="en-US" dirty="0"/>
            <a:t>Math</a:t>
          </a:r>
        </a:p>
      </dgm:t>
    </dgm:pt>
    <dgm:pt modelId="{2459A130-510B-4410-9385-22FC445838C7}" type="parTrans" cxnId="{452E81A1-4F6B-4421-8EBB-4295DBBCAF45}">
      <dgm:prSet/>
      <dgm:spPr/>
      <dgm:t>
        <a:bodyPr/>
        <a:lstStyle/>
        <a:p>
          <a:endParaRPr lang="en-US"/>
        </a:p>
      </dgm:t>
    </dgm:pt>
    <dgm:pt modelId="{B7AE32C1-E947-43E2-89C9-05C990693351}" type="sibTrans" cxnId="{452E81A1-4F6B-4421-8EBB-4295DBBCAF45}">
      <dgm:prSet/>
      <dgm:spPr/>
      <dgm:t>
        <a:bodyPr/>
        <a:lstStyle/>
        <a:p>
          <a:endParaRPr lang="en-US"/>
        </a:p>
      </dgm:t>
    </dgm:pt>
    <dgm:pt modelId="{6B26F8FE-CC55-453E-923C-D858AE443071}" type="pres">
      <dgm:prSet presAssocID="{5DAEC6BB-84CC-4255-977A-84CCCA04C56F}" presName="linearFlow" presStyleCnt="0">
        <dgm:presLayoutVars>
          <dgm:resizeHandles val="exact"/>
        </dgm:presLayoutVars>
      </dgm:prSet>
      <dgm:spPr/>
    </dgm:pt>
    <dgm:pt modelId="{37B077BA-B39C-41D1-8CCA-17980D7006AE}" type="pres">
      <dgm:prSet presAssocID="{C80614C5-9904-4F95-9017-793650C26D7F}" presName="node" presStyleLbl="node1" presStyleIdx="0" presStyleCnt="4">
        <dgm:presLayoutVars>
          <dgm:bulletEnabled val="1"/>
        </dgm:presLayoutVars>
      </dgm:prSet>
      <dgm:spPr/>
    </dgm:pt>
    <dgm:pt modelId="{E37806A4-D134-417B-832C-4578F97C6392}" type="pres">
      <dgm:prSet presAssocID="{9CDE496C-C787-44AD-BAA3-609ED9919DAA}" presName="sibTrans" presStyleLbl="sibTrans2D1" presStyleIdx="0" presStyleCnt="3"/>
      <dgm:spPr/>
    </dgm:pt>
    <dgm:pt modelId="{DAA68D0B-1029-417B-9C5F-50F24752AA7B}" type="pres">
      <dgm:prSet presAssocID="{9CDE496C-C787-44AD-BAA3-609ED9919DAA}" presName="connectorText" presStyleLbl="sibTrans2D1" presStyleIdx="0" presStyleCnt="3"/>
      <dgm:spPr/>
    </dgm:pt>
    <dgm:pt modelId="{3A7904FB-6E17-46AA-AC5F-B2D6ED8060D2}" type="pres">
      <dgm:prSet presAssocID="{3E85A460-BC7B-4FD9-AEE2-9E795D248333}" presName="node" presStyleLbl="node1" presStyleIdx="1" presStyleCnt="4">
        <dgm:presLayoutVars>
          <dgm:bulletEnabled val="1"/>
        </dgm:presLayoutVars>
      </dgm:prSet>
      <dgm:spPr/>
    </dgm:pt>
    <dgm:pt modelId="{17B933A6-3C62-4CB5-91F7-5BB0CC5E0DE6}" type="pres">
      <dgm:prSet presAssocID="{DDBAF3DD-E87A-49F5-A5F3-7FFC427E2E92}" presName="sibTrans" presStyleLbl="sibTrans2D1" presStyleIdx="1" presStyleCnt="3"/>
      <dgm:spPr/>
    </dgm:pt>
    <dgm:pt modelId="{9CC86A77-44A6-455F-B2B5-5504333CA329}" type="pres">
      <dgm:prSet presAssocID="{DDBAF3DD-E87A-49F5-A5F3-7FFC427E2E92}" presName="connectorText" presStyleLbl="sibTrans2D1" presStyleIdx="1" presStyleCnt="3"/>
      <dgm:spPr/>
    </dgm:pt>
    <dgm:pt modelId="{6A8CA3B9-53F0-4064-A0C2-60EDEAC69C50}" type="pres">
      <dgm:prSet presAssocID="{86BB73EC-BC5E-4DA5-B50A-A277B86451CD}" presName="node" presStyleLbl="node1" presStyleIdx="2" presStyleCnt="4">
        <dgm:presLayoutVars>
          <dgm:bulletEnabled val="1"/>
        </dgm:presLayoutVars>
      </dgm:prSet>
      <dgm:spPr/>
    </dgm:pt>
    <dgm:pt modelId="{43F63DD0-B419-4A4F-9070-C08E24209076}" type="pres">
      <dgm:prSet presAssocID="{58FF506B-D7FA-466E-B1A0-61B0C76BED3A}" presName="sibTrans" presStyleLbl="sibTrans2D1" presStyleIdx="2" presStyleCnt="3"/>
      <dgm:spPr/>
    </dgm:pt>
    <dgm:pt modelId="{0E4E441F-7472-49BA-A1B5-2CBF877A7899}" type="pres">
      <dgm:prSet presAssocID="{58FF506B-D7FA-466E-B1A0-61B0C76BED3A}" presName="connectorText" presStyleLbl="sibTrans2D1" presStyleIdx="2" presStyleCnt="3"/>
      <dgm:spPr/>
    </dgm:pt>
    <dgm:pt modelId="{C07C960A-79A4-46AA-8592-530144B586E3}" type="pres">
      <dgm:prSet presAssocID="{CB09E91F-A8FC-45E9-AC30-F3BA52F25647}" presName="node" presStyleLbl="node1" presStyleIdx="3" presStyleCnt="4">
        <dgm:presLayoutVars>
          <dgm:bulletEnabled val="1"/>
        </dgm:presLayoutVars>
      </dgm:prSet>
      <dgm:spPr/>
    </dgm:pt>
  </dgm:ptLst>
  <dgm:cxnLst>
    <dgm:cxn modelId="{84F3210A-C329-4195-9436-0112833F4AC1}" type="presOf" srcId="{DDBAF3DD-E87A-49F5-A5F3-7FFC427E2E92}" destId="{9CC86A77-44A6-455F-B2B5-5504333CA329}" srcOrd="1" destOrd="0" presId="urn:microsoft.com/office/officeart/2005/8/layout/process2"/>
    <dgm:cxn modelId="{5C740B31-3927-4260-8ADF-9056EEFD0E75}" type="presOf" srcId="{C80614C5-9904-4F95-9017-793650C26D7F}" destId="{37B077BA-B39C-41D1-8CCA-17980D7006AE}" srcOrd="0" destOrd="0" presId="urn:microsoft.com/office/officeart/2005/8/layout/process2"/>
    <dgm:cxn modelId="{4138C036-068E-4893-B1EA-507FBDA0588F}" type="presOf" srcId="{58FF506B-D7FA-466E-B1A0-61B0C76BED3A}" destId="{0E4E441F-7472-49BA-A1B5-2CBF877A7899}" srcOrd="1" destOrd="0" presId="urn:microsoft.com/office/officeart/2005/8/layout/process2"/>
    <dgm:cxn modelId="{2459265D-A921-4036-9703-2F090A46873C}" type="presOf" srcId="{9CDE496C-C787-44AD-BAA3-609ED9919DAA}" destId="{DAA68D0B-1029-417B-9C5F-50F24752AA7B}" srcOrd="1" destOrd="0" presId="urn:microsoft.com/office/officeart/2005/8/layout/process2"/>
    <dgm:cxn modelId="{5BDA9C60-0E34-4DE7-BE10-3D2188B3ECDA}" srcId="{5DAEC6BB-84CC-4255-977A-84CCCA04C56F}" destId="{C80614C5-9904-4F95-9017-793650C26D7F}" srcOrd="0" destOrd="0" parTransId="{221CDC81-E4B5-40C6-8474-F89FE434FB67}" sibTransId="{9CDE496C-C787-44AD-BAA3-609ED9919DAA}"/>
    <dgm:cxn modelId="{3EDD9270-1486-473E-94E7-086FCB0B5EB5}" type="presOf" srcId="{DDBAF3DD-E87A-49F5-A5F3-7FFC427E2E92}" destId="{17B933A6-3C62-4CB5-91F7-5BB0CC5E0DE6}" srcOrd="0" destOrd="0" presId="urn:microsoft.com/office/officeart/2005/8/layout/process2"/>
    <dgm:cxn modelId="{D0EF0A52-FF81-4A62-97C4-EF59ECC959C1}" type="presOf" srcId="{86BB73EC-BC5E-4DA5-B50A-A277B86451CD}" destId="{6A8CA3B9-53F0-4064-A0C2-60EDEAC69C50}" srcOrd="0" destOrd="0" presId="urn:microsoft.com/office/officeart/2005/8/layout/process2"/>
    <dgm:cxn modelId="{58EE788F-2983-4526-9AFA-8578A2BD5CE9}" type="presOf" srcId="{5DAEC6BB-84CC-4255-977A-84CCCA04C56F}" destId="{6B26F8FE-CC55-453E-923C-D858AE443071}" srcOrd="0" destOrd="0" presId="urn:microsoft.com/office/officeart/2005/8/layout/process2"/>
    <dgm:cxn modelId="{D3957F9D-8435-4301-BCFC-5C69DE7F446A}" type="presOf" srcId="{58FF506B-D7FA-466E-B1A0-61B0C76BED3A}" destId="{43F63DD0-B419-4A4F-9070-C08E24209076}" srcOrd="0" destOrd="0" presId="urn:microsoft.com/office/officeart/2005/8/layout/process2"/>
    <dgm:cxn modelId="{452E81A1-4F6B-4421-8EBB-4295DBBCAF45}" srcId="{5DAEC6BB-84CC-4255-977A-84CCCA04C56F}" destId="{CB09E91F-A8FC-45E9-AC30-F3BA52F25647}" srcOrd="3" destOrd="0" parTransId="{2459A130-510B-4410-9385-22FC445838C7}" sibTransId="{B7AE32C1-E947-43E2-89C9-05C990693351}"/>
    <dgm:cxn modelId="{B3022DA5-D229-45B6-BFF8-C38A811866A0}" srcId="{5DAEC6BB-84CC-4255-977A-84CCCA04C56F}" destId="{86BB73EC-BC5E-4DA5-B50A-A277B86451CD}" srcOrd="2" destOrd="0" parTransId="{6E3D9B7B-5B11-4A90-9925-1FA84CC06EAD}" sibTransId="{58FF506B-D7FA-466E-B1A0-61B0C76BED3A}"/>
    <dgm:cxn modelId="{72C048C4-9CBA-43B9-80B6-5F56B369F6EA}" type="presOf" srcId="{9CDE496C-C787-44AD-BAA3-609ED9919DAA}" destId="{E37806A4-D134-417B-832C-4578F97C6392}" srcOrd="0" destOrd="0" presId="urn:microsoft.com/office/officeart/2005/8/layout/process2"/>
    <dgm:cxn modelId="{7F36A6D3-D0EA-48C8-8C4A-CCCF5A99421B}" srcId="{5DAEC6BB-84CC-4255-977A-84CCCA04C56F}" destId="{3E85A460-BC7B-4FD9-AEE2-9E795D248333}" srcOrd="1" destOrd="0" parTransId="{CA899679-1E9D-41F9-BFAC-DF581959865E}" sibTransId="{DDBAF3DD-E87A-49F5-A5F3-7FFC427E2E92}"/>
    <dgm:cxn modelId="{901030D5-0209-4AA7-8B41-A8A69C967A9E}" type="presOf" srcId="{3E85A460-BC7B-4FD9-AEE2-9E795D248333}" destId="{3A7904FB-6E17-46AA-AC5F-B2D6ED8060D2}" srcOrd="0" destOrd="0" presId="urn:microsoft.com/office/officeart/2005/8/layout/process2"/>
    <dgm:cxn modelId="{721FD4DB-D5FA-4C7A-A224-1741722D46D5}" type="presOf" srcId="{CB09E91F-A8FC-45E9-AC30-F3BA52F25647}" destId="{C07C960A-79A4-46AA-8592-530144B586E3}" srcOrd="0" destOrd="0" presId="urn:microsoft.com/office/officeart/2005/8/layout/process2"/>
    <dgm:cxn modelId="{42255743-0B57-417F-97B6-0657124C3EA4}" type="presParOf" srcId="{6B26F8FE-CC55-453E-923C-D858AE443071}" destId="{37B077BA-B39C-41D1-8CCA-17980D7006AE}" srcOrd="0" destOrd="0" presId="urn:microsoft.com/office/officeart/2005/8/layout/process2"/>
    <dgm:cxn modelId="{13CAB6C4-51FF-48AA-90D6-A95B7E4687A1}" type="presParOf" srcId="{6B26F8FE-CC55-453E-923C-D858AE443071}" destId="{E37806A4-D134-417B-832C-4578F97C6392}" srcOrd="1" destOrd="0" presId="urn:microsoft.com/office/officeart/2005/8/layout/process2"/>
    <dgm:cxn modelId="{BD9C71D0-61C6-4A78-9695-FCDCEDA02710}" type="presParOf" srcId="{E37806A4-D134-417B-832C-4578F97C6392}" destId="{DAA68D0B-1029-417B-9C5F-50F24752AA7B}" srcOrd="0" destOrd="0" presId="urn:microsoft.com/office/officeart/2005/8/layout/process2"/>
    <dgm:cxn modelId="{F3530CCA-04C7-423B-9B69-0AF6B0E56A7C}" type="presParOf" srcId="{6B26F8FE-CC55-453E-923C-D858AE443071}" destId="{3A7904FB-6E17-46AA-AC5F-B2D6ED8060D2}" srcOrd="2" destOrd="0" presId="urn:microsoft.com/office/officeart/2005/8/layout/process2"/>
    <dgm:cxn modelId="{D828AB88-E2D4-4E01-8A17-21120E1A32D2}" type="presParOf" srcId="{6B26F8FE-CC55-453E-923C-D858AE443071}" destId="{17B933A6-3C62-4CB5-91F7-5BB0CC5E0DE6}" srcOrd="3" destOrd="0" presId="urn:microsoft.com/office/officeart/2005/8/layout/process2"/>
    <dgm:cxn modelId="{CDA7DC56-4CE9-4F0A-B2F9-EE08B1ADCEF3}" type="presParOf" srcId="{17B933A6-3C62-4CB5-91F7-5BB0CC5E0DE6}" destId="{9CC86A77-44A6-455F-B2B5-5504333CA329}" srcOrd="0" destOrd="0" presId="urn:microsoft.com/office/officeart/2005/8/layout/process2"/>
    <dgm:cxn modelId="{89DF31E6-2349-4CC2-B8A5-0F9849F180F0}" type="presParOf" srcId="{6B26F8FE-CC55-453E-923C-D858AE443071}" destId="{6A8CA3B9-53F0-4064-A0C2-60EDEAC69C50}" srcOrd="4" destOrd="0" presId="urn:microsoft.com/office/officeart/2005/8/layout/process2"/>
    <dgm:cxn modelId="{50035B48-0233-4003-8E9F-7EB0E8DEF06D}" type="presParOf" srcId="{6B26F8FE-CC55-453E-923C-D858AE443071}" destId="{43F63DD0-B419-4A4F-9070-C08E24209076}" srcOrd="5" destOrd="0" presId="urn:microsoft.com/office/officeart/2005/8/layout/process2"/>
    <dgm:cxn modelId="{B95391FA-3C41-457C-BC0E-B19096CEB5AE}" type="presParOf" srcId="{43F63DD0-B419-4A4F-9070-C08E24209076}" destId="{0E4E441F-7472-49BA-A1B5-2CBF877A7899}" srcOrd="0" destOrd="0" presId="urn:microsoft.com/office/officeart/2005/8/layout/process2"/>
    <dgm:cxn modelId="{A2E1DDB1-4685-4E46-8078-9E09350D9F43}" type="presParOf" srcId="{6B26F8FE-CC55-453E-923C-D858AE443071}" destId="{C07C960A-79A4-46AA-8592-530144B586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077BA-B39C-41D1-8CCA-17980D7006AE}">
      <dsp:nvSpPr>
        <dsp:cNvPr id="0" name=""/>
        <dsp:cNvSpPr/>
      </dsp:nvSpPr>
      <dsp:spPr>
        <a:xfrm>
          <a:off x="81833" y="1780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Biology</a:t>
          </a:r>
        </a:p>
      </dsp:txBody>
      <dsp:txXfrm>
        <a:off x="101229" y="21176"/>
        <a:ext cx="1153233" cy="623444"/>
      </dsp:txXfrm>
    </dsp:sp>
    <dsp:sp modelId="{E37806A4-D134-417B-832C-4578F97C6392}">
      <dsp:nvSpPr>
        <dsp:cNvPr id="0" name=""/>
        <dsp:cNvSpPr/>
      </dsp:nvSpPr>
      <dsp:spPr>
        <a:xfrm rot="5400000">
          <a:off x="553676" y="680572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705406"/>
        <a:ext cx="178804" cy="173837"/>
      </dsp:txXfrm>
    </dsp:sp>
    <dsp:sp modelId="{3A7904FB-6E17-46AA-AC5F-B2D6ED8060D2}">
      <dsp:nvSpPr>
        <dsp:cNvPr id="0" name=""/>
        <dsp:cNvSpPr/>
      </dsp:nvSpPr>
      <dsp:spPr>
        <a:xfrm>
          <a:off x="81833" y="995135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Chemistry</a:t>
          </a:r>
        </a:p>
      </dsp:txBody>
      <dsp:txXfrm>
        <a:off x="101229" y="1014531"/>
        <a:ext cx="1153233" cy="623444"/>
      </dsp:txXfrm>
    </dsp:sp>
    <dsp:sp modelId="{17B933A6-3C62-4CB5-91F7-5BB0CC5E0DE6}">
      <dsp:nvSpPr>
        <dsp:cNvPr id="0" name=""/>
        <dsp:cNvSpPr/>
      </dsp:nvSpPr>
      <dsp:spPr>
        <a:xfrm rot="5400000">
          <a:off x="553676" y="1673927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1698761"/>
        <a:ext cx="178804" cy="173837"/>
      </dsp:txXfrm>
    </dsp:sp>
    <dsp:sp modelId="{6A8CA3B9-53F0-4064-A0C2-60EDEAC69C50}">
      <dsp:nvSpPr>
        <dsp:cNvPr id="0" name=""/>
        <dsp:cNvSpPr/>
      </dsp:nvSpPr>
      <dsp:spPr>
        <a:xfrm>
          <a:off x="81833" y="1988490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Physics</a:t>
          </a:r>
        </a:p>
      </dsp:txBody>
      <dsp:txXfrm>
        <a:off x="101229" y="2007886"/>
        <a:ext cx="1153233" cy="623444"/>
      </dsp:txXfrm>
    </dsp:sp>
    <dsp:sp modelId="{43F63DD0-B419-4A4F-9070-C08E24209076}">
      <dsp:nvSpPr>
        <dsp:cNvPr id="0" name=""/>
        <dsp:cNvSpPr/>
      </dsp:nvSpPr>
      <dsp:spPr>
        <a:xfrm rot="5400000">
          <a:off x="553676" y="2667282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2692116"/>
        <a:ext cx="178804" cy="173837"/>
      </dsp:txXfrm>
    </dsp:sp>
    <dsp:sp modelId="{C07C960A-79A4-46AA-8592-530144B586E3}">
      <dsp:nvSpPr>
        <dsp:cNvPr id="0" name=""/>
        <dsp:cNvSpPr/>
      </dsp:nvSpPr>
      <dsp:spPr>
        <a:xfrm>
          <a:off x="81833" y="2981845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Math</a:t>
          </a:r>
        </a:p>
      </dsp:txBody>
      <dsp:txXfrm>
        <a:off x="101229" y="3001241"/>
        <a:ext cx="1153233" cy="623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1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89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0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33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03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7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1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2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Qt_(software)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qt.io/product/qt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verbankcomputing.com/software/pyq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06</a:t>
            </a:r>
          </a:p>
          <a:p>
            <a:pPr algn="ctr"/>
            <a:r>
              <a:rPr lang="en-US" dirty="0"/>
              <a:t>Polar Coordinates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2839" y="326036"/>
            <a:ext cx="2057401" cy="199582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+mn-lt"/>
              </a:rPr>
              <a:t>Predefined</a:t>
            </a:r>
            <a:br>
              <a:rPr lang="en-US" sz="2400" dirty="0">
                <a:latin typeface="+mn-lt"/>
              </a:rPr>
            </a:br>
            <a:r>
              <a:rPr lang="en-US" sz="2400" b="1" dirty="0">
                <a:latin typeface="+mn-lt"/>
              </a:rPr>
              <a:t>Matplotlib</a:t>
            </a:r>
            <a:br>
              <a:rPr lang="en-US" sz="2400" b="1" dirty="0">
                <a:latin typeface="+mn-lt"/>
              </a:rPr>
            </a:br>
            <a:r>
              <a:rPr lang="en-US" sz="2400" dirty="0">
                <a:latin typeface="+mn-lt"/>
              </a:rPr>
              <a:t>Color Names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000" dirty="0">
                <a:latin typeface="+mn-lt"/>
              </a:rPr>
              <a:t>(all </a:t>
            </a:r>
            <a:r>
              <a:rPr lang="en-US" sz="2000" i="1" dirty="0">
                <a:latin typeface="+mn-lt"/>
              </a:rPr>
              <a:t>lowercase</a:t>
            </a:r>
            <a:r>
              <a:rPr lang="en-US" sz="2000" dirty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5D9A9-AB76-D4AB-09EA-6D27A99C8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45" y="326036"/>
            <a:ext cx="6253405" cy="6205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8E3BBE-1364-FFD0-BC07-0F04A0AEB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814" y="2672562"/>
            <a:ext cx="5360372" cy="23791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D507459-19B7-C696-0DDD-27C42D694C27}"/>
              </a:ext>
            </a:extLst>
          </p:cNvPr>
          <p:cNvGrpSpPr/>
          <p:nvPr/>
        </p:nvGrpSpPr>
        <p:grpSpPr>
          <a:xfrm>
            <a:off x="3773460" y="3259324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D36331C-4552-1A49-069D-6620EC1BA5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094D06-3860-A129-DA3C-2E5C739EF98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C11A67-DD69-D2DE-E463-DCAA49BAB9FC}"/>
              </a:ext>
            </a:extLst>
          </p:cNvPr>
          <p:cNvGrpSpPr/>
          <p:nvPr/>
        </p:nvGrpSpPr>
        <p:grpSpPr>
          <a:xfrm>
            <a:off x="3966227" y="3579801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B7A6C8C-11AB-19BD-BD15-FA09136349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582420-CF41-8603-DADC-BBBCD74477B4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4402DC-700E-4CA2-2505-16D50EBFBE15}"/>
              </a:ext>
            </a:extLst>
          </p:cNvPr>
          <p:cNvGrpSpPr/>
          <p:nvPr/>
        </p:nvGrpSpPr>
        <p:grpSpPr>
          <a:xfrm>
            <a:off x="3841959" y="3900278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A882D-C8F7-6443-5202-36926523D518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45856-8FCC-2421-A6C8-7BAAE968A0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354B6C-AD6C-8BAF-33C3-34788B6ED09A}"/>
              </a:ext>
            </a:extLst>
          </p:cNvPr>
          <p:cNvGrpSpPr/>
          <p:nvPr/>
        </p:nvGrpSpPr>
        <p:grpSpPr>
          <a:xfrm>
            <a:off x="3655310" y="4235745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1E39EC-CDD5-F69D-1C23-61CAAAFE603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33E0569-7E71-1486-EB1A-B2303F86F8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E5DE97-7F9A-8BF1-BA10-663DEFF2F24C}"/>
              </a:ext>
            </a:extLst>
          </p:cNvPr>
          <p:cNvSpPr/>
          <p:nvPr/>
        </p:nvSpPr>
        <p:spPr>
          <a:xfrm>
            <a:off x="1963711" y="2803161"/>
            <a:ext cx="1543987" cy="382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19" y="1821585"/>
            <a:ext cx="4249862" cy="4370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Cartesian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8988" y="1821585"/>
            <a:ext cx="2184400" cy="10731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Created by René Descartes in 1637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88" y="3025631"/>
            <a:ext cx="2200000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49" y="1555736"/>
            <a:ext cx="2808844" cy="2471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285" y="3241813"/>
            <a:ext cx="3060362" cy="3029758"/>
          </a:xfrm>
          <a:prstGeom prst="rect">
            <a:avLst/>
          </a:prstGeom>
        </p:spPr>
      </p:pic>
      <p:sp>
        <p:nvSpPr>
          <p:cNvPr id="3" name="Oval 2"/>
          <p:cNvSpPr>
            <a:spLocks/>
          </p:cNvSpPr>
          <p:nvPr/>
        </p:nvSpPr>
        <p:spPr>
          <a:xfrm>
            <a:off x="7163426" y="4122326"/>
            <a:ext cx="242036" cy="2404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func>
                            <m:func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106179" y="1779301"/>
            <a:ext cx="416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radius and an angle (theta)</a:t>
            </a:r>
          </a:p>
          <a:p>
            <a:pPr algn="ctr"/>
            <a:r>
              <a:rPr lang="en-US" sz="2400" dirty="0"/>
              <a:t>make a 2D polar coordinate</a:t>
            </a:r>
          </a:p>
        </p:txBody>
      </p:sp>
    </p:spTree>
    <p:extLst>
      <p:ext uri="{BB962C8B-B14F-4D97-AF65-F5344CB8AC3E}">
        <p14:creationId xmlns:p14="http://schemas.microsoft.com/office/powerpoint/2010/main" val="11909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65" y="1287069"/>
            <a:ext cx="5251844" cy="5251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36893" y="1213399"/>
            <a:ext cx="2312377" cy="2289253"/>
            <a:chOff x="2359625" y="4149292"/>
            <a:chExt cx="2312377" cy="22892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9625" y="4149292"/>
              <a:ext cx="2312377" cy="2289253"/>
            </a:xfrm>
            <a:prstGeom prst="rect">
              <a:avLst/>
            </a:prstGeom>
          </p:spPr>
        </p:pic>
        <p:sp>
          <p:nvSpPr>
            <p:cNvPr id="3" name="Oval 2"/>
            <p:cNvSpPr>
              <a:spLocks/>
            </p:cNvSpPr>
            <p:nvPr/>
          </p:nvSpPr>
          <p:spPr>
            <a:xfrm>
              <a:off x="4364445" y="483398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Angles are measured in</a:t>
                </a: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radians</a:t>
                </a:r>
              </a:p>
              <a:p>
                <a:pPr algn="ctr"/>
                <a:r>
                  <a:rPr lang="en-US" sz="2400" dirty="0"/>
                  <a:t>(0 ≤ </a:t>
                </a:r>
                <a:r>
                  <a:rPr lang="el-GR" sz="2400" dirty="0"/>
                  <a:t>θ</a:t>
                </a:r>
                <a:r>
                  <a:rPr lang="en-US" sz="2400" dirty="0"/>
                  <a:t> ≤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blipFill rotWithShape="0">
                <a:blip r:embed="rId5"/>
                <a:stretch>
                  <a:fillRect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86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Polar to Cartesian Coordinate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you to draw a </a:t>
                </a:r>
                <a:r>
                  <a:rPr lang="en-US" sz="2400" b="1" dirty="0">
                    <a:solidFill>
                      <a:srgbClr val="0E6DAE"/>
                    </a:solidFill>
                  </a:rPr>
                  <a:t>blue</a:t>
                </a:r>
                <a:r>
                  <a:rPr lang="en-US" sz="2400" dirty="0"/>
                  <a:t> circle with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radius of 250</a:t>
                </a:r>
                <a:r>
                  <a:rPr lang="en-US" sz="2400" dirty="0"/>
                  <a:t> </a:t>
                </a:r>
                <a:r>
                  <a:rPr lang="en-US" sz="2400" i="1" dirty="0"/>
                  <a:t>centered</a:t>
                </a:r>
                <a:r>
                  <a:rPr lang="en-US" sz="2400" dirty="0"/>
                  <a:t> at the </a:t>
                </a:r>
                <a:r>
                  <a:rPr lang="en-US" sz="2400" b="1" dirty="0"/>
                  <a:t>origin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Solution strategy: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Numpy</a:t>
                </a:r>
                <a:r>
                  <a:rPr lang="en-US" sz="2000" dirty="0"/>
                  <a:t> array of 1,000 equally spaced independent radian angle values spanning the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an array of dependent variable values -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Cartesian coordinates - by invoking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vectorized</a:t>
                </a:r>
                <a:r>
                  <a:rPr lang="en-US" sz="2000" dirty="0"/>
                  <a:t> mathematical operators across the array of independent values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Have </a:t>
                </a:r>
                <a:r>
                  <a:rPr lang="en-US" sz="2000" b="1" dirty="0"/>
                  <a:t>Matplotlib</a:t>
                </a:r>
                <a:r>
                  <a:rPr lang="en-US" sz="2000" dirty="0"/>
                  <a:t> "connect the dots" between successive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Cartesian points (drawing straight line segments between them) to make the plot appear </a:t>
                </a:r>
                <a:r>
                  <a:rPr lang="en-US" sz="2000" i="1" dirty="0"/>
                  <a:t>smooth</a:t>
                </a:r>
                <a:r>
                  <a:rPr lang="en-US" sz="2000" dirty="0"/>
                  <a:t> to the unaided human eye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plot_circle.py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F30E98-8970-917C-9056-10F29F766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260" y="1690689"/>
            <a:ext cx="4547480" cy="442843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E8F5C57-0C45-6A55-564D-DC53036DDE28}"/>
              </a:ext>
            </a:extLst>
          </p:cNvPr>
          <p:cNvGrpSpPr/>
          <p:nvPr/>
        </p:nvGrpSpPr>
        <p:grpSpPr>
          <a:xfrm>
            <a:off x="3758074" y="3121951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B3A560-6537-58A8-12FB-43C447355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BA9F9F-F46A-07F3-7DD0-6039CB47EC5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B45C0-3581-B759-8089-46256FFEF6BB}"/>
              </a:ext>
            </a:extLst>
          </p:cNvPr>
          <p:cNvGrpSpPr/>
          <p:nvPr/>
        </p:nvGrpSpPr>
        <p:grpSpPr>
          <a:xfrm>
            <a:off x="4784903" y="3601723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E0762-6E1E-E428-05D8-C3141202477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2E38905-E77D-CE2B-12AE-3C6AA82B0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6BB8D1-119C-C7E1-E4D7-87AFFC26C0B9}"/>
              </a:ext>
            </a:extLst>
          </p:cNvPr>
          <p:cNvGrpSpPr/>
          <p:nvPr/>
        </p:nvGrpSpPr>
        <p:grpSpPr>
          <a:xfrm>
            <a:off x="4747386" y="3846349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08B0F1-717B-C1F2-ECEE-F3B0DDEE3F24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0BD97E-D0AA-560D-4F36-18EBBF740E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001BF7-A2E1-6D9D-63D9-856D69A450A8}"/>
              </a:ext>
            </a:extLst>
          </p:cNvPr>
          <p:cNvGrpSpPr/>
          <p:nvPr/>
        </p:nvGrpSpPr>
        <p:grpSpPr>
          <a:xfrm>
            <a:off x="4225921" y="4548144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76B5C8-1FFC-6E6B-1DC3-51CE86E060A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5B6777B-C916-AAC4-B739-1A0F2DA8B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8FDA16-E7AE-487D-6292-42A3268D863B}"/>
              </a:ext>
            </a:extLst>
          </p:cNvPr>
          <p:cNvGrpSpPr/>
          <p:nvPr/>
        </p:nvGrpSpPr>
        <p:grpSpPr>
          <a:xfrm>
            <a:off x="4008550" y="5013790"/>
            <a:ext cx="1076632" cy="369332"/>
            <a:chOff x="2157212" y="5356391"/>
            <a:chExt cx="107663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7AC0C0-6BC1-1A33-89B3-8CB94B8DFB3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7F321AF-3F67-D36F-E2BA-5F8176662B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BC7145-36FF-D30C-1D88-851414A778DC}"/>
              </a:ext>
            </a:extLst>
          </p:cNvPr>
          <p:cNvGrpSpPr/>
          <p:nvPr/>
        </p:nvGrpSpPr>
        <p:grpSpPr>
          <a:xfrm>
            <a:off x="4726768" y="5247996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26935E-EE4B-7279-836B-25A9665ADB3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3C3F8E3-FC0A-175D-B349-D34A158BB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D00E04-685A-FF0C-0E6B-4D8390D0D364}"/>
              </a:ext>
            </a:extLst>
          </p:cNvPr>
          <p:cNvGrpSpPr/>
          <p:nvPr/>
        </p:nvGrpSpPr>
        <p:grpSpPr>
          <a:xfrm>
            <a:off x="4008550" y="5490382"/>
            <a:ext cx="1076632" cy="369332"/>
            <a:chOff x="2157212" y="5356391"/>
            <a:chExt cx="1076632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64DBD2-1705-3BFE-7081-EFDBC9E782C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02CC73-2B7E-B0C2-0F7F-165F0E021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8E6525-80EF-569B-ACA1-BB3D52F11369}"/>
              </a:ext>
            </a:extLst>
          </p:cNvPr>
          <p:cNvGrpSpPr/>
          <p:nvPr/>
        </p:nvGrpSpPr>
        <p:grpSpPr>
          <a:xfrm>
            <a:off x="4411935" y="4775494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7CDC46-C832-3D47-4661-445DDDD2BD5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DDE5A19-CCEA-0682-7737-D34629FC11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518FE72-BE75-66AE-D805-72F7B1F666EE}"/>
              </a:ext>
            </a:extLst>
          </p:cNvPr>
          <p:cNvSpPr/>
          <p:nvPr/>
        </p:nvSpPr>
        <p:spPr>
          <a:xfrm>
            <a:off x="2280985" y="3172680"/>
            <a:ext cx="4564755" cy="9659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821895-C6C4-5605-6CBD-59A7F89D75D6}"/>
              </a:ext>
            </a:extLst>
          </p:cNvPr>
          <p:cNvGrpSpPr/>
          <p:nvPr/>
        </p:nvGrpSpPr>
        <p:grpSpPr>
          <a:xfrm>
            <a:off x="6671208" y="3359222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F49156-1316-F39F-FA24-3BB6ADF3C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29B7CB-662E-55DC-E1E0-92DDD6F602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48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plot_circle.py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3EEBA-26BF-BB13-5293-1BC57E10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47330"/>
            <a:ext cx="6114286" cy="51523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DD6588-7800-443D-9AAB-D0CC39D7E7C1}"/>
              </a:ext>
            </a:extLst>
          </p:cNvPr>
          <p:cNvCxnSpPr>
            <a:cxnSpLocks/>
          </p:cNvCxnSpPr>
          <p:nvPr/>
        </p:nvCxnSpPr>
        <p:spPr>
          <a:xfrm>
            <a:off x="4654446" y="4324662"/>
            <a:ext cx="16177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CB3C8A-C88D-BF93-8197-7E3D73A7BFC1}"/>
              </a:ext>
            </a:extLst>
          </p:cNvPr>
          <p:cNvCxnSpPr>
            <a:cxnSpLocks/>
          </p:cNvCxnSpPr>
          <p:nvPr/>
        </p:nvCxnSpPr>
        <p:spPr>
          <a:xfrm>
            <a:off x="6250898" y="4322278"/>
            <a:ext cx="0" cy="17784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94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262" y="1364226"/>
            <a:ext cx="3464396" cy="3849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937" y="1381391"/>
            <a:ext cx="2920868" cy="23434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6421" y="4039722"/>
            <a:ext cx="2247900" cy="2105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583" y="1634853"/>
            <a:ext cx="4210835" cy="50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109" y="2123768"/>
            <a:ext cx="7771783" cy="3052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two parameters </a:t>
                </a:r>
                <a:r>
                  <a:rPr lang="en-US" b="1" dirty="0">
                    <a:solidFill>
                      <a:schemeClr val="tx1"/>
                    </a:solidFill>
                  </a:rPr>
                  <a:t>a, n</a:t>
                </a:r>
                <a:r>
                  <a:rPr lang="en-US" dirty="0">
                    <a:solidFill>
                      <a:schemeClr val="tx1"/>
                    </a:solidFill>
                  </a:rPr>
                  <a:t> are used to calculate the current radius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sweeps the circle</a:t>
                </a:r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blipFill rotWithShape="0">
                <a:blip r:embed="rId4"/>
                <a:stretch>
                  <a:fillRect r="-1327" b="-2655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09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78" y="1700651"/>
            <a:ext cx="4762500" cy="44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0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06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Install the latest </a:t>
            </a:r>
            <a:r>
              <a:rPr lang="en-US" sz="2400" b="1" dirty="0"/>
              <a:t>PyQT</a:t>
            </a:r>
            <a:r>
              <a:rPr lang="en-US" sz="2400" dirty="0"/>
              <a:t> package to support </a:t>
            </a:r>
            <a:r>
              <a:rPr lang="en-US" sz="2400" b="1" dirty="0">
                <a:solidFill>
                  <a:srgbClr val="7030A0"/>
                </a:solidFill>
              </a:rPr>
              <a:t>interactive</a:t>
            </a:r>
            <a:r>
              <a:rPr lang="en-US" sz="2400" dirty="0"/>
              <a:t> graphical desktop applications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the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-</a:t>
            </a:r>
            <a:r>
              <a:rPr lang="en-US" sz="2400" b="1" dirty="0">
                <a:solidFill>
                  <a:srgbClr val="00B050"/>
                </a:solidFill>
              </a:rPr>
              <a:t>Green</a:t>
            </a:r>
            <a:r>
              <a:rPr lang="en-US" sz="2400" dirty="0"/>
              <a:t>-</a:t>
            </a:r>
            <a:r>
              <a:rPr lang="en-US" sz="2400" b="1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 (RGB) triplet color encoding scheme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a </a:t>
            </a:r>
            <a:r>
              <a:rPr lang="en-US" sz="2400" b="1" dirty="0">
                <a:solidFill>
                  <a:srgbClr val="7030A0"/>
                </a:solidFill>
              </a:rPr>
              <a:t>circle</a:t>
            </a:r>
            <a:r>
              <a:rPr lang="en-US" sz="2400" dirty="0"/>
              <a:t> using Polar to Cartesian coordinate conversion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Plot </a:t>
            </a:r>
            <a:r>
              <a:rPr lang="en-US" sz="2400" i="1" dirty="0"/>
              <a:t>parametric</a:t>
            </a:r>
            <a:r>
              <a:rPr lang="en-US" sz="2400" dirty="0"/>
              <a:t> equations using </a:t>
            </a:r>
            <a:r>
              <a:rPr lang="en-US" sz="2400" b="1" dirty="0"/>
              <a:t>polar graphs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Appreciate the amplitude, frequency, and phase of waves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Trace the waveform of two sinusoids in </a:t>
            </a:r>
            <a:r>
              <a:rPr lang="en-US" sz="2400" u="sng" dirty="0"/>
              <a:t>superposition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the </a:t>
            </a:r>
            <a:r>
              <a:rPr lang="en-US" sz="2400" b="1" dirty="0"/>
              <a:t>Archimedes</a:t>
            </a:r>
            <a:r>
              <a:rPr lang="en-US" sz="2400" dirty="0"/>
              <a:t> Spiral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 Using Polar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you to plot </a:t>
                </a:r>
                <a:r>
                  <a:rPr lang="en-US" sz="2400" u="sng" dirty="0"/>
                  <a:t>three</a:t>
                </a:r>
                <a:r>
                  <a:rPr lang="en-US" sz="2400" dirty="0"/>
                  <a:t> </a:t>
                </a:r>
                <a:r>
                  <a:rPr lang="en-US" sz="2400" b="1" dirty="0"/>
                  <a:t>parametric curves</a:t>
                </a:r>
                <a:r>
                  <a:rPr lang="en-US" sz="2400" dirty="0"/>
                  <a:t> using the built-in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polar graph </a:t>
                </a:r>
                <a:r>
                  <a:rPr lang="en-US" sz="2400" dirty="0"/>
                  <a:t>capability of matplotlib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=4+4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endParaRPr lang="en-US" sz="2000" b="1" dirty="0">
                  <a:solidFill>
                    <a:srgbClr val="00B05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:r>
                  <a:rPr lang="en-US" sz="2400" b="1" dirty="0"/>
                  <a:t>1,000</a:t>
                </a:r>
                <a:r>
                  <a:rPr lang="en-US" sz="2400" dirty="0"/>
                  <a:t> radian intervals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Before the computer shows the plots, can you predict ahead of time what each curve will look like?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Developing a </a:t>
                </a:r>
                <a:r>
                  <a:rPr lang="en-US" sz="2400" b="1" dirty="0"/>
                  <a:t>visual intuition</a:t>
                </a:r>
                <a:r>
                  <a:rPr lang="en-US" sz="2400" dirty="0"/>
                  <a:t> for how functions behave is a very valuable skill that will aid you in future math classes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  <a:blipFill>
                <a:blip r:embed="rId3"/>
                <a:stretch>
                  <a:fillRect l="-1005" t="-1889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3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C97A90-749B-F3E6-6751-7CE93FCF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86" y="1671857"/>
            <a:ext cx="5592229" cy="44472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plot_rose_curves.py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8F5C57-0C45-6A55-564D-DC53036DDE28}"/>
              </a:ext>
            </a:extLst>
          </p:cNvPr>
          <p:cNvGrpSpPr/>
          <p:nvPr/>
        </p:nvGrpSpPr>
        <p:grpSpPr>
          <a:xfrm>
            <a:off x="6207842" y="3129446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B3A560-6537-58A8-12FB-43C447355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BA9F9F-F46A-07F3-7DD0-6039CB47EC5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B45C0-3581-B759-8089-46256FFEF6BB}"/>
              </a:ext>
            </a:extLst>
          </p:cNvPr>
          <p:cNvGrpSpPr/>
          <p:nvPr/>
        </p:nvGrpSpPr>
        <p:grpSpPr>
          <a:xfrm>
            <a:off x="6117822" y="3608246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E0762-6E1E-E428-05D8-C3141202477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2E38905-E77D-CE2B-12AE-3C6AA82B0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6BB8D1-119C-C7E1-E4D7-87AFFC26C0B9}"/>
              </a:ext>
            </a:extLst>
          </p:cNvPr>
          <p:cNvGrpSpPr/>
          <p:nvPr/>
        </p:nvGrpSpPr>
        <p:grpSpPr>
          <a:xfrm>
            <a:off x="5691764" y="3859028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08B0F1-717B-C1F2-ECEE-F3B0DDEE3F24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0BD97E-D0AA-560D-4F36-18EBBF740E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001BF7-A2E1-6D9D-63D9-856D69A450A8}"/>
              </a:ext>
            </a:extLst>
          </p:cNvPr>
          <p:cNvGrpSpPr/>
          <p:nvPr/>
        </p:nvGrpSpPr>
        <p:grpSpPr>
          <a:xfrm>
            <a:off x="7147020" y="4575698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76B5C8-1FFC-6E6B-1DC3-51CE86E060A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5B6777B-C916-AAC4-B739-1A0F2DA8B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8FDA16-E7AE-487D-6292-42A3268D863B}"/>
              </a:ext>
            </a:extLst>
          </p:cNvPr>
          <p:cNvGrpSpPr/>
          <p:nvPr/>
        </p:nvGrpSpPr>
        <p:grpSpPr>
          <a:xfrm>
            <a:off x="4031035" y="5047800"/>
            <a:ext cx="1076632" cy="369332"/>
            <a:chOff x="2157212" y="5356391"/>
            <a:chExt cx="107663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7AC0C0-6BC1-1A33-89B3-8CB94B8DFB3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7F321AF-3F67-D36F-E2BA-5F8176662B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BC7145-36FF-D30C-1D88-851414A778DC}"/>
              </a:ext>
            </a:extLst>
          </p:cNvPr>
          <p:cNvGrpSpPr/>
          <p:nvPr/>
        </p:nvGrpSpPr>
        <p:grpSpPr>
          <a:xfrm>
            <a:off x="4031035" y="5291601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26935E-EE4B-7279-836B-25A9665ADB3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3C3F8E3-FC0A-175D-B349-D34A158BB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D00E04-685A-FF0C-0E6B-4D8390D0D364}"/>
              </a:ext>
            </a:extLst>
          </p:cNvPr>
          <p:cNvGrpSpPr/>
          <p:nvPr/>
        </p:nvGrpSpPr>
        <p:grpSpPr>
          <a:xfrm>
            <a:off x="3509037" y="5536322"/>
            <a:ext cx="1076632" cy="369332"/>
            <a:chOff x="2157212" y="5356391"/>
            <a:chExt cx="1076632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64DBD2-1705-3BFE-7081-EFDBC9E782C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02CC73-2B7E-B0C2-0F7F-165F0E021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8E6525-80EF-569B-ACA1-BB3D52F11369}"/>
              </a:ext>
            </a:extLst>
          </p:cNvPr>
          <p:cNvGrpSpPr/>
          <p:nvPr/>
        </p:nvGrpSpPr>
        <p:grpSpPr>
          <a:xfrm>
            <a:off x="4031035" y="4803998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7CDC46-C832-3D47-4661-445DDDD2BD5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DDE5A19-CCEA-0682-7737-D34629FC11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518FE72-BE75-66AE-D805-72F7B1F666EE}"/>
              </a:ext>
            </a:extLst>
          </p:cNvPr>
          <p:cNvSpPr/>
          <p:nvPr/>
        </p:nvSpPr>
        <p:spPr>
          <a:xfrm>
            <a:off x="1779618" y="3172680"/>
            <a:ext cx="5584763" cy="9659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821895-C6C4-5605-6CBD-59A7F89D75D6}"/>
              </a:ext>
            </a:extLst>
          </p:cNvPr>
          <p:cNvGrpSpPr/>
          <p:nvPr/>
        </p:nvGrpSpPr>
        <p:grpSpPr>
          <a:xfrm>
            <a:off x="5254635" y="3378296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F49156-1316-F39F-FA24-3BB6ADF3C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29B7CB-662E-55DC-E1E0-92DDD6F602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83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plot_rose_curves.py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91060-DAB8-5D9F-A090-D9585C203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47330"/>
            <a:ext cx="6114286" cy="51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28FDBD-2AFE-9BAB-DC2A-C5CBE4885D8C}"/>
                  </a:ext>
                </a:extLst>
              </p:cNvPr>
              <p:cNvSpPr txBox="1"/>
              <p:nvPr/>
            </p:nvSpPr>
            <p:spPr>
              <a:xfrm>
                <a:off x="5044190" y="2202518"/>
                <a:ext cx="21735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C6CAE"/>
                          </a:solidFill>
                          <a:latin typeface="Cambria Math" panose="02040503050406030204" pitchFamily="18" charset="0"/>
                        </a:rPr>
                        <m:t>=4+4</m:t>
                      </m:r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0C6CA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C6CAE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i="1">
                                  <a:solidFill>
                                    <a:srgbClr val="0C6C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0C6CAE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28FDBD-2AFE-9BAB-DC2A-C5CBE4885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190" y="2202518"/>
                <a:ext cx="21735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49887E-57F0-9F7A-D8EF-22E54110FEE4}"/>
                  </a:ext>
                </a:extLst>
              </p:cNvPr>
              <p:cNvSpPr txBox="1"/>
              <p:nvPr/>
            </p:nvSpPr>
            <p:spPr>
              <a:xfrm>
                <a:off x="5118291" y="6106596"/>
                <a:ext cx="25108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7F0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FF7F0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i="1">
                          <a:solidFill>
                            <a:srgbClr val="FF7F0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FF7F0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b="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b="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49887E-57F0-9F7A-D8EF-22E54110F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291" y="6106596"/>
                <a:ext cx="25108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BA0705-F318-6B4D-9AD5-62ECF29007D9}"/>
                  </a:ext>
                </a:extLst>
              </p:cNvPr>
              <p:cNvSpPr txBox="1"/>
              <p:nvPr/>
            </p:nvSpPr>
            <p:spPr>
              <a:xfrm>
                <a:off x="1543051" y="5885028"/>
                <a:ext cx="2286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solidFill>
                            <a:srgbClr val="3DA83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3DA83D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800" i="1">
                          <a:solidFill>
                            <a:srgbClr val="3DA83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3DA83D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3DA83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 smtClean="0">
                                      <a:solidFill>
                                        <a:srgbClr val="3DA83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rgbClr val="3DA83D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solidFill>
                                        <a:srgbClr val="3DA83D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800" i="1">
                                  <a:solidFill>
                                    <a:srgbClr val="3DA83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3DA83D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BA0705-F318-6B4D-9AD5-62ECF2900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1" y="5885028"/>
                <a:ext cx="2286000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32A5C8-ED4E-FFEA-D812-09079392CF1B}"/>
              </a:ext>
            </a:extLst>
          </p:cNvPr>
          <p:cNvCxnSpPr>
            <a:cxnSpLocks/>
          </p:cNvCxnSpPr>
          <p:nvPr/>
        </p:nvCxnSpPr>
        <p:spPr>
          <a:xfrm flipV="1">
            <a:off x="4632811" y="2503357"/>
            <a:ext cx="621241" cy="487181"/>
          </a:xfrm>
          <a:prstGeom prst="straightConnector1">
            <a:avLst/>
          </a:prstGeom>
          <a:ln w="12700">
            <a:solidFill>
              <a:srgbClr val="0E6D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7CC7C53-A4D7-D199-D9B6-C41F8B2D941C}"/>
              </a:ext>
            </a:extLst>
          </p:cNvPr>
          <p:cNvCxnSpPr>
            <a:cxnSpLocks/>
          </p:cNvCxnSpPr>
          <p:nvPr/>
        </p:nvCxnSpPr>
        <p:spPr>
          <a:xfrm>
            <a:off x="5361482" y="5050337"/>
            <a:ext cx="0" cy="1056259"/>
          </a:xfrm>
          <a:prstGeom prst="straightConnector1">
            <a:avLst/>
          </a:prstGeom>
          <a:ln w="12700">
            <a:solidFill>
              <a:srgbClr val="FF7F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3DB221-AEE9-B1DA-4FBE-C0739C16E2B2}"/>
              </a:ext>
            </a:extLst>
          </p:cNvPr>
          <p:cNvCxnSpPr>
            <a:cxnSpLocks/>
          </p:cNvCxnSpPr>
          <p:nvPr/>
        </p:nvCxnSpPr>
        <p:spPr>
          <a:xfrm flipH="1">
            <a:off x="2540833" y="5164111"/>
            <a:ext cx="884419" cy="816964"/>
          </a:xfrm>
          <a:prstGeom prst="straightConnector1">
            <a:avLst/>
          </a:prstGeom>
          <a:ln w="12700">
            <a:solidFill>
              <a:srgbClr val="3DA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30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Superposition of Waves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Even just two simple sinusoids (waves) when placed in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superposition</a:t>
                </a:r>
                <a:r>
                  <a:rPr lang="en-US" sz="2400" dirty="0"/>
                  <a:t> (</a:t>
                </a:r>
                <a:r>
                  <a:rPr lang="en-US" sz="2400" i="1" dirty="0"/>
                  <a:t>added</a:t>
                </a:r>
                <a:r>
                  <a:rPr lang="en-US" sz="2400" dirty="0"/>
                  <a:t> together) can produce very complicated results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is a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trigonometry identity</a:t>
                </a:r>
                <a:r>
                  <a:rPr lang="en-US" sz="2400" dirty="0"/>
                  <a:t> called the "angle product formula" that allows us to represent the superposition of two sinusoids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as the product of their respective wave functions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to study the behavior of this superposition: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with a </a:t>
                </a:r>
                <a:r>
                  <a:rPr lang="en-US" sz="2400" b="1" dirty="0"/>
                  <a:t>black pen </a:t>
                </a:r>
                <a:r>
                  <a:rPr lang="en-US" sz="2400" dirty="0"/>
                  <a:t>over the interval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  <a:blipFill>
                <a:blip r:embed="rId3"/>
                <a:stretch>
                  <a:fillRect l="-1005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7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832B7C00-E8FF-9D9A-25A2-E2F44325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87" y="1617008"/>
            <a:ext cx="5570427" cy="29412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plot_superposition.py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E5831-1DA4-BEDA-F7A8-651C4C4287E1}"/>
              </a:ext>
            </a:extLst>
          </p:cNvPr>
          <p:cNvSpPr txBox="1"/>
          <p:nvPr/>
        </p:nvSpPr>
        <p:spPr>
          <a:xfrm>
            <a:off x="7318982" y="407561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536322-B4E9-1D65-8E2B-389E0F0D25C8}"/>
              </a:ext>
            </a:extLst>
          </p:cNvPr>
          <p:cNvGrpSpPr/>
          <p:nvPr/>
        </p:nvGrpSpPr>
        <p:grpSpPr>
          <a:xfrm>
            <a:off x="6216465" y="2802916"/>
            <a:ext cx="1076632" cy="369332"/>
            <a:chOff x="4968362" y="2079211"/>
            <a:chExt cx="107663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73CA744-747B-C9B9-74B1-E68AAB784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FCB5F7-396F-692E-5A98-A07CB1103900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A65236-F7F6-C808-2C78-84220524973F}"/>
              </a:ext>
            </a:extLst>
          </p:cNvPr>
          <p:cNvGrpSpPr/>
          <p:nvPr/>
        </p:nvGrpSpPr>
        <p:grpSpPr>
          <a:xfrm>
            <a:off x="6947787" y="3032871"/>
            <a:ext cx="1076632" cy="369332"/>
            <a:chOff x="4704120" y="2356972"/>
            <a:chExt cx="1076632" cy="369332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CEEF237-2AF6-D59F-AD2E-7E66487833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C55156-E253-D979-4FAF-F52B07B484D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9BAB21-2F35-730C-FC55-E525ED08C9CD}"/>
                  </a:ext>
                </a:extLst>
              </p:cNvPr>
              <p:cNvSpPr txBox="1"/>
              <p:nvPr/>
            </p:nvSpPr>
            <p:spPr>
              <a:xfrm>
                <a:off x="160742" y="2809375"/>
                <a:ext cx="16189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9BAB21-2F35-730C-FC55-E525ED08C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42" y="2809375"/>
                <a:ext cx="16189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72126B-B549-018C-FA19-18809F0911D1}"/>
                  </a:ext>
                </a:extLst>
              </p:cNvPr>
              <p:cNvSpPr txBox="1"/>
              <p:nvPr/>
            </p:nvSpPr>
            <p:spPr>
              <a:xfrm>
                <a:off x="3078605" y="4693759"/>
                <a:ext cx="2986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7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72126B-B549-018C-FA19-18809F09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605" y="4693759"/>
                <a:ext cx="29867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F9AD2ED-0562-260B-4666-C3510645F440}"/>
              </a:ext>
            </a:extLst>
          </p:cNvPr>
          <p:cNvGrpSpPr/>
          <p:nvPr/>
        </p:nvGrpSpPr>
        <p:grpSpPr>
          <a:xfrm>
            <a:off x="5631843" y="3754448"/>
            <a:ext cx="1068643" cy="369332"/>
            <a:chOff x="3647644" y="4910075"/>
            <a:chExt cx="1068643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3637B1-6E5B-20F2-2384-0D574EE70466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CBD99EC-BC4C-291F-29D4-07503D3E5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9F2FF28-AFD0-182D-EE96-98E44D15DE92}"/>
              </a:ext>
            </a:extLst>
          </p:cNvPr>
          <p:cNvSpPr/>
          <p:nvPr/>
        </p:nvSpPr>
        <p:spPr>
          <a:xfrm>
            <a:off x="3974306" y="3837943"/>
            <a:ext cx="1467124" cy="2098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DB2235-0758-817B-FA39-6F7D9A3CC78A}"/>
                  </a:ext>
                </a:extLst>
              </p:cNvPr>
              <p:cNvSpPr txBox="1"/>
              <p:nvPr/>
            </p:nvSpPr>
            <p:spPr>
              <a:xfrm>
                <a:off x="2685362" y="5374688"/>
                <a:ext cx="3773277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DB2235-0758-817B-FA39-6F7D9A3CC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362" y="5374688"/>
                <a:ext cx="3773277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21ACFAFD-DAB4-9780-1FC1-E2ACAD6BCA26}"/>
              </a:ext>
            </a:extLst>
          </p:cNvPr>
          <p:cNvSpPr txBox="1"/>
          <p:nvPr/>
        </p:nvSpPr>
        <p:spPr>
          <a:xfrm>
            <a:off x="6781660" y="6118571"/>
            <a:ext cx="160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Superposition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2B8AA5-ED97-D9AF-69B8-01F2B305E08A}"/>
              </a:ext>
            </a:extLst>
          </p:cNvPr>
          <p:cNvSpPr/>
          <p:nvPr/>
        </p:nvSpPr>
        <p:spPr>
          <a:xfrm>
            <a:off x="5514765" y="6205765"/>
            <a:ext cx="209862" cy="27406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AC624EE-7FE6-CA2C-E5F3-5118F89CFCA4}"/>
              </a:ext>
            </a:extLst>
          </p:cNvPr>
          <p:cNvCxnSpPr>
            <a:stCxn id="56" idx="0"/>
            <a:endCxn id="55" idx="0"/>
          </p:cNvCxnSpPr>
          <p:nvPr/>
        </p:nvCxnSpPr>
        <p:spPr>
          <a:xfrm rot="5400000" flipH="1" flipV="1">
            <a:off x="6559060" y="5179207"/>
            <a:ext cx="87194" cy="1965923"/>
          </a:xfrm>
          <a:prstGeom prst="bentConnector3">
            <a:avLst>
              <a:gd name="adj1" fmla="val 362174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73A0DA-E794-0BED-F0C4-BA61796413EC}"/>
              </a:ext>
            </a:extLst>
          </p:cNvPr>
          <p:cNvCxnSpPr>
            <a:cxnSpLocks/>
          </p:cNvCxnSpPr>
          <p:nvPr/>
        </p:nvCxnSpPr>
        <p:spPr>
          <a:xfrm flipH="1">
            <a:off x="3188494" y="5034156"/>
            <a:ext cx="1555893" cy="563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A0CAAD-7AF1-A689-11ED-F9F8EAFDA457}"/>
              </a:ext>
            </a:extLst>
          </p:cNvPr>
          <p:cNvCxnSpPr>
            <a:cxnSpLocks/>
          </p:cNvCxnSpPr>
          <p:nvPr/>
        </p:nvCxnSpPr>
        <p:spPr>
          <a:xfrm flipH="1">
            <a:off x="3719513" y="5043040"/>
            <a:ext cx="1851245" cy="578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A1CA64-A399-6DA7-D497-4A440B68618A}"/>
                  </a:ext>
                </a:extLst>
              </p:cNvPr>
              <p:cNvSpPr txBox="1"/>
              <p:nvPr/>
            </p:nvSpPr>
            <p:spPr>
              <a:xfrm>
                <a:off x="1779680" y="6043935"/>
                <a:ext cx="487620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7+7</m:t>
                          </m:r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A1CA64-A399-6DA7-D497-4A440B686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680" y="6043935"/>
                <a:ext cx="4876207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030E87-DDE7-B2FE-8A0B-6D912AC496A1}"/>
              </a:ext>
            </a:extLst>
          </p:cNvPr>
          <p:cNvSpPr txBox="1"/>
          <p:nvPr/>
        </p:nvSpPr>
        <p:spPr>
          <a:xfrm>
            <a:off x="251372" y="5485438"/>
            <a:ext cx="237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Angle Product Identity</a:t>
            </a:r>
          </a:p>
        </p:txBody>
      </p:sp>
    </p:spTree>
    <p:extLst>
      <p:ext uri="{BB962C8B-B14F-4D97-AF65-F5344CB8AC3E}">
        <p14:creationId xmlns:p14="http://schemas.microsoft.com/office/powerpoint/2010/main" val="190591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3" grpId="0"/>
      <p:bldP spid="45" grpId="0"/>
      <p:bldP spid="49" grpId="0" animBg="1"/>
      <p:bldP spid="54" grpId="0"/>
      <p:bldP spid="55" grpId="0"/>
      <p:bldP spid="56" grpId="0" animBg="1"/>
      <p:bldP spid="3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plot_superposition.py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14346-1CEA-04F5-36B6-F3B7EF4F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504881"/>
            <a:ext cx="6114286" cy="51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0D7BE4-2256-8FEC-FBA5-52133050FEED}"/>
                  </a:ext>
                </a:extLst>
              </p:cNvPr>
              <p:cNvSpPr txBox="1"/>
              <p:nvPr/>
            </p:nvSpPr>
            <p:spPr>
              <a:xfrm>
                <a:off x="5441429" y="1925199"/>
                <a:ext cx="3177065" cy="6399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800" i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7∗</m:t>
                      </m:r>
                      <m:f>
                        <m:fPr>
                          <m:ctrlPr>
                            <a:rPr lang="en-US" sz="18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smtClean="0">
                                          <a:ln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n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i="1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smtClean="0">
                                          <a:ln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i="1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0D7BE4-2256-8FEC-FBA5-52133050F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429" y="1925199"/>
                <a:ext cx="3177065" cy="639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1E49A8-D9FC-8906-FC75-3AEFE9EEA87D}"/>
              </a:ext>
            </a:extLst>
          </p:cNvPr>
          <p:cNvCxnSpPr/>
          <p:nvPr/>
        </p:nvCxnSpPr>
        <p:spPr>
          <a:xfrm flipV="1">
            <a:off x="5141626" y="2413416"/>
            <a:ext cx="449705" cy="3597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C656B7-9FBA-21AF-0FE8-9900A9F22E64}"/>
              </a:ext>
            </a:extLst>
          </p:cNvPr>
          <p:cNvSpPr txBox="1"/>
          <p:nvPr/>
        </p:nvSpPr>
        <p:spPr>
          <a:xfrm>
            <a:off x="398515" y="5088885"/>
            <a:ext cx="2232684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Even </a:t>
            </a:r>
            <a:r>
              <a:rPr lang="en-US" b="1" dirty="0">
                <a:solidFill>
                  <a:srgbClr val="7030A0"/>
                </a:solidFill>
              </a:rPr>
              <a:t>just two simple waves </a:t>
            </a:r>
            <a:r>
              <a:rPr lang="en-US" dirty="0">
                <a:solidFill>
                  <a:srgbClr val="7030A0"/>
                </a:solidFill>
              </a:rPr>
              <a:t>when </a:t>
            </a:r>
            <a:r>
              <a:rPr lang="en-US" u="sng" dirty="0">
                <a:solidFill>
                  <a:srgbClr val="7030A0"/>
                </a:solidFill>
              </a:rPr>
              <a:t>added</a:t>
            </a:r>
            <a:r>
              <a:rPr lang="en-US" dirty="0">
                <a:solidFill>
                  <a:srgbClr val="7030A0"/>
                </a:solidFill>
              </a:rPr>
              <a:t> together can produce complicated results!</a:t>
            </a:r>
          </a:p>
        </p:txBody>
      </p:sp>
    </p:spTree>
    <p:extLst>
      <p:ext uri="{BB962C8B-B14F-4D97-AF65-F5344CB8AC3E}">
        <p14:creationId xmlns:p14="http://schemas.microsoft.com/office/powerpoint/2010/main" val="384391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8674" y="1818182"/>
            <a:ext cx="4686652" cy="3350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4390" y="1448850"/>
            <a:ext cx="59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Field Induced Polarization of Dirac Valleys in Bismuth</a:t>
            </a:r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9813" y="6169896"/>
            <a:ext cx="64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*Bismuth is the element with the </a:t>
            </a:r>
            <a:r>
              <a:rPr lang="en-US" b="1" dirty="0">
                <a:solidFill>
                  <a:srgbClr val="FF0000"/>
                </a:solidFill>
              </a:rPr>
              <a:t>highest</a:t>
            </a:r>
            <a:r>
              <a:rPr lang="en-US" dirty="0"/>
              <a:t> atomic mass that is </a:t>
            </a:r>
            <a:r>
              <a:rPr lang="en-US" b="1" dirty="0">
                <a:solidFill>
                  <a:srgbClr val="0070C0"/>
                </a:solidFill>
              </a:rPr>
              <a:t>stable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/>
              <p:nvPr/>
            </p:nvSpPr>
            <p:spPr>
              <a:xfrm>
                <a:off x="3350480" y="5375547"/>
                <a:ext cx="279313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480" y="5375547"/>
                <a:ext cx="2793137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647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2F41-D57C-488A-A963-AC86F42575F3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36859" y="789913"/>
            <a:ext cx="527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Most of Physics is </a:t>
            </a:r>
            <a:r>
              <a:rPr lang="en-US" sz="3600" b="1" dirty="0">
                <a:solidFill>
                  <a:srgbClr val="FF0000"/>
                </a:solidFill>
              </a:rPr>
              <a:t>Waves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06350" y="1766181"/>
            <a:ext cx="5410199" cy="3477876"/>
            <a:chOff x="1263446" y="1828799"/>
            <a:chExt cx="5410199" cy="3477876"/>
          </a:xfrm>
        </p:grpSpPr>
        <p:sp>
          <p:nvSpPr>
            <p:cNvPr id="4" name="TextBox 3"/>
            <p:cNvSpPr txBox="1"/>
            <p:nvPr/>
          </p:nvSpPr>
          <p:spPr>
            <a:xfrm>
              <a:off x="1263446" y="1828800"/>
              <a:ext cx="2861187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Electrical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Magnetic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Acoustic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Heat Flow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Vibrational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Torsional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Nuclear / Quantum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Gravitational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Oceanic / Tidal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Orbital Precession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Springs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19601" y="1828799"/>
              <a:ext cx="2254044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Pendulums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Tomography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Stock Market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Economics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Astronomical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Fluid Dynamics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Earthquakes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AC / DC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AM / FM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Speech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Heartbeats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05232" y="5648632"/>
            <a:ext cx="65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It is important that you develop a keen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 understanding of the mathematics of waves!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3EE4C7A-4385-5E2E-3E7C-12FCA692CF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012959"/>
              </p:ext>
            </p:extLst>
          </p:nvPr>
        </p:nvGraphicFramePr>
        <p:xfrm>
          <a:off x="627386" y="1682187"/>
          <a:ext cx="1355692" cy="364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41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Random Walks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wants you to create a Python program to display the </a:t>
                </a:r>
                <a:r>
                  <a:rPr lang="en-US" sz="2400" b="1" dirty="0"/>
                  <a:t>2D</a:t>
                </a:r>
                <a:r>
                  <a:rPr lang="en-US" sz="2400" dirty="0"/>
                  <a:t> Cartesian plot of a meandering walker</a:t>
                </a:r>
              </a:p>
              <a:p>
                <a:r>
                  <a:rPr lang="en-US" sz="2400" dirty="0"/>
                  <a:t>The walker starts at the (0,0) origin and takes one step at a time</a:t>
                </a:r>
              </a:p>
              <a:p>
                <a:r>
                  <a:rPr lang="en-US" sz="2400" dirty="0"/>
                  <a:t>At each step, the walker picks a random angle (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uniform</a:t>
                </a:r>
                <a:r>
                  <a:rPr lang="en-US" sz="2400" dirty="0"/>
                  <a:t> distribution) within the interval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moves (from his current position) </a:t>
                </a:r>
                <a:r>
                  <a:rPr lang="en-US" sz="2400" u="sng" dirty="0"/>
                  <a:t>one</a:t>
                </a:r>
                <a:r>
                  <a:rPr lang="en-US" sz="2400" dirty="0"/>
                  <a:t> unit of distance in that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radial</a:t>
                </a:r>
                <a:r>
                  <a:rPr lang="en-US" sz="2400" dirty="0"/>
                  <a:t> direction</a:t>
                </a:r>
              </a:p>
              <a:p>
                <a:r>
                  <a:rPr lang="en-US" sz="2400" dirty="0"/>
                  <a:t>Your boss wants your program to show the entire journey of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10,000</a:t>
                </a:r>
                <a:r>
                  <a:rPr lang="en-US" sz="2400" dirty="0"/>
                  <a:t> random steps in your plot</a:t>
                </a:r>
              </a:p>
              <a:p>
                <a:r>
                  <a:rPr lang="en-US" sz="2400" dirty="0"/>
                  <a:t>On average, how far away (Pythagorean distance) from the start point will the walker </a:t>
                </a:r>
                <a:r>
                  <a:rPr lang="en-US" sz="2400" b="1" dirty="0"/>
                  <a:t>stop</a:t>
                </a:r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39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4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7E2376B-0076-2EA6-5C92-B4B98B051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190" y="1809024"/>
            <a:ext cx="4647619" cy="46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random_walk.py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5391E5-BC90-E82A-22F8-C65E8DA64E99}"/>
              </a:ext>
            </a:extLst>
          </p:cNvPr>
          <p:cNvSpPr/>
          <p:nvPr/>
        </p:nvSpPr>
        <p:spPr>
          <a:xfrm>
            <a:off x="2248190" y="3944673"/>
            <a:ext cx="4647619" cy="7772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8A52F0-7EE5-9C31-C388-C68ACC9187F3}"/>
              </a:ext>
            </a:extLst>
          </p:cNvPr>
          <p:cNvGrpSpPr/>
          <p:nvPr/>
        </p:nvGrpSpPr>
        <p:grpSpPr>
          <a:xfrm>
            <a:off x="4477599" y="2707173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459E5EE-182A-0BC2-673D-9DE4D926A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9945A8-437D-2F41-6108-5729BBCDEDC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8D92CF-FE20-15B2-DB4C-1388EF21AD1E}"/>
              </a:ext>
            </a:extLst>
          </p:cNvPr>
          <p:cNvGrpSpPr/>
          <p:nvPr/>
        </p:nvGrpSpPr>
        <p:grpSpPr>
          <a:xfrm>
            <a:off x="3660641" y="2905832"/>
            <a:ext cx="1076632" cy="369332"/>
            <a:chOff x="4704120" y="2356972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117E890-D1BD-B283-2F82-343BE9CE2E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4A8D69-BEA4-5E8C-47C9-9E741715D40C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35D000-53D2-1BBB-1025-390F091323BF}"/>
              </a:ext>
            </a:extLst>
          </p:cNvPr>
          <p:cNvGrpSpPr/>
          <p:nvPr/>
        </p:nvGrpSpPr>
        <p:grpSpPr>
          <a:xfrm>
            <a:off x="4102130" y="3155066"/>
            <a:ext cx="1068643" cy="369332"/>
            <a:chOff x="3647644" y="4910075"/>
            <a:chExt cx="1068643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16AA1A-5CE9-113A-C36D-99ADB10886B0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4624F48-9815-57D1-88E1-BB0AE61CF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1DCA7A-D50D-185D-888F-F6E06AD9CC68}"/>
              </a:ext>
            </a:extLst>
          </p:cNvPr>
          <p:cNvGrpSpPr/>
          <p:nvPr/>
        </p:nvGrpSpPr>
        <p:grpSpPr>
          <a:xfrm>
            <a:off x="4623589" y="3865114"/>
            <a:ext cx="1064340" cy="369332"/>
            <a:chOff x="3647644" y="5421073"/>
            <a:chExt cx="106434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5F2F50-DA89-BF6A-6395-FC92736A5F4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4E8D808-E819-6934-A470-36B59FE8BD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5480A0-1429-3B80-0166-BE05186A32F2}"/>
              </a:ext>
            </a:extLst>
          </p:cNvPr>
          <p:cNvGrpSpPr/>
          <p:nvPr/>
        </p:nvGrpSpPr>
        <p:grpSpPr>
          <a:xfrm>
            <a:off x="5834489" y="4049780"/>
            <a:ext cx="1068643" cy="369332"/>
            <a:chOff x="3647644" y="5359159"/>
            <a:chExt cx="1068643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8F61E4-DEE2-B62C-B3B1-7366311D437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CC38D75-2574-86E1-533E-1D4704DC34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FB02FF-4D76-9FDD-D747-6AC5229DA771}"/>
              </a:ext>
            </a:extLst>
          </p:cNvPr>
          <p:cNvGrpSpPr/>
          <p:nvPr/>
        </p:nvGrpSpPr>
        <p:grpSpPr>
          <a:xfrm>
            <a:off x="5451031" y="4282622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D2E161-5441-D8AD-88E7-ED33C80532E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324BBCA-2483-9434-4E45-C71BA37885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CC1E29-9F81-5B9B-DA5E-B0CB4E8AB01D}"/>
              </a:ext>
            </a:extLst>
          </p:cNvPr>
          <p:cNvGrpSpPr/>
          <p:nvPr/>
        </p:nvGrpSpPr>
        <p:grpSpPr>
          <a:xfrm>
            <a:off x="3958018" y="5183170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53B8C5-ED8C-EBA7-2CE7-FED9B1F0E5F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63E7AE-22D9-F8DA-A8C4-97680E2D6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77B17A3-777D-A1C3-A2E6-02394541A9B5}"/>
              </a:ext>
            </a:extLst>
          </p:cNvPr>
          <p:cNvGrpSpPr/>
          <p:nvPr/>
        </p:nvGrpSpPr>
        <p:grpSpPr>
          <a:xfrm>
            <a:off x="6843784" y="5376420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07645E-19C4-BE4D-016E-6D92DA56012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EE4E2FF-ACF8-D4F2-7D42-E785F9C7F2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FBBA8D2-4BE9-D479-DBFD-5B6032B9530A}"/>
              </a:ext>
            </a:extLst>
          </p:cNvPr>
          <p:cNvGrpSpPr/>
          <p:nvPr/>
        </p:nvGrpSpPr>
        <p:grpSpPr>
          <a:xfrm>
            <a:off x="6847630" y="5575080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7FE881-4B06-6854-6454-A37F84BAD63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814AD10-7D5F-418B-3B42-1DF35FCCE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6783B0-E66C-66E0-D7E0-30970188D908}"/>
              </a:ext>
            </a:extLst>
          </p:cNvPr>
          <p:cNvGrpSpPr/>
          <p:nvPr/>
        </p:nvGrpSpPr>
        <p:grpSpPr>
          <a:xfrm>
            <a:off x="4253304" y="5756679"/>
            <a:ext cx="1076632" cy="369332"/>
            <a:chOff x="2157212" y="5356391"/>
            <a:chExt cx="1076632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BC3916-8BB9-EF8F-F905-114E0523774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E1290C2-55C4-A000-D984-7D4F11713E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69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User Interfaces via </a:t>
            </a:r>
            <a:r>
              <a:rPr lang="en-US" sz="3200" b="1" dirty="0">
                <a:latin typeface="+mn-lt"/>
              </a:rPr>
              <a:t>Qt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1789451" y="1402598"/>
            <a:ext cx="556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https://en.wikipedia.org/wiki/Qt_(software)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92001-A8CA-44A1-00F1-705CD7F94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241" y="1979883"/>
            <a:ext cx="6375518" cy="4559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76569D-5D89-A3B4-AA8F-E5CAA10ED8F3}"/>
              </a:ext>
            </a:extLst>
          </p:cNvPr>
          <p:cNvSpPr/>
          <p:nvPr/>
        </p:nvSpPr>
        <p:spPr>
          <a:xfrm>
            <a:off x="1469092" y="2728161"/>
            <a:ext cx="4159715" cy="891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1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random_walk.py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251C7-5005-472F-73CD-AE054E088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8" y="1489745"/>
            <a:ext cx="8283003" cy="483837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B0605A-6C1D-F6BF-39B7-44FD9D2B977E}"/>
              </a:ext>
            </a:extLst>
          </p:cNvPr>
          <p:cNvCxnSpPr>
            <a:cxnSpLocks/>
          </p:cNvCxnSpPr>
          <p:nvPr/>
        </p:nvCxnSpPr>
        <p:spPr>
          <a:xfrm flipV="1">
            <a:off x="3990298" y="2787650"/>
            <a:ext cx="4172627" cy="2580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0C9B911-9783-769B-3F52-0732D1E3BDAC}"/>
              </a:ext>
            </a:extLst>
          </p:cNvPr>
          <p:cNvSpPr txBox="1"/>
          <p:nvPr/>
        </p:nvSpPr>
        <p:spPr>
          <a:xfrm>
            <a:off x="3581816" y="5368255"/>
            <a:ext cx="8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E7520F-B0C2-2C6C-B59D-11F306E30C2C}"/>
              </a:ext>
            </a:extLst>
          </p:cNvPr>
          <p:cNvSpPr txBox="1"/>
          <p:nvPr/>
        </p:nvSpPr>
        <p:spPr>
          <a:xfrm>
            <a:off x="7754443" y="2297770"/>
            <a:ext cx="8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7393F3-4FBC-6A63-DBA1-41E3815FB03D}"/>
                  </a:ext>
                </a:extLst>
              </p:cNvPr>
              <p:cNvSpPr txBox="1"/>
              <p:nvPr/>
            </p:nvSpPr>
            <p:spPr>
              <a:xfrm>
                <a:off x="959370" y="1780344"/>
                <a:ext cx="2788172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Average final distance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7393F3-4FBC-6A63-DBA1-41E3815FB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70" y="1780344"/>
                <a:ext cx="2788172" cy="372410"/>
              </a:xfrm>
              <a:prstGeom prst="rect">
                <a:avLst/>
              </a:prstGeom>
              <a:blipFill>
                <a:blip r:embed="rId3"/>
                <a:stretch>
                  <a:fillRect l="-174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D4C74288-9BEA-C51F-5EAC-47F7DD5D71F1}"/>
              </a:ext>
            </a:extLst>
          </p:cNvPr>
          <p:cNvGrpSpPr/>
          <p:nvPr/>
        </p:nvGrpSpPr>
        <p:grpSpPr>
          <a:xfrm>
            <a:off x="7083164" y="3810930"/>
            <a:ext cx="1342557" cy="2135678"/>
            <a:chOff x="7083164" y="3810930"/>
            <a:chExt cx="1342557" cy="2135678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DDAE363-22DC-4994-0DB2-B12EF543F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0704" y="3810930"/>
              <a:ext cx="1227477" cy="1612458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B0E2AE-EFED-75D6-D80C-3C373987B3AB}"/>
                </a:ext>
              </a:extLst>
            </p:cNvPr>
            <p:cNvSpPr txBox="1"/>
            <p:nvPr/>
          </p:nvSpPr>
          <p:spPr>
            <a:xfrm>
              <a:off x="7083164" y="5423388"/>
              <a:ext cx="1342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Albert Einstein</a:t>
              </a:r>
            </a:p>
            <a:p>
              <a:pPr algn="ctr"/>
              <a:r>
                <a:rPr lang="en-US" sz="1400" dirty="0"/>
                <a:t>(1879 – 1955)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016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557B32-0609-5E4A-5AD3-42C8E572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40" y="556922"/>
            <a:ext cx="7130321" cy="616772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2BE3B9B-2D5D-9C5F-1220-F8D6C6913A56}"/>
              </a:ext>
            </a:extLst>
          </p:cNvPr>
          <p:cNvGrpSpPr/>
          <p:nvPr/>
        </p:nvGrpSpPr>
        <p:grpSpPr>
          <a:xfrm>
            <a:off x="142407" y="438462"/>
            <a:ext cx="1979911" cy="3110459"/>
            <a:chOff x="6857999" y="562131"/>
            <a:chExt cx="1979911" cy="31104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C6901C-158F-4D04-589A-870286B6A520}"/>
                </a:ext>
              </a:extLst>
            </p:cNvPr>
            <p:cNvSpPr/>
            <p:nvPr/>
          </p:nvSpPr>
          <p:spPr>
            <a:xfrm>
              <a:off x="6857999" y="562131"/>
              <a:ext cx="1979911" cy="3110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B6A03C1-4A7E-F7F7-DC77-A89D7E0F7BA0}"/>
                </a:ext>
              </a:extLst>
            </p:cNvPr>
            <p:cNvGrpSpPr/>
            <p:nvPr/>
          </p:nvGrpSpPr>
          <p:grpSpPr>
            <a:xfrm>
              <a:off x="7083457" y="651879"/>
              <a:ext cx="1528996" cy="2736090"/>
              <a:chOff x="7308915" y="556922"/>
              <a:chExt cx="1528996" cy="273609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3142350-5A77-6F86-FA99-08289EF8D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370" y="556922"/>
                <a:ext cx="1402087" cy="211962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1D94C3-56AC-09DC-968E-6DFDA93B68B5}"/>
                  </a:ext>
                </a:extLst>
              </p:cNvPr>
              <p:cNvSpPr txBox="1"/>
              <p:nvPr/>
            </p:nvSpPr>
            <p:spPr>
              <a:xfrm>
                <a:off x="7308915" y="2739014"/>
                <a:ext cx="1528996" cy="5539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Robert Brown</a:t>
                </a:r>
              </a:p>
              <a:p>
                <a:pPr algn="ctr"/>
                <a:r>
                  <a:rPr lang="en-US" sz="1400" dirty="0"/>
                  <a:t>(1773 – 1858)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0481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2AD664-1B23-9A0E-C63E-46A41362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39" y="556922"/>
            <a:ext cx="7143750" cy="6000750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5BCCD9-4CD2-AA10-896B-1FD326F7F057}"/>
              </a:ext>
            </a:extLst>
          </p:cNvPr>
          <p:cNvSpPr/>
          <p:nvPr/>
        </p:nvSpPr>
        <p:spPr>
          <a:xfrm>
            <a:off x="6955436" y="6183443"/>
            <a:ext cx="119515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45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06</a:t>
            </a:r>
            <a:r>
              <a:rPr lang="en-US" sz="3200" dirty="0">
                <a:latin typeface="+mn-lt"/>
              </a:rPr>
              <a:t> </a:t>
            </a:r>
            <a:r>
              <a:rPr lang="en-US" sz="3200">
                <a:latin typeface="+mn-lt"/>
              </a:rPr>
              <a:t>– Now </a:t>
            </a:r>
            <a:r>
              <a:rPr lang="en-US" sz="3200" dirty="0">
                <a:latin typeface="+mn-lt"/>
              </a:rPr>
              <a:t>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sz="2400" dirty="0"/>
              <a:t>Pixel </a:t>
            </a:r>
            <a:r>
              <a:rPr lang="en-US" sz="2400" i="1" dirty="0"/>
              <a:t>colors</a:t>
            </a:r>
            <a:r>
              <a:rPr lang="en-US" sz="2400" dirty="0"/>
              <a:t> are encoded as </a:t>
            </a:r>
            <a:r>
              <a:rPr lang="en-US" sz="2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R</a:t>
            </a: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G</a:t>
            </a:r>
            <a:r>
              <a:rPr lang="en-US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B</a:t>
            </a:r>
            <a:r>
              <a:rPr lang="en-US" sz="2400" dirty="0"/>
              <a:t> channel integer triplets, but fortunately, the </a:t>
            </a:r>
            <a:r>
              <a:rPr lang="en-US" sz="2400" b="1" dirty="0"/>
              <a:t>matplotlib</a:t>
            </a:r>
            <a:r>
              <a:rPr lang="en-US" sz="2400" dirty="0"/>
              <a:t> package also recognizes standard color </a:t>
            </a:r>
            <a:r>
              <a:rPr lang="en-US" sz="2400" u="sng" dirty="0"/>
              <a:t>names</a:t>
            </a:r>
            <a:r>
              <a:rPr lang="en-US" sz="2400" dirty="0"/>
              <a:t> when written in all lowercase letters</a:t>
            </a:r>
          </a:p>
          <a:p>
            <a:r>
              <a:rPr lang="en-US" sz="2400" dirty="0"/>
              <a:t>Graphs containing circles or spirals are often rendered much more easily as </a:t>
            </a:r>
            <a:r>
              <a:rPr lang="en-US" sz="2400" b="1" dirty="0">
                <a:solidFill>
                  <a:srgbClr val="7030A0"/>
                </a:solidFill>
              </a:rPr>
              <a:t>polar plots</a:t>
            </a:r>
            <a:r>
              <a:rPr lang="en-US" sz="2400" dirty="0"/>
              <a:t>, instead of using the standard uniform (fixed grid) orthogonal Cartesian coordinate system</a:t>
            </a:r>
          </a:p>
          <a:p>
            <a:r>
              <a:rPr lang="en-US" sz="2400" dirty="0"/>
              <a:t>All </a:t>
            </a:r>
            <a:r>
              <a:rPr lang="en-US" sz="2400" b="1" dirty="0">
                <a:solidFill>
                  <a:srgbClr val="FF0000"/>
                </a:solidFill>
              </a:rPr>
              <a:t>waves</a:t>
            </a:r>
            <a:r>
              <a:rPr lang="en-US" sz="2400" dirty="0"/>
              <a:t> can be characterized by their amplitude, frequency, phase, and offset</a:t>
            </a:r>
          </a:p>
          <a:p>
            <a:r>
              <a:rPr lang="en-US" sz="2400" dirty="0"/>
              <a:t>Even simple waves, when added together in </a:t>
            </a:r>
            <a:r>
              <a:rPr lang="en-US" sz="2400" b="1" dirty="0">
                <a:solidFill>
                  <a:srgbClr val="0070C0"/>
                </a:solidFill>
              </a:rPr>
              <a:t>superposition</a:t>
            </a:r>
            <a:r>
              <a:rPr lang="en-US" sz="2400" dirty="0"/>
              <a:t>, can display remarkably complicated behavior - scientists must often unravel that </a:t>
            </a:r>
            <a:r>
              <a:rPr lang="en-US" sz="2400" i="1" dirty="0"/>
              <a:t>perceived</a:t>
            </a:r>
            <a:r>
              <a:rPr lang="en-US" sz="2400" dirty="0"/>
              <a:t> complexity to </a:t>
            </a:r>
            <a:r>
              <a:rPr lang="en-US" sz="2400" b="1" dirty="0">
                <a:solidFill>
                  <a:srgbClr val="00B050"/>
                </a:solidFill>
              </a:rPr>
              <a:t>deduce the underlying simple waves </a:t>
            </a:r>
            <a:r>
              <a:rPr lang="en-US" sz="2400" dirty="0"/>
              <a:t>driving the phenomenon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Update the Python program called </a:t>
                </a:r>
                <a:r>
                  <a:rPr lang="en-US" sz="2400" b="1" dirty="0"/>
                  <a:t>archimedes_spiral.py </a:t>
                </a:r>
                <a:r>
                  <a:rPr lang="en-US" sz="2400" dirty="0"/>
                  <a:t>to display an Archimedes Spiral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Using a pyplot polar graph, draw the entire spiral over the interval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subdivided into 1,000 steps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User Interfaces via </a:t>
            </a:r>
            <a:r>
              <a:rPr lang="en-US" sz="3200" b="1" dirty="0">
                <a:latin typeface="+mn-lt"/>
              </a:rPr>
              <a:t>Qt6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1789451" y="1402598"/>
            <a:ext cx="556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https://www.qt.io/product/qt6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6A028B-CE47-553B-8AFD-B4A3CDDCD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46" y="2114612"/>
            <a:ext cx="7607508" cy="348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0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4FCAF9-49C1-ECC5-207D-B56A0654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82" y="1857100"/>
            <a:ext cx="7390037" cy="4783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User Interfaces via </a:t>
            </a:r>
            <a:r>
              <a:rPr lang="en-US" sz="3200" b="1" dirty="0">
                <a:latin typeface="+mn-lt"/>
              </a:rPr>
              <a:t>PyQt6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1789451" y="1402598"/>
            <a:ext cx="556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https://www.riverbankcomputing.com/software/pyqt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876981" y="2518298"/>
            <a:ext cx="5748671" cy="487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DE36EE-1B0F-FD77-79DF-D3DF66D07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8" y="1714498"/>
            <a:ext cx="6133333" cy="4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PyQt6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16177" y="2203554"/>
            <a:ext cx="1049571" cy="823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3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C53B3E-7A14-7B04-E97B-794EA50A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7" y="1714497"/>
            <a:ext cx="6133333" cy="4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PyQt6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3"/>
            <a:ext cx="4204482" cy="481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16177" y="2203554"/>
            <a:ext cx="1049571" cy="823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473481F-A8FB-6482-9012-623AD78E148B}"/>
              </a:ext>
            </a:extLst>
          </p:cNvPr>
          <p:cNvSpPr/>
          <p:nvPr/>
        </p:nvSpPr>
        <p:spPr>
          <a:xfrm>
            <a:off x="3103223" y="5702040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21D8B-B8AC-EFB8-998E-F0D5000A70C9}"/>
              </a:ext>
            </a:extLst>
          </p:cNvPr>
          <p:cNvCxnSpPr>
            <a:cxnSpLocks/>
          </p:cNvCxnSpPr>
          <p:nvPr/>
        </p:nvCxnSpPr>
        <p:spPr>
          <a:xfrm flipH="1">
            <a:off x="3762375" y="4209742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8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CBED13-DA11-22F9-8C60-75493D449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4" y="1690689"/>
            <a:ext cx="6133333" cy="4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PyQt6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189061" y="2256020"/>
            <a:ext cx="876687" cy="770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4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Red-Green-Blue (RGB) Color Values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2" y="1419227"/>
            <a:ext cx="7515393" cy="49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4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8311</TotalTime>
  <Words>1075</Words>
  <Application>Microsoft Office PowerPoint</Application>
  <PresentationFormat>On-screen Show (4:3)</PresentationFormat>
  <Paragraphs>213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Session 06 – Goals</vt:lpstr>
      <vt:lpstr>Python User Interfaces via Qt</vt:lpstr>
      <vt:lpstr>Python User Interfaces via Qt6</vt:lpstr>
      <vt:lpstr>Python User Interfaces via PyQt6</vt:lpstr>
      <vt:lpstr>Install the PyQt6 Package</vt:lpstr>
      <vt:lpstr>Install the PyQt6 Package</vt:lpstr>
      <vt:lpstr>Verify the PyQt6 Package Installation</vt:lpstr>
      <vt:lpstr>Red-Green-Blue (RGB) Color Values</vt:lpstr>
      <vt:lpstr>Predefined Matplotlib Color Names  (all lowercase)</vt:lpstr>
      <vt:lpstr>Cartesian Coordinates</vt:lpstr>
      <vt:lpstr>Polar Coordinates</vt:lpstr>
      <vt:lpstr>Polar Coordinates</vt:lpstr>
      <vt:lpstr>Polar to Cartesian Coordinate Conversion</vt:lpstr>
      <vt:lpstr>Edit plot_circle.py</vt:lpstr>
      <vt:lpstr>Run plot_circle.py</vt:lpstr>
      <vt:lpstr>Parametric Curves</vt:lpstr>
      <vt:lpstr>Parametric Curves</vt:lpstr>
      <vt:lpstr>Parametric Curves</vt:lpstr>
      <vt:lpstr>Parametric Curves Using Polar Graphs</vt:lpstr>
      <vt:lpstr>Edit plot_rose_curves.py</vt:lpstr>
      <vt:lpstr>Run plot_rose_curves.py</vt:lpstr>
      <vt:lpstr>The Superposition of Waves</vt:lpstr>
      <vt:lpstr>Open plot_superposition.py</vt:lpstr>
      <vt:lpstr>Run plot_superposition.py</vt:lpstr>
      <vt:lpstr>Parametric Curves</vt:lpstr>
      <vt:lpstr>PowerPoint Presentation</vt:lpstr>
      <vt:lpstr>Random Walks</vt:lpstr>
      <vt:lpstr>Edit random_walk.py</vt:lpstr>
      <vt:lpstr>Run random_walk.py</vt:lpstr>
      <vt:lpstr>PowerPoint Presentation</vt:lpstr>
      <vt:lpstr>PowerPoint Presentation</vt:lpstr>
      <vt:lpstr>Session 06 – Now You Know…</vt:lpstr>
      <vt:lpstr>Task 06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Biersach, David</cp:lastModifiedBy>
  <cp:revision>879</cp:revision>
  <cp:lastPrinted>2015-06-01T00:45:11Z</cp:lastPrinted>
  <dcterms:created xsi:type="dcterms:W3CDTF">2014-09-21T17:58:26Z</dcterms:created>
  <dcterms:modified xsi:type="dcterms:W3CDTF">2024-02-12T22:11:09Z</dcterms:modified>
</cp:coreProperties>
</file>