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1019" r:id="rId2"/>
    <p:sldId id="972" r:id="rId3"/>
    <p:sldId id="369" r:id="rId4"/>
    <p:sldId id="370" r:id="rId5"/>
    <p:sldId id="371" r:id="rId6"/>
    <p:sldId id="372" r:id="rId7"/>
    <p:sldId id="1045" r:id="rId8"/>
    <p:sldId id="977" r:id="rId9"/>
    <p:sldId id="1046" r:id="rId10"/>
    <p:sldId id="980" r:id="rId11"/>
    <p:sldId id="382" r:id="rId12"/>
    <p:sldId id="981" r:id="rId13"/>
    <p:sldId id="383" r:id="rId14"/>
    <p:sldId id="1047" r:id="rId15"/>
    <p:sldId id="982" r:id="rId16"/>
    <p:sldId id="387" r:id="rId17"/>
    <p:sldId id="388" r:id="rId18"/>
    <p:sldId id="389" r:id="rId19"/>
    <p:sldId id="1036" r:id="rId20"/>
    <p:sldId id="984" r:id="rId21"/>
    <p:sldId id="459" r:id="rId22"/>
    <p:sldId id="473" r:id="rId23"/>
    <p:sldId id="474" r:id="rId24"/>
    <p:sldId id="476" r:id="rId25"/>
    <p:sldId id="1048" r:id="rId26"/>
    <p:sldId id="1041" r:id="rId27"/>
    <p:sldId id="1042" r:id="rId28"/>
    <p:sldId id="1039" r:id="rId29"/>
    <p:sldId id="1043" r:id="rId30"/>
    <p:sldId id="1040" r:id="rId31"/>
    <p:sldId id="1044" r:id="rId32"/>
    <p:sldId id="993" r:id="rId33"/>
    <p:sldId id="973" r:id="rId34"/>
    <p:sldId id="1034" r:id="rId35"/>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31E7D9-E8FD-4908-95BB-3604F3CA9764}" v="1" dt="2020-05-29T19:25:52.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7" d="100"/>
          <a:sy n="127" d="100"/>
        </p:scale>
        <p:origin x="1146" y="114"/>
      </p:cViewPr>
      <p:guideLst/>
    </p:cSldViewPr>
  </p:slideViewPr>
  <p:notesTextViewPr>
    <p:cViewPr>
      <p:scale>
        <a:sx n="1" d="1"/>
        <a:sy n="1" d="1"/>
      </p:scale>
      <p:origin x="0" y="0"/>
    </p:cViewPr>
  </p:notesTextViewPr>
  <p:sorterViewPr>
    <p:cViewPr varScale="1">
      <p:scale>
        <a:sx n="100" d="100"/>
        <a:sy n="100" d="100"/>
      </p:scale>
      <p:origin x="0" y="-14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ersach, David" userId="14a9feb0-85a7-4da4-be8a-c1e22b637acc" providerId="ADAL" clId="{6231E7D9-E8FD-4908-95BB-3604F3CA9764}"/>
    <pc:docChg chg="custSel delSld modSld">
      <pc:chgData name="Biersach, David" userId="14a9feb0-85a7-4da4-be8a-c1e22b637acc" providerId="ADAL" clId="{6231E7D9-E8FD-4908-95BB-3604F3CA9764}" dt="2020-05-29T19:25:56.584" v="2" actId="2696"/>
      <pc:docMkLst>
        <pc:docMk/>
      </pc:docMkLst>
      <pc:sldChg chg="del">
        <pc:chgData name="Biersach, David" userId="14a9feb0-85a7-4da4-be8a-c1e22b637acc" providerId="ADAL" clId="{6231E7D9-E8FD-4908-95BB-3604F3CA9764}" dt="2020-05-29T19:25:56.584" v="2" actId="2696"/>
        <pc:sldMkLst>
          <pc:docMk/>
          <pc:sldMk cId="1150352350" sldId="278"/>
        </pc:sldMkLst>
      </pc:sldChg>
      <pc:sldChg chg="modSp">
        <pc:chgData name="Biersach, David" userId="14a9feb0-85a7-4da4-be8a-c1e22b637acc" providerId="ADAL" clId="{6231E7D9-E8FD-4908-95BB-3604F3CA9764}" dt="2020-05-29T19:25:52.552" v="0" actId="27636"/>
        <pc:sldMkLst>
          <pc:docMk/>
          <pc:sldMk cId="206124625" sldId="464"/>
        </pc:sldMkLst>
        <pc:spChg chg="mod">
          <ac:chgData name="Biersach, David" userId="14a9feb0-85a7-4da4-be8a-c1e22b637acc" providerId="ADAL" clId="{6231E7D9-E8FD-4908-95BB-3604F3CA9764}" dt="2020-05-29T19:25:52.552" v="0" actId="27636"/>
          <ac:spMkLst>
            <pc:docMk/>
            <pc:sldMk cId="206124625" sldId="464"/>
            <ac:spMk id="3" creationId="{00000000-0000-0000-0000-000000000000}"/>
          </ac:spMkLst>
        </pc:spChg>
      </pc:sldChg>
      <pc:sldChg chg="modSp">
        <pc:chgData name="Biersach, David" userId="14a9feb0-85a7-4da4-be8a-c1e22b637acc" providerId="ADAL" clId="{6231E7D9-E8FD-4908-95BB-3604F3CA9764}" dt="2020-05-29T19:25:52.649" v="1" actId="27636"/>
        <pc:sldMkLst>
          <pc:docMk/>
          <pc:sldMk cId="320308749" sldId="465"/>
        </pc:sldMkLst>
        <pc:spChg chg="mod">
          <ac:chgData name="Biersach, David" userId="14a9feb0-85a7-4da4-be8a-c1e22b637acc" providerId="ADAL" clId="{6231E7D9-E8FD-4908-95BB-3604F3CA9764}" dt="2020-05-29T19:25:52.649" v="1" actId="27636"/>
          <ac:spMkLst>
            <pc:docMk/>
            <pc:sldMk cId="320308749" sldId="465"/>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2" cy="470073"/>
          </a:xfrm>
          <a:prstGeom prst="rect">
            <a:avLst/>
          </a:prstGeom>
        </p:spPr>
        <p:txBody>
          <a:bodyPr vert="horz" lIns="92638" tIns="46319" rIns="92638" bIns="46319" rtlCol="0"/>
          <a:lstStyle>
            <a:lvl1pPr algn="l">
              <a:defRPr sz="1200"/>
            </a:lvl1pPr>
          </a:lstStyle>
          <a:p>
            <a:endParaRPr lang="en-US"/>
          </a:p>
        </p:txBody>
      </p:sp>
      <p:sp>
        <p:nvSpPr>
          <p:cNvPr id="3" name="Date Placeholder 2"/>
          <p:cNvSpPr>
            <a:spLocks noGrp="1"/>
          </p:cNvSpPr>
          <p:nvPr>
            <p:ph type="dt" sz="quarter" idx="1"/>
          </p:nvPr>
        </p:nvSpPr>
        <p:spPr>
          <a:xfrm>
            <a:off x="4008705" y="1"/>
            <a:ext cx="3066732" cy="470073"/>
          </a:xfrm>
          <a:prstGeom prst="rect">
            <a:avLst/>
          </a:prstGeom>
        </p:spPr>
        <p:txBody>
          <a:bodyPr vert="horz" lIns="92638" tIns="46319" rIns="92638" bIns="46319" rtlCol="0"/>
          <a:lstStyle>
            <a:lvl1pPr algn="r">
              <a:defRPr sz="1200"/>
            </a:lvl1pPr>
          </a:lstStyle>
          <a:p>
            <a:fld id="{A241AC98-512A-4A35-865E-757B6C1F07A2}" type="datetimeFigureOut">
              <a:rPr lang="en-US" smtClean="0"/>
              <a:t>2/12/2024</a:t>
            </a:fld>
            <a:endParaRPr lang="en-US"/>
          </a:p>
        </p:txBody>
      </p:sp>
      <p:sp>
        <p:nvSpPr>
          <p:cNvPr id="4" name="Footer Placeholder 3"/>
          <p:cNvSpPr>
            <a:spLocks noGrp="1"/>
          </p:cNvSpPr>
          <p:nvPr>
            <p:ph type="ftr" sz="quarter" idx="2"/>
          </p:nvPr>
        </p:nvSpPr>
        <p:spPr>
          <a:xfrm>
            <a:off x="0" y="8893005"/>
            <a:ext cx="3066732" cy="470073"/>
          </a:xfrm>
          <a:prstGeom prst="rect">
            <a:avLst/>
          </a:prstGeom>
        </p:spPr>
        <p:txBody>
          <a:bodyPr vert="horz" lIns="92638" tIns="46319" rIns="92638" bIns="46319"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893005"/>
            <a:ext cx="3066732" cy="470073"/>
          </a:xfrm>
          <a:prstGeom prst="rect">
            <a:avLst/>
          </a:prstGeom>
        </p:spPr>
        <p:txBody>
          <a:bodyPr vert="horz" lIns="92638" tIns="46319" rIns="92638" bIns="46319" rtlCol="0" anchor="b"/>
          <a:lstStyle>
            <a:lvl1pPr algn="r">
              <a:defRPr sz="1200"/>
            </a:lvl1pPr>
          </a:lstStyle>
          <a:p>
            <a:fld id="{825528D0-251A-41BC-8967-C65EDA3BFD3D}" type="slidenum">
              <a:rPr lang="en-US" smtClean="0"/>
              <a:t>‹#›</a:t>
            </a:fld>
            <a:endParaRPr lang="en-US"/>
          </a:p>
        </p:txBody>
      </p:sp>
    </p:spTree>
    <p:extLst>
      <p:ext uri="{BB962C8B-B14F-4D97-AF65-F5344CB8AC3E}">
        <p14:creationId xmlns:p14="http://schemas.microsoft.com/office/powerpoint/2010/main" val="3586195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2" cy="470073"/>
          </a:xfrm>
          <a:prstGeom prst="rect">
            <a:avLst/>
          </a:prstGeom>
        </p:spPr>
        <p:txBody>
          <a:bodyPr vert="horz" lIns="92638" tIns="46319" rIns="92638" bIns="46319" rtlCol="0"/>
          <a:lstStyle>
            <a:lvl1pPr algn="l">
              <a:defRPr sz="1200"/>
            </a:lvl1pPr>
          </a:lstStyle>
          <a:p>
            <a:endParaRPr lang="en-US"/>
          </a:p>
        </p:txBody>
      </p:sp>
      <p:sp>
        <p:nvSpPr>
          <p:cNvPr id="3" name="Date Placeholder 2"/>
          <p:cNvSpPr>
            <a:spLocks noGrp="1"/>
          </p:cNvSpPr>
          <p:nvPr>
            <p:ph type="dt" idx="1"/>
          </p:nvPr>
        </p:nvSpPr>
        <p:spPr>
          <a:xfrm>
            <a:off x="4008705" y="1"/>
            <a:ext cx="3066732" cy="470073"/>
          </a:xfrm>
          <a:prstGeom prst="rect">
            <a:avLst/>
          </a:prstGeom>
        </p:spPr>
        <p:txBody>
          <a:bodyPr vert="horz" lIns="92638" tIns="46319" rIns="92638" bIns="46319" rtlCol="0"/>
          <a:lstStyle>
            <a:lvl1pPr algn="r">
              <a:defRPr sz="1200"/>
            </a:lvl1pPr>
          </a:lstStyle>
          <a:p>
            <a:fld id="{3854CEE7-15DE-41D9-8CA2-D1E137B1D850}" type="datetimeFigureOut">
              <a:rPr lang="en-US" smtClean="0"/>
              <a:t>2/12/2024</a:t>
            </a:fld>
            <a:endParaRPr lang="en-US"/>
          </a:p>
        </p:txBody>
      </p:sp>
      <p:sp>
        <p:nvSpPr>
          <p:cNvPr id="4" name="Slide Image Placeholder 3"/>
          <p:cNvSpPr>
            <a:spLocks noGrp="1" noRot="1" noChangeAspect="1"/>
          </p:cNvSpPr>
          <p:nvPr>
            <p:ph type="sldImg" idx="2"/>
          </p:nvPr>
        </p:nvSpPr>
        <p:spPr>
          <a:xfrm>
            <a:off x="1431925" y="1169988"/>
            <a:ext cx="4213225" cy="3160712"/>
          </a:xfrm>
          <a:prstGeom prst="rect">
            <a:avLst/>
          </a:prstGeom>
          <a:noFill/>
          <a:ln w="12700">
            <a:solidFill>
              <a:prstClr val="black"/>
            </a:solidFill>
          </a:ln>
        </p:spPr>
        <p:txBody>
          <a:bodyPr vert="horz" lIns="92638" tIns="46319" rIns="92638" bIns="46319" rtlCol="0" anchor="ctr"/>
          <a:lstStyle/>
          <a:p>
            <a:endParaRPr lang="en-US"/>
          </a:p>
        </p:txBody>
      </p:sp>
      <p:sp>
        <p:nvSpPr>
          <p:cNvPr id="5" name="Notes Placeholder 4"/>
          <p:cNvSpPr>
            <a:spLocks noGrp="1"/>
          </p:cNvSpPr>
          <p:nvPr>
            <p:ph type="body" sz="quarter" idx="3"/>
          </p:nvPr>
        </p:nvSpPr>
        <p:spPr>
          <a:xfrm>
            <a:off x="707708" y="4505662"/>
            <a:ext cx="5661660" cy="3687031"/>
          </a:xfrm>
          <a:prstGeom prst="rect">
            <a:avLst/>
          </a:prstGeom>
        </p:spPr>
        <p:txBody>
          <a:bodyPr vert="horz" lIns="92638" tIns="46319" rIns="92638" bIns="463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005"/>
            <a:ext cx="3066732" cy="470073"/>
          </a:xfrm>
          <a:prstGeom prst="rect">
            <a:avLst/>
          </a:prstGeom>
        </p:spPr>
        <p:txBody>
          <a:bodyPr vert="horz" lIns="92638" tIns="46319" rIns="92638" bIns="46319"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005"/>
            <a:ext cx="3066732" cy="470073"/>
          </a:xfrm>
          <a:prstGeom prst="rect">
            <a:avLst/>
          </a:prstGeom>
        </p:spPr>
        <p:txBody>
          <a:bodyPr vert="horz" lIns="92638" tIns="46319" rIns="92638" bIns="46319" rtlCol="0" anchor="b"/>
          <a:lstStyle>
            <a:lvl1pPr algn="r">
              <a:defRPr sz="1200"/>
            </a:lvl1pPr>
          </a:lstStyle>
          <a:p>
            <a:fld id="{76317BBA-0BC6-419B-B826-088209688372}" type="slidenum">
              <a:rPr lang="en-US" smtClean="0"/>
              <a:t>‹#›</a:t>
            </a:fld>
            <a:endParaRPr lang="en-US"/>
          </a:p>
        </p:txBody>
      </p:sp>
    </p:spTree>
    <p:extLst>
      <p:ext uri="{BB962C8B-B14F-4D97-AF65-F5344CB8AC3E}">
        <p14:creationId xmlns:p14="http://schemas.microsoft.com/office/powerpoint/2010/main" val="35411921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317BBA-0BC6-419B-B826-088209688372}" type="slidenum">
              <a:rPr lang="en-US" smtClean="0"/>
              <a:t>13</a:t>
            </a:fld>
            <a:endParaRPr lang="en-US" dirty="0"/>
          </a:p>
        </p:txBody>
      </p:sp>
    </p:spTree>
    <p:extLst>
      <p:ext uri="{BB962C8B-B14F-4D97-AF65-F5344CB8AC3E}">
        <p14:creationId xmlns:p14="http://schemas.microsoft.com/office/powerpoint/2010/main" val="2780049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18</a:t>
            </a:fld>
            <a:endParaRPr lang="en-US"/>
          </a:p>
        </p:txBody>
      </p:sp>
    </p:spTree>
    <p:extLst>
      <p:ext uri="{BB962C8B-B14F-4D97-AF65-F5344CB8AC3E}">
        <p14:creationId xmlns:p14="http://schemas.microsoft.com/office/powerpoint/2010/main" val="3145627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21</a:t>
            </a:fld>
            <a:endParaRPr lang="en-US"/>
          </a:p>
        </p:txBody>
      </p:sp>
    </p:spTree>
    <p:extLst>
      <p:ext uri="{BB962C8B-B14F-4D97-AF65-F5344CB8AC3E}">
        <p14:creationId xmlns:p14="http://schemas.microsoft.com/office/powerpoint/2010/main" val="339440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22</a:t>
            </a:fld>
            <a:endParaRPr lang="en-US"/>
          </a:p>
        </p:txBody>
      </p:sp>
    </p:spTree>
    <p:extLst>
      <p:ext uri="{BB962C8B-B14F-4D97-AF65-F5344CB8AC3E}">
        <p14:creationId xmlns:p14="http://schemas.microsoft.com/office/powerpoint/2010/main" val="590868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23</a:t>
            </a:fld>
            <a:endParaRPr lang="en-US"/>
          </a:p>
        </p:txBody>
      </p:sp>
    </p:spTree>
    <p:extLst>
      <p:ext uri="{BB962C8B-B14F-4D97-AF65-F5344CB8AC3E}">
        <p14:creationId xmlns:p14="http://schemas.microsoft.com/office/powerpoint/2010/main" val="94086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317BBA-0BC6-419B-B826-088209688372}" type="slidenum">
              <a:rPr lang="en-US" smtClean="0"/>
              <a:t>24</a:t>
            </a:fld>
            <a:endParaRPr lang="en-US" dirty="0"/>
          </a:p>
        </p:txBody>
      </p:sp>
    </p:spTree>
    <p:extLst>
      <p:ext uri="{BB962C8B-B14F-4D97-AF65-F5344CB8AC3E}">
        <p14:creationId xmlns:p14="http://schemas.microsoft.com/office/powerpoint/2010/main" val="97954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55EB2C-244D-4423-AD97-018ED6478B87}" type="datetime1">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3277065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41D1F-7576-4C60-B4EB-5115BC56CF40}" type="datetime1">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370559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D1398-4D56-44F9-BA35-34ACF3159A64}" type="datetime1">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234793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CF632E-48CB-4EEB-A6B6-DEC7AD7CC976}" type="datetime1">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88526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EEE52C-3A57-458E-95F6-96B2FA9D1DD4}" type="datetime1">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7109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6FC747-A48A-4FF2-8EE4-3E95ECD1C2A8}" type="datetime1">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182292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BF5758-AB7F-463D-B638-E1729B95E126}" type="datetime1">
              <a:rPr lang="en-US" smtClean="0"/>
              <a:t>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31565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718C77-7DD0-4738-BF52-D0EC9F78A76E}" type="datetime1">
              <a:rPr lang="en-US" smtClean="0"/>
              <a:t>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182441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970CF-13D9-4E1D-A74F-2CFE4953FCDB}" type="datetime1">
              <a:rPr lang="en-US" smtClean="0"/>
              <a:t>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3480274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8C49B9-4E1C-4967-B9CF-0BF9FECBE837}" type="datetime1">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160869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338CBB-1F06-4333-9BBF-66628B15E581}" type="datetime1">
              <a:rPr lang="en-US" smtClean="0"/>
              <a:t>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413798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EC883-F03C-4CA3-AF62-BEF30EEA4F65}" type="datetime1">
              <a:rPr lang="en-US" smtClean="0"/>
              <a:t>2/12/2024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1030969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dbiersach@bnl.gov"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9D8D1F-051C-48C7-91AB-482302FE3B79}"/>
              </a:ext>
            </a:extLst>
          </p:cNvPr>
          <p:cNvSpPr>
            <a:spLocks noGrp="1"/>
          </p:cNvSpPr>
          <p:nvPr>
            <p:ph type="sldNum" sz="quarter" idx="12"/>
          </p:nvPr>
        </p:nvSpPr>
        <p:spPr/>
        <p:txBody>
          <a:bodyPr/>
          <a:lstStyle/>
          <a:p>
            <a:fld id="{650AD656-6FF9-465D-B7B0-1CD0DD39CD23}" type="slidenum">
              <a:rPr lang="en-US" smtClean="0"/>
              <a:t>1</a:t>
            </a:fld>
            <a:endParaRPr lang="en-US"/>
          </a:p>
        </p:txBody>
      </p:sp>
      <p:sp>
        <p:nvSpPr>
          <p:cNvPr id="10" name="TextBox 9"/>
          <p:cNvSpPr txBox="1"/>
          <p:nvPr/>
        </p:nvSpPr>
        <p:spPr>
          <a:xfrm>
            <a:off x="6472228" y="2572099"/>
            <a:ext cx="2042332" cy="923330"/>
          </a:xfrm>
          <a:prstGeom prst="rect">
            <a:avLst/>
          </a:prstGeom>
          <a:noFill/>
        </p:spPr>
        <p:txBody>
          <a:bodyPr wrap="square" rtlCol="0">
            <a:spAutoFit/>
          </a:bodyPr>
          <a:lstStyle/>
          <a:p>
            <a:pPr algn="ctr"/>
            <a:r>
              <a:rPr lang="en-US" dirty="0"/>
              <a:t>Dave Biersach</a:t>
            </a:r>
          </a:p>
          <a:p>
            <a:pPr algn="ctr"/>
            <a:r>
              <a:rPr lang="en-US" dirty="0">
                <a:hlinkClick r:id="rId2"/>
              </a:rPr>
              <a:t>dbiersach@bnl.gov</a:t>
            </a:r>
            <a:endParaRPr lang="en-US" dirty="0"/>
          </a:p>
          <a:p>
            <a:pPr algn="ctr"/>
            <a:endParaRPr lang="en-US" dirty="0"/>
          </a:p>
        </p:txBody>
      </p:sp>
      <p:sp>
        <p:nvSpPr>
          <p:cNvPr id="11" name="TextBox 10">
            <a:extLst>
              <a:ext uri="{FF2B5EF4-FFF2-40B4-BE49-F238E27FC236}">
                <a16:creationId xmlns:a16="http://schemas.microsoft.com/office/drawing/2014/main" id="{28BD1FE5-8CB5-4983-AA2B-0B6C1209F452}"/>
              </a:ext>
            </a:extLst>
          </p:cNvPr>
          <p:cNvSpPr txBox="1"/>
          <p:nvPr/>
        </p:nvSpPr>
        <p:spPr>
          <a:xfrm>
            <a:off x="6208139" y="1078065"/>
            <a:ext cx="2570511" cy="1015663"/>
          </a:xfrm>
          <a:prstGeom prst="rect">
            <a:avLst/>
          </a:prstGeom>
          <a:noFill/>
        </p:spPr>
        <p:txBody>
          <a:bodyPr wrap="square" rtlCol="0">
            <a:spAutoFit/>
          </a:bodyPr>
          <a:lstStyle/>
          <a:p>
            <a:pPr algn="ctr"/>
            <a:r>
              <a:rPr lang="en-US" sz="2000" b="1" dirty="0"/>
              <a:t>Foundations of</a:t>
            </a:r>
          </a:p>
          <a:p>
            <a:pPr algn="ctr"/>
            <a:r>
              <a:rPr lang="en-US" sz="2000" b="1" dirty="0"/>
              <a:t>Scientific Computing</a:t>
            </a:r>
          </a:p>
          <a:p>
            <a:pPr algn="ctr"/>
            <a:r>
              <a:rPr lang="en-US" sz="2000" dirty="0"/>
              <a:t>(SciComp 101)</a:t>
            </a:r>
          </a:p>
        </p:txBody>
      </p:sp>
      <p:sp>
        <p:nvSpPr>
          <p:cNvPr id="12" name="TextBox 11">
            <a:extLst>
              <a:ext uri="{FF2B5EF4-FFF2-40B4-BE49-F238E27FC236}">
                <a16:creationId xmlns:a16="http://schemas.microsoft.com/office/drawing/2014/main" id="{B96F49F3-90CB-4580-B6E1-688074D23599}"/>
              </a:ext>
            </a:extLst>
          </p:cNvPr>
          <p:cNvSpPr txBox="1"/>
          <p:nvPr/>
        </p:nvSpPr>
        <p:spPr>
          <a:xfrm>
            <a:off x="6422434" y="4355451"/>
            <a:ext cx="2141921" cy="923330"/>
          </a:xfrm>
          <a:prstGeom prst="rect">
            <a:avLst/>
          </a:prstGeom>
          <a:noFill/>
        </p:spPr>
        <p:txBody>
          <a:bodyPr wrap="square" rtlCol="0">
            <a:spAutoFit/>
          </a:bodyPr>
          <a:lstStyle/>
          <a:p>
            <a:pPr algn="ctr"/>
            <a:r>
              <a:rPr lang="en-US" b="1" dirty="0"/>
              <a:t>Session 10</a:t>
            </a:r>
          </a:p>
          <a:p>
            <a:pPr algn="ctr"/>
            <a:r>
              <a:rPr lang="en-US" dirty="0"/>
              <a:t>Random Numbers and Algorithms</a:t>
            </a:r>
          </a:p>
        </p:txBody>
      </p:sp>
      <p:pic>
        <p:nvPicPr>
          <p:cNvPr id="21" name="Picture 20">
            <a:extLst>
              <a:ext uri="{FF2B5EF4-FFF2-40B4-BE49-F238E27FC236}">
                <a16:creationId xmlns:a16="http://schemas.microsoft.com/office/drawing/2014/main" id="{A02A7DBD-F029-4698-9BC7-351B5923220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397021" y="1006861"/>
            <a:ext cx="3572378" cy="871883"/>
          </a:xfrm>
          <a:prstGeom prst="rect">
            <a:avLst/>
          </a:prstGeom>
        </p:spPr>
      </p:pic>
      <p:pic>
        <p:nvPicPr>
          <p:cNvPr id="2" name="Picture 1">
            <a:extLst>
              <a:ext uri="{FF2B5EF4-FFF2-40B4-BE49-F238E27FC236}">
                <a16:creationId xmlns:a16="http://schemas.microsoft.com/office/drawing/2014/main" id="{1CCD3142-EDAA-8E9E-DF9C-D35BB409C6A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65351" y="2681046"/>
            <a:ext cx="5635719" cy="3170092"/>
          </a:xfrm>
          <a:prstGeom prst="rect">
            <a:avLst/>
          </a:prstGeom>
        </p:spPr>
      </p:pic>
    </p:spTree>
    <p:extLst>
      <p:ext uri="{BB962C8B-B14F-4D97-AF65-F5344CB8AC3E}">
        <p14:creationId xmlns:p14="http://schemas.microsoft.com/office/powerpoint/2010/main" val="117170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6DC37708-5FCC-444A-3C54-5042CF3F9F34}"/>
              </a:ext>
            </a:extLst>
          </p:cNvPr>
          <p:cNvPicPr>
            <a:picLocks noChangeAspect="1"/>
          </p:cNvPicPr>
          <p:nvPr/>
        </p:nvPicPr>
        <p:blipFill>
          <a:blip r:embed="rId2"/>
          <a:stretch>
            <a:fillRect/>
          </a:stretch>
        </p:blipFill>
        <p:spPr>
          <a:xfrm>
            <a:off x="4905080" y="4396182"/>
            <a:ext cx="3628571" cy="1219048"/>
          </a:xfrm>
          <a:prstGeom prst="rect">
            <a:avLst/>
          </a:prstGeom>
          <a:ln>
            <a:solidFill>
              <a:schemeClr val="tx1"/>
            </a:solidFill>
          </a:ln>
          <a:effectLst>
            <a:outerShdw blurRad="50800" dist="38100" dir="2700000" algn="tl" rotWithShape="0">
              <a:prstClr val="black">
                <a:alpha val="40000"/>
              </a:prstClr>
            </a:outerShdw>
          </a:effectLst>
        </p:spPr>
      </p:pic>
      <p:pic>
        <p:nvPicPr>
          <p:cNvPr id="27" name="Picture 26">
            <a:extLst>
              <a:ext uri="{FF2B5EF4-FFF2-40B4-BE49-F238E27FC236}">
                <a16:creationId xmlns:a16="http://schemas.microsoft.com/office/drawing/2014/main" id="{E74111E5-0B37-8515-A64B-920001BFCF47}"/>
              </a:ext>
            </a:extLst>
          </p:cNvPr>
          <p:cNvPicPr>
            <a:picLocks noGrp="1" noRot="1" noChangeAspect="1" noMove="1" noResize="1" noEditPoints="1" noAdjustHandles="1" noChangeArrowheads="1" noChangeShapeType="1" noCrop="1"/>
          </p:cNvPicPr>
          <p:nvPr/>
        </p:nvPicPr>
        <p:blipFill>
          <a:blip r:embed="rId3"/>
          <a:stretch>
            <a:fillRect/>
          </a:stretch>
        </p:blipFill>
        <p:spPr>
          <a:xfrm>
            <a:off x="4771504" y="3064511"/>
            <a:ext cx="3895725" cy="590550"/>
          </a:xfrm>
          <a:prstGeom prst="rect">
            <a:avLst/>
          </a:prstGeom>
        </p:spPr>
      </p:pic>
      <p:pic>
        <p:nvPicPr>
          <p:cNvPr id="8" name="Picture 7">
            <a:extLst>
              <a:ext uri="{FF2B5EF4-FFF2-40B4-BE49-F238E27FC236}">
                <a16:creationId xmlns:a16="http://schemas.microsoft.com/office/drawing/2014/main" id="{14A4FAA7-C70C-E6AF-1590-FE7601B17B09}"/>
              </a:ext>
            </a:extLst>
          </p:cNvPr>
          <p:cNvPicPr>
            <a:picLocks noChangeAspect="1"/>
          </p:cNvPicPr>
          <p:nvPr/>
        </p:nvPicPr>
        <p:blipFill>
          <a:blip r:embed="rId4"/>
          <a:stretch>
            <a:fillRect/>
          </a:stretch>
        </p:blipFill>
        <p:spPr>
          <a:xfrm>
            <a:off x="374030" y="1831428"/>
            <a:ext cx="4044349" cy="4231422"/>
          </a:xfrm>
          <a:prstGeom prst="rect">
            <a:avLst/>
          </a:prstGeom>
          <a:ln>
            <a:solidFill>
              <a:schemeClr val="tx1"/>
            </a:solidFill>
          </a:ln>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dealer_bogus.py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10</a:t>
            </a:fld>
            <a:endParaRPr lang="en-US"/>
          </a:p>
        </p:txBody>
      </p:sp>
      <p:sp>
        <p:nvSpPr>
          <p:cNvPr id="15" name="Rectangle 14">
            <a:extLst>
              <a:ext uri="{FF2B5EF4-FFF2-40B4-BE49-F238E27FC236}">
                <a16:creationId xmlns:a16="http://schemas.microsoft.com/office/drawing/2014/main" id="{A59171D8-8276-DFB2-A91A-1EC4E6B81051}"/>
              </a:ext>
            </a:extLst>
          </p:cNvPr>
          <p:cNvSpPr/>
          <p:nvPr/>
        </p:nvSpPr>
        <p:spPr>
          <a:xfrm>
            <a:off x="2119206" y="1822425"/>
            <a:ext cx="2136097" cy="1678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3D132AD-2324-CE2C-1DB5-BE0D9DA997D7}"/>
              </a:ext>
            </a:extLst>
          </p:cNvPr>
          <p:cNvSpPr/>
          <p:nvPr/>
        </p:nvSpPr>
        <p:spPr>
          <a:xfrm>
            <a:off x="2119204" y="2407130"/>
            <a:ext cx="2136097" cy="20236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18A4A7-A910-275E-60B5-2CE20F45CE68}"/>
              </a:ext>
            </a:extLst>
          </p:cNvPr>
          <p:cNvSpPr/>
          <p:nvPr/>
        </p:nvSpPr>
        <p:spPr>
          <a:xfrm>
            <a:off x="2119203" y="3778815"/>
            <a:ext cx="2136097" cy="20236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AEDDF5-95A4-3C3A-FCC5-8FAD74FCD0C5}"/>
              </a:ext>
            </a:extLst>
          </p:cNvPr>
          <p:cNvSpPr/>
          <p:nvPr/>
        </p:nvSpPr>
        <p:spPr>
          <a:xfrm>
            <a:off x="5537217" y="3281218"/>
            <a:ext cx="359764" cy="3738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3846824-A6C5-0B89-2D55-480C775D41A1}"/>
              </a:ext>
            </a:extLst>
          </p:cNvPr>
          <p:cNvSpPr/>
          <p:nvPr/>
        </p:nvSpPr>
        <p:spPr>
          <a:xfrm>
            <a:off x="7645805" y="3284237"/>
            <a:ext cx="359764" cy="3738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82D2A12-C279-71ED-0404-1D618E789167}"/>
              </a:ext>
            </a:extLst>
          </p:cNvPr>
          <p:cNvSpPr/>
          <p:nvPr/>
        </p:nvSpPr>
        <p:spPr>
          <a:xfrm>
            <a:off x="7024795" y="3265772"/>
            <a:ext cx="359764" cy="37384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61AF991-CB6C-7A21-FE09-25637ABFB076}"/>
              </a:ext>
            </a:extLst>
          </p:cNvPr>
          <p:cNvSpPr/>
          <p:nvPr/>
        </p:nvSpPr>
        <p:spPr>
          <a:xfrm>
            <a:off x="8261120" y="3286294"/>
            <a:ext cx="359764" cy="36876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or: Elbow 23">
            <a:extLst>
              <a:ext uri="{FF2B5EF4-FFF2-40B4-BE49-F238E27FC236}">
                <a16:creationId xmlns:a16="http://schemas.microsoft.com/office/drawing/2014/main" id="{49C383C2-2617-77F2-34B3-88F50E928566}"/>
              </a:ext>
            </a:extLst>
          </p:cNvPr>
          <p:cNvCxnSpPr>
            <a:stCxn id="19" idx="2"/>
            <a:endCxn id="20" idx="2"/>
          </p:cNvCxnSpPr>
          <p:nvPr/>
        </p:nvCxnSpPr>
        <p:spPr>
          <a:xfrm rot="16200000" flipH="1">
            <a:off x="6769884" y="2602276"/>
            <a:ext cx="3018" cy="2108588"/>
          </a:xfrm>
          <a:prstGeom prst="bentConnector3">
            <a:avLst>
              <a:gd name="adj1" fmla="val 767455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56B3C4EA-E5A4-BCE3-24E2-676967DD0C8A}"/>
              </a:ext>
            </a:extLst>
          </p:cNvPr>
          <p:cNvCxnSpPr>
            <a:cxnSpLocks/>
            <a:stCxn id="21" idx="2"/>
            <a:endCxn id="22" idx="2"/>
          </p:cNvCxnSpPr>
          <p:nvPr/>
        </p:nvCxnSpPr>
        <p:spPr>
          <a:xfrm rot="16200000" flipH="1">
            <a:off x="7815116" y="3029174"/>
            <a:ext cx="15446" cy="1236325"/>
          </a:xfrm>
          <a:prstGeom prst="bentConnector3">
            <a:avLst>
              <a:gd name="adj1" fmla="val 2744594"/>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00E956A-27F4-D10D-C351-7F6B3F537E4A}"/>
              </a:ext>
            </a:extLst>
          </p:cNvPr>
          <p:cNvSpPr txBox="1"/>
          <p:nvPr/>
        </p:nvSpPr>
        <p:spPr>
          <a:xfrm>
            <a:off x="6119321" y="5831536"/>
            <a:ext cx="1304144" cy="584775"/>
          </a:xfrm>
          <a:prstGeom prst="rect">
            <a:avLst/>
          </a:prstGeom>
          <a:noFill/>
        </p:spPr>
        <p:txBody>
          <a:bodyPr wrap="square" rtlCol="0">
            <a:spAutoFit/>
          </a:bodyPr>
          <a:lstStyle/>
          <a:p>
            <a:pPr algn="ctr"/>
            <a:r>
              <a:rPr lang="en-US" sz="3200" b="1" dirty="0">
                <a:solidFill>
                  <a:srgbClr val="FF0000"/>
                </a:solidFill>
                <a:sym typeface="Wingdings" panose="05000000000000000000" pitchFamily="2" charset="2"/>
              </a:rPr>
              <a:t></a:t>
            </a:r>
            <a:endParaRPr lang="en-US" sz="3200" b="1" dirty="0">
              <a:solidFill>
                <a:srgbClr val="FF0000"/>
              </a:solidFill>
            </a:endParaRPr>
          </a:p>
        </p:txBody>
      </p:sp>
      <p:sp>
        <p:nvSpPr>
          <p:cNvPr id="12" name="Rectangle 11">
            <a:extLst>
              <a:ext uri="{FF2B5EF4-FFF2-40B4-BE49-F238E27FC236}">
                <a16:creationId xmlns:a16="http://schemas.microsoft.com/office/drawing/2014/main" id="{9649EDBE-9364-DDD8-B71F-53497191FDB9}"/>
              </a:ext>
            </a:extLst>
          </p:cNvPr>
          <p:cNvSpPr/>
          <p:nvPr/>
        </p:nvSpPr>
        <p:spPr>
          <a:xfrm>
            <a:off x="2119205" y="3159630"/>
            <a:ext cx="2136097" cy="2023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AD0FF6C0-F516-4B73-13EF-746A8E85AD4F}"/>
              </a:ext>
            </a:extLst>
          </p:cNvPr>
          <p:cNvPicPr>
            <a:picLocks noChangeAspect="1"/>
          </p:cNvPicPr>
          <p:nvPr/>
        </p:nvPicPr>
        <p:blipFill>
          <a:blip r:embed="rId5"/>
          <a:stretch>
            <a:fillRect/>
          </a:stretch>
        </p:blipFill>
        <p:spPr>
          <a:xfrm>
            <a:off x="4624128" y="1976903"/>
            <a:ext cx="4190476" cy="4952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3038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up)">
                                      <p:cBhvr>
                                        <p:cTn id="26" dur="500"/>
                                        <p:tgtEl>
                                          <p:spTgt spid="19"/>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childTnLst>
                          </p:cTn>
                        </p:par>
                        <p:par>
                          <p:cTn id="31" fill="hold">
                            <p:stCondLst>
                              <p:cond delay="1500"/>
                            </p:stCondLst>
                            <p:childTnLst>
                              <p:par>
                                <p:cTn id="32" presetID="16" presetClass="entr" presetSubtype="21"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inVertical)">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arn(inVertical)">
                                      <p:cBhvr>
                                        <p:cTn id="39" dur="500"/>
                                        <p:tgtEl>
                                          <p:spTgt spid="17"/>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arn(inVertical)">
                                      <p:cBhvr>
                                        <p:cTn id="42" dur="500"/>
                                        <p:tgtEl>
                                          <p:spTgt spid="18"/>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500"/>
                                        <p:tgtEl>
                                          <p:spTgt spid="21"/>
                                        </p:tgtEl>
                                      </p:cBhvr>
                                    </p:animEffect>
                                  </p:childTnLst>
                                </p:cTn>
                              </p:par>
                            </p:childTnLst>
                          </p:cTn>
                        </p:par>
                        <p:par>
                          <p:cTn id="47" fill="hold">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up)">
                                      <p:cBhvr>
                                        <p:cTn id="50" dur="500"/>
                                        <p:tgtEl>
                                          <p:spTgt spid="22"/>
                                        </p:tgtEl>
                                      </p:cBhvr>
                                    </p:animEffect>
                                  </p:childTnLst>
                                </p:cTn>
                              </p:par>
                            </p:childTnLst>
                          </p:cTn>
                        </p:par>
                        <p:par>
                          <p:cTn id="51" fill="hold">
                            <p:stCondLst>
                              <p:cond delay="1500"/>
                            </p:stCondLst>
                            <p:childTnLst>
                              <p:par>
                                <p:cTn id="52" presetID="16" presetClass="entr" presetSubtype="21"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barn(inVertical)">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up)">
                                      <p:cBhvr>
                                        <p:cTn id="64" dur="500"/>
                                        <p:tgtEl>
                                          <p:spTgt spid="35"/>
                                        </p:tgtEl>
                                      </p:cBhvr>
                                    </p:animEffect>
                                  </p:childTnLst>
                                </p:cTn>
                              </p:par>
                            </p:childTnLst>
                          </p:cTn>
                        </p:par>
                        <p:par>
                          <p:cTn id="65" fill="hold">
                            <p:stCondLst>
                              <p:cond delay="500"/>
                            </p:stCondLst>
                            <p:childTnLst>
                              <p:par>
                                <p:cTn id="66" presetID="2" presetClass="entr" presetSubtype="4" fill="hold" grpId="0" nodeType="afterEffect">
                                  <p:stCondLst>
                                    <p:cond delay="0"/>
                                  </p:stCondLst>
                                  <p:childTnLst>
                                    <p:set>
                                      <p:cBhvr>
                                        <p:cTn id="67" dur="1" fill="hold">
                                          <p:stCondLst>
                                            <p:cond delay="0"/>
                                          </p:stCondLst>
                                        </p:cTn>
                                        <p:tgtEl>
                                          <p:spTgt spid="3"/>
                                        </p:tgtEl>
                                        <p:attrNameLst>
                                          <p:attrName>style.visibility</p:attrName>
                                        </p:attrNameLst>
                                      </p:cBhvr>
                                      <p:to>
                                        <p:strVal val="visible"/>
                                      </p:to>
                                    </p:set>
                                    <p:anim calcmode="lin" valueType="num">
                                      <p:cBhvr additive="base">
                                        <p:cTn id="68" dur="500" fill="hold"/>
                                        <p:tgtEl>
                                          <p:spTgt spid="3"/>
                                        </p:tgtEl>
                                        <p:attrNameLst>
                                          <p:attrName>ppt_x</p:attrName>
                                        </p:attrNameLst>
                                      </p:cBhvr>
                                      <p:tavLst>
                                        <p:tav tm="0">
                                          <p:val>
                                            <p:strVal val="#ppt_x"/>
                                          </p:val>
                                        </p:tav>
                                        <p:tav tm="100000">
                                          <p:val>
                                            <p:strVal val="#ppt_x"/>
                                          </p:val>
                                        </p:tav>
                                      </p:tavLst>
                                    </p:anim>
                                    <p:anim calcmode="lin" valueType="num">
                                      <p:cBhvr additive="base">
                                        <p:cTn id="6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0" grpId="0" animBg="1"/>
      <p:bldP spid="21" grpId="0" animBg="1"/>
      <p:bldP spid="22" grpId="0" animBg="1"/>
      <p:bldP spid="3"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Random… but no repeats?</a:t>
            </a:r>
          </a:p>
        </p:txBody>
      </p:sp>
      <p:sp>
        <p:nvSpPr>
          <p:cNvPr id="3" name="Content Placeholder 2"/>
          <p:cNvSpPr>
            <a:spLocks noGrp="1"/>
          </p:cNvSpPr>
          <p:nvPr>
            <p:ph idx="1"/>
          </p:nvPr>
        </p:nvSpPr>
        <p:spPr/>
        <p:txBody>
          <a:bodyPr>
            <a:noAutofit/>
          </a:bodyPr>
          <a:lstStyle/>
          <a:p>
            <a:pPr>
              <a:spcBef>
                <a:spcPts val="0"/>
              </a:spcBef>
              <a:spcAft>
                <a:spcPts val="1200"/>
              </a:spcAft>
            </a:pPr>
            <a:r>
              <a:rPr lang="en-US" sz="2400" dirty="0"/>
              <a:t>How can we get a set of random numbers where no number is repeated until </a:t>
            </a:r>
            <a:r>
              <a:rPr lang="en-US" sz="2400" b="1" i="1" dirty="0"/>
              <a:t>all</a:t>
            </a:r>
            <a:r>
              <a:rPr lang="en-US" sz="2400" dirty="0"/>
              <a:t> numbers are picked </a:t>
            </a:r>
            <a:r>
              <a:rPr lang="en-US" sz="2400" u="sng" dirty="0"/>
              <a:t>at least once</a:t>
            </a:r>
            <a:r>
              <a:rPr lang="en-US" sz="2400" dirty="0"/>
              <a:t>?</a:t>
            </a:r>
            <a:endParaRPr lang="en-US" sz="2400" b="1" dirty="0">
              <a:solidFill>
                <a:srgbClr val="FF0000"/>
              </a:solidFill>
            </a:endParaRPr>
          </a:p>
          <a:p>
            <a:pPr>
              <a:spcBef>
                <a:spcPts val="0"/>
              </a:spcBef>
              <a:spcAft>
                <a:spcPts val="1200"/>
              </a:spcAft>
            </a:pPr>
            <a:r>
              <a:rPr lang="en-US" sz="2400" dirty="0"/>
              <a:t>Can we flag that a particular card # has already been dealt, and therefore not deal that card again?</a:t>
            </a:r>
          </a:p>
          <a:p>
            <a:pPr>
              <a:spcBef>
                <a:spcPts val="0"/>
              </a:spcBef>
              <a:spcAft>
                <a:spcPts val="1200"/>
              </a:spcAft>
            </a:pPr>
            <a:endParaRPr lang="en-US" sz="2400" dirty="0"/>
          </a:p>
          <a:p>
            <a:pPr>
              <a:spcBef>
                <a:spcPts val="0"/>
              </a:spcBef>
              <a:spcAft>
                <a:spcPts val="1200"/>
              </a:spcAft>
            </a:pPr>
            <a:endParaRPr lang="en-US" sz="2400" dirty="0"/>
          </a:p>
          <a:p>
            <a:pPr>
              <a:spcBef>
                <a:spcPts val="0"/>
              </a:spcBef>
              <a:spcAft>
                <a:spcPts val="1200"/>
              </a:spcAft>
            </a:pPr>
            <a:endParaRPr lang="en-US" sz="2000" dirty="0"/>
          </a:p>
          <a:p>
            <a:pPr>
              <a:spcBef>
                <a:spcPts val="0"/>
              </a:spcBef>
              <a:spcAft>
                <a:spcPts val="1200"/>
              </a:spcAft>
            </a:pPr>
            <a:endParaRPr lang="en-US" sz="2400" dirty="0"/>
          </a:p>
        </p:txBody>
      </p:sp>
      <p:sp>
        <p:nvSpPr>
          <p:cNvPr id="4" name="Slide Number Placeholder 3"/>
          <p:cNvSpPr>
            <a:spLocks noGrp="1"/>
          </p:cNvSpPr>
          <p:nvPr>
            <p:ph type="sldNum" sz="quarter" idx="12"/>
          </p:nvPr>
        </p:nvSpPr>
        <p:spPr/>
        <p:txBody>
          <a:bodyPr/>
          <a:lstStyle/>
          <a:p>
            <a:fld id="{650AD656-6FF9-465D-B7B0-1CD0DD39CD23}" type="slidenum">
              <a:rPr lang="en-US" smtClean="0"/>
              <a:t>11</a:t>
            </a:fld>
            <a:endParaRPr lang="en-US" dirty="0"/>
          </a:p>
        </p:txBody>
      </p:sp>
      <p:pic>
        <p:nvPicPr>
          <p:cNvPr id="8" name="Picture 7"/>
          <p:cNvPicPr>
            <a:picLocks noChangeAspect="1"/>
          </p:cNvPicPr>
          <p:nvPr/>
        </p:nvPicPr>
        <p:blipFill>
          <a:blip r:embed="rId2"/>
          <a:stretch>
            <a:fillRect/>
          </a:stretch>
        </p:blipFill>
        <p:spPr>
          <a:xfrm>
            <a:off x="1104374" y="3759973"/>
            <a:ext cx="6933638" cy="2101759"/>
          </a:xfrm>
          <a:prstGeom prst="rect">
            <a:avLst/>
          </a:prstGeom>
        </p:spPr>
      </p:pic>
    </p:spTree>
    <p:extLst>
      <p:ext uri="{BB962C8B-B14F-4D97-AF65-F5344CB8AC3E}">
        <p14:creationId xmlns:p14="http://schemas.microsoft.com/office/powerpoint/2010/main" val="75974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031320-3CAB-B858-06D9-7E0B28893297}"/>
              </a:ext>
            </a:extLst>
          </p:cNvPr>
          <p:cNvPicPr>
            <a:picLocks noChangeAspect="1"/>
          </p:cNvPicPr>
          <p:nvPr/>
        </p:nvPicPr>
        <p:blipFill>
          <a:blip r:embed="rId2"/>
          <a:stretch>
            <a:fillRect/>
          </a:stretch>
        </p:blipFill>
        <p:spPr>
          <a:xfrm>
            <a:off x="1873911" y="3804966"/>
            <a:ext cx="5396178" cy="2672146"/>
          </a:xfrm>
          <a:prstGeom prst="rect">
            <a:avLst/>
          </a:prstGeom>
          <a:ln>
            <a:solidFill>
              <a:schemeClr val="tx1"/>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628650" y="365126"/>
            <a:ext cx="7886700" cy="1103455"/>
          </a:xfrm>
        </p:spPr>
        <p:txBody>
          <a:bodyPr>
            <a:noAutofit/>
          </a:bodyPr>
          <a:lstStyle/>
          <a:p>
            <a:pPr algn="ctr"/>
            <a:r>
              <a:rPr lang="en-US" sz="3200" b="1" dirty="0">
                <a:solidFill>
                  <a:srgbClr val="0070C0"/>
                </a:solidFill>
                <a:latin typeface="+mn-lt"/>
              </a:rPr>
              <a:t>Open</a:t>
            </a:r>
            <a:r>
              <a:rPr lang="en-US" sz="3200" dirty="0">
                <a:latin typeface="+mn-lt"/>
              </a:rPr>
              <a:t> dealer_slow.py</a:t>
            </a:r>
          </a:p>
        </p:txBody>
      </p:sp>
      <p:sp>
        <p:nvSpPr>
          <p:cNvPr id="4" name="Slide Number Placeholder 3"/>
          <p:cNvSpPr>
            <a:spLocks noGrp="1"/>
          </p:cNvSpPr>
          <p:nvPr>
            <p:ph type="sldNum" sz="quarter" idx="12"/>
          </p:nvPr>
        </p:nvSpPr>
        <p:spPr/>
        <p:txBody>
          <a:bodyPr/>
          <a:lstStyle/>
          <a:p>
            <a:fld id="{650AD656-6FF9-465D-B7B0-1CD0DD39CD23}" type="slidenum">
              <a:rPr lang="en-US" smtClean="0"/>
              <a:t>12</a:t>
            </a:fld>
            <a:endParaRPr lang="en-US" dirty="0"/>
          </a:p>
        </p:txBody>
      </p:sp>
      <p:grpSp>
        <p:nvGrpSpPr>
          <p:cNvPr id="27" name="Group 26">
            <a:extLst>
              <a:ext uri="{FF2B5EF4-FFF2-40B4-BE49-F238E27FC236}">
                <a16:creationId xmlns:a16="http://schemas.microsoft.com/office/drawing/2014/main" id="{53C1DDC3-5CEE-BC8A-AE47-A5836BBC80B5}"/>
              </a:ext>
            </a:extLst>
          </p:cNvPr>
          <p:cNvGrpSpPr/>
          <p:nvPr/>
        </p:nvGrpSpPr>
        <p:grpSpPr>
          <a:xfrm>
            <a:off x="3783225" y="3804966"/>
            <a:ext cx="1076632" cy="369332"/>
            <a:chOff x="4968362" y="2079211"/>
            <a:chExt cx="1076632" cy="369332"/>
          </a:xfrm>
        </p:grpSpPr>
        <p:cxnSp>
          <p:nvCxnSpPr>
            <p:cNvPr id="28" name="Straight Arrow Connector 27">
              <a:extLst>
                <a:ext uri="{FF2B5EF4-FFF2-40B4-BE49-F238E27FC236}">
                  <a16:creationId xmlns:a16="http://schemas.microsoft.com/office/drawing/2014/main" id="{4F2BF0D5-17E4-0ECF-1ACF-4145ABC726C3}"/>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3072D4C-C5ED-954A-52BF-CBD361677DC5}"/>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30" name="Group 29">
            <a:extLst>
              <a:ext uri="{FF2B5EF4-FFF2-40B4-BE49-F238E27FC236}">
                <a16:creationId xmlns:a16="http://schemas.microsoft.com/office/drawing/2014/main" id="{7D143FDA-3853-AEEA-2A52-3FC418A5EFEA}"/>
              </a:ext>
            </a:extLst>
          </p:cNvPr>
          <p:cNvGrpSpPr/>
          <p:nvPr/>
        </p:nvGrpSpPr>
        <p:grpSpPr>
          <a:xfrm>
            <a:off x="4844229" y="4054470"/>
            <a:ext cx="1076632" cy="369332"/>
            <a:chOff x="4704120" y="2356972"/>
            <a:chExt cx="1076632" cy="369332"/>
          </a:xfrm>
        </p:grpSpPr>
        <p:cxnSp>
          <p:nvCxnSpPr>
            <p:cNvPr id="31" name="Straight Arrow Connector 30">
              <a:extLst>
                <a:ext uri="{FF2B5EF4-FFF2-40B4-BE49-F238E27FC236}">
                  <a16:creationId xmlns:a16="http://schemas.microsoft.com/office/drawing/2014/main" id="{1668CD98-6BF4-6547-8F13-88380B7D0A66}"/>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10C6EA0-8C99-B237-4048-78F131C3975F}"/>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33" name="Group 32">
            <a:extLst>
              <a:ext uri="{FF2B5EF4-FFF2-40B4-BE49-F238E27FC236}">
                <a16:creationId xmlns:a16="http://schemas.microsoft.com/office/drawing/2014/main" id="{BF416DAA-08E6-D41F-33C1-0358BB72CBC1}"/>
              </a:ext>
            </a:extLst>
          </p:cNvPr>
          <p:cNvGrpSpPr/>
          <p:nvPr/>
        </p:nvGrpSpPr>
        <p:grpSpPr>
          <a:xfrm>
            <a:off x="7132443" y="4318604"/>
            <a:ext cx="1068643" cy="369332"/>
            <a:chOff x="3647644" y="4910075"/>
            <a:chExt cx="1068643" cy="369332"/>
          </a:xfrm>
        </p:grpSpPr>
        <p:sp>
          <p:nvSpPr>
            <p:cNvPr id="34" name="TextBox 33">
              <a:extLst>
                <a:ext uri="{FF2B5EF4-FFF2-40B4-BE49-F238E27FC236}">
                  <a16:creationId xmlns:a16="http://schemas.microsoft.com/office/drawing/2014/main" id="{DDE51B10-8A62-DF50-EA32-32D97ABE1469}"/>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5" name="Straight Arrow Connector 34">
              <a:extLst>
                <a:ext uri="{FF2B5EF4-FFF2-40B4-BE49-F238E27FC236}">
                  <a16:creationId xmlns:a16="http://schemas.microsoft.com/office/drawing/2014/main" id="{D83059B4-FF7A-605C-E7EE-9692EF724417}"/>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9D383649-3AEC-5872-0EF2-21D64ECA4DD3}"/>
              </a:ext>
            </a:extLst>
          </p:cNvPr>
          <p:cNvGrpSpPr/>
          <p:nvPr/>
        </p:nvGrpSpPr>
        <p:grpSpPr>
          <a:xfrm>
            <a:off x="5455935" y="4608468"/>
            <a:ext cx="1064340" cy="369332"/>
            <a:chOff x="3647644" y="5421073"/>
            <a:chExt cx="1064340" cy="369332"/>
          </a:xfrm>
        </p:grpSpPr>
        <p:sp>
          <p:nvSpPr>
            <p:cNvPr id="37" name="TextBox 36">
              <a:extLst>
                <a:ext uri="{FF2B5EF4-FFF2-40B4-BE49-F238E27FC236}">
                  <a16:creationId xmlns:a16="http://schemas.microsoft.com/office/drawing/2014/main" id="{13186176-55E3-FEAB-904E-BBC6FDF63FC0}"/>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8" name="Straight Arrow Connector 37">
              <a:extLst>
                <a:ext uri="{FF2B5EF4-FFF2-40B4-BE49-F238E27FC236}">
                  <a16:creationId xmlns:a16="http://schemas.microsoft.com/office/drawing/2014/main" id="{5A24B6B0-D3E4-16A4-D882-EAF0C81122DA}"/>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4E8B80C1-B966-8DF5-78BA-2F6D3D0FCD4A}"/>
              </a:ext>
            </a:extLst>
          </p:cNvPr>
          <p:cNvGrpSpPr/>
          <p:nvPr/>
        </p:nvGrpSpPr>
        <p:grpSpPr>
          <a:xfrm>
            <a:off x="6666835" y="4844591"/>
            <a:ext cx="1068643" cy="369332"/>
            <a:chOff x="3647644" y="5359159"/>
            <a:chExt cx="1068643" cy="369332"/>
          </a:xfrm>
        </p:grpSpPr>
        <p:sp>
          <p:nvSpPr>
            <p:cNvPr id="40" name="TextBox 39">
              <a:extLst>
                <a:ext uri="{FF2B5EF4-FFF2-40B4-BE49-F238E27FC236}">
                  <a16:creationId xmlns:a16="http://schemas.microsoft.com/office/drawing/2014/main" id="{B2500ED8-1386-1E11-586E-2E8FD70E335B}"/>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41" name="Straight Arrow Connector 40">
              <a:extLst>
                <a:ext uri="{FF2B5EF4-FFF2-40B4-BE49-F238E27FC236}">
                  <a16:creationId xmlns:a16="http://schemas.microsoft.com/office/drawing/2014/main" id="{04FC75C5-55C2-E75B-115C-C72C7969334B}"/>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EDF3209D-CFD3-E1D5-49D9-450B7116C5BF}"/>
              </a:ext>
            </a:extLst>
          </p:cNvPr>
          <p:cNvGrpSpPr/>
          <p:nvPr/>
        </p:nvGrpSpPr>
        <p:grpSpPr>
          <a:xfrm>
            <a:off x="7074169" y="5367645"/>
            <a:ext cx="1076632" cy="369332"/>
            <a:chOff x="2157212" y="5356391"/>
            <a:chExt cx="1076632" cy="369332"/>
          </a:xfrm>
        </p:grpSpPr>
        <p:sp>
          <p:nvSpPr>
            <p:cNvPr id="43" name="TextBox 42">
              <a:extLst>
                <a:ext uri="{FF2B5EF4-FFF2-40B4-BE49-F238E27FC236}">
                  <a16:creationId xmlns:a16="http://schemas.microsoft.com/office/drawing/2014/main" id="{1865E5FF-39EF-56CF-DBEC-8339C44FABB4}"/>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44" name="Straight Arrow Connector 43">
              <a:extLst>
                <a:ext uri="{FF2B5EF4-FFF2-40B4-BE49-F238E27FC236}">
                  <a16:creationId xmlns:a16="http://schemas.microsoft.com/office/drawing/2014/main" id="{1F914193-87FF-768A-001D-87BA504905B0}"/>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4BAC964-3221-2B24-74A7-9D5AF3BFB920}"/>
              </a:ext>
            </a:extLst>
          </p:cNvPr>
          <p:cNvGrpSpPr/>
          <p:nvPr/>
        </p:nvGrpSpPr>
        <p:grpSpPr>
          <a:xfrm>
            <a:off x="5903768" y="5623362"/>
            <a:ext cx="1076632" cy="369332"/>
            <a:chOff x="2157212" y="5356391"/>
            <a:chExt cx="1076632" cy="369332"/>
          </a:xfrm>
        </p:grpSpPr>
        <p:sp>
          <p:nvSpPr>
            <p:cNvPr id="46" name="TextBox 45">
              <a:extLst>
                <a:ext uri="{FF2B5EF4-FFF2-40B4-BE49-F238E27FC236}">
                  <a16:creationId xmlns:a16="http://schemas.microsoft.com/office/drawing/2014/main" id="{152C7355-BF55-51A1-6E6B-E108C4BB70E2}"/>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47" name="Straight Arrow Connector 46">
              <a:extLst>
                <a:ext uri="{FF2B5EF4-FFF2-40B4-BE49-F238E27FC236}">
                  <a16:creationId xmlns:a16="http://schemas.microsoft.com/office/drawing/2014/main" id="{41A4E8B4-45AE-EBAF-CB10-2CD8671F0715}"/>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1C3B16A8-AFA5-2B17-8923-B81D2113370D}"/>
              </a:ext>
            </a:extLst>
          </p:cNvPr>
          <p:cNvGrpSpPr/>
          <p:nvPr/>
        </p:nvGrpSpPr>
        <p:grpSpPr>
          <a:xfrm>
            <a:off x="6455865" y="5102172"/>
            <a:ext cx="1076632" cy="369332"/>
            <a:chOff x="2157212" y="5356391"/>
            <a:chExt cx="1076632" cy="369332"/>
          </a:xfrm>
        </p:grpSpPr>
        <p:sp>
          <p:nvSpPr>
            <p:cNvPr id="52" name="TextBox 51">
              <a:extLst>
                <a:ext uri="{FF2B5EF4-FFF2-40B4-BE49-F238E27FC236}">
                  <a16:creationId xmlns:a16="http://schemas.microsoft.com/office/drawing/2014/main" id="{B463AA02-E08B-7FEB-ECC0-C897EE21843A}"/>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3" name="Straight Arrow Connector 52">
              <a:extLst>
                <a:ext uri="{FF2B5EF4-FFF2-40B4-BE49-F238E27FC236}">
                  <a16:creationId xmlns:a16="http://schemas.microsoft.com/office/drawing/2014/main" id="{7C603574-D3E6-F31C-9781-AE2D994BD59C}"/>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TextBox 57">
            <a:extLst>
              <a:ext uri="{FF2B5EF4-FFF2-40B4-BE49-F238E27FC236}">
                <a16:creationId xmlns:a16="http://schemas.microsoft.com/office/drawing/2014/main" id="{F626D612-B200-1477-1440-448BB6E5D4A9}"/>
              </a:ext>
            </a:extLst>
          </p:cNvPr>
          <p:cNvSpPr txBox="1"/>
          <p:nvPr/>
        </p:nvSpPr>
        <p:spPr>
          <a:xfrm>
            <a:off x="929478" y="1527873"/>
            <a:ext cx="7285045" cy="2092881"/>
          </a:xfrm>
          <a:prstGeom prst="rect">
            <a:avLst/>
          </a:prstGeom>
          <a:noFill/>
        </p:spPr>
        <p:txBody>
          <a:bodyPr wrap="square">
            <a:spAutoFit/>
          </a:bodyPr>
          <a:lstStyle/>
          <a:p>
            <a:pPr>
              <a:spcBef>
                <a:spcPts val="0"/>
              </a:spcBef>
              <a:spcAft>
                <a:spcPts val="1200"/>
              </a:spcAft>
            </a:pPr>
            <a:r>
              <a:rPr lang="en-US" sz="2000" dirty="0"/>
              <a:t>We need a </a:t>
            </a:r>
            <a:r>
              <a:rPr lang="en-US" sz="2000" b="1" i="1" dirty="0">
                <a:solidFill>
                  <a:srgbClr val="7030A0"/>
                </a:solidFill>
              </a:rPr>
              <a:t>helper</a:t>
            </a:r>
            <a:r>
              <a:rPr lang="en-US" sz="2000" dirty="0"/>
              <a:t> array to store a </a:t>
            </a:r>
            <a:r>
              <a:rPr lang="en-US" sz="2000" b="1" dirty="0">
                <a:solidFill>
                  <a:srgbClr val="0070C0"/>
                </a:solidFill>
              </a:rPr>
              <a:t>True</a:t>
            </a:r>
            <a:r>
              <a:rPr lang="en-US" sz="2000" dirty="0"/>
              <a:t> or </a:t>
            </a:r>
            <a:r>
              <a:rPr lang="en-US" sz="2000" b="1" dirty="0">
                <a:solidFill>
                  <a:srgbClr val="0070C0"/>
                </a:solidFill>
              </a:rPr>
              <a:t>False</a:t>
            </a:r>
            <a:r>
              <a:rPr lang="en-US" sz="2000" dirty="0"/>
              <a:t> flag to record if a random trial card number has already been dealt.</a:t>
            </a:r>
          </a:p>
          <a:p>
            <a:pPr>
              <a:spcAft>
                <a:spcPts val="1200"/>
              </a:spcAft>
            </a:pPr>
            <a:r>
              <a:rPr lang="en-US" sz="2000" dirty="0"/>
              <a:t>Then we need to keep picking random trial card numbers until a card number is found that has yet to be dealt. When that card is found, we update the helper array to record that card number has been dealt so it cannot be picked again.</a:t>
            </a:r>
          </a:p>
        </p:txBody>
      </p:sp>
      <p:grpSp>
        <p:nvGrpSpPr>
          <p:cNvPr id="6" name="Group 5">
            <a:extLst>
              <a:ext uri="{FF2B5EF4-FFF2-40B4-BE49-F238E27FC236}">
                <a16:creationId xmlns:a16="http://schemas.microsoft.com/office/drawing/2014/main" id="{A8FCFA4E-DDDB-726B-79A6-4BB0C3C0C1CE}"/>
              </a:ext>
            </a:extLst>
          </p:cNvPr>
          <p:cNvGrpSpPr/>
          <p:nvPr/>
        </p:nvGrpSpPr>
        <p:grpSpPr>
          <a:xfrm>
            <a:off x="6590636" y="5887278"/>
            <a:ext cx="1076632" cy="369332"/>
            <a:chOff x="2157212" y="5356391"/>
            <a:chExt cx="1076632" cy="369332"/>
          </a:xfrm>
        </p:grpSpPr>
        <p:sp>
          <p:nvSpPr>
            <p:cNvPr id="7" name="TextBox 6">
              <a:extLst>
                <a:ext uri="{FF2B5EF4-FFF2-40B4-BE49-F238E27FC236}">
                  <a16:creationId xmlns:a16="http://schemas.microsoft.com/office/drawing/2014/main" id="{D9ADE3B7-1516-206E-1165-7596B73E4EC9}"/>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8" name="Straight Arrow Connector 7">
              <a:extLst>
                <a:ext uri="{FF2B5EF4-FFF2-40B4-BE49-F238E27FC236}">
                  <a16:creationId xmlns:a16="http://schemas.microsoft.com/office/drawing/2014/main" id="{F725C340-115A-1348-5994-44EBE8C21E69}"/>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6E541793-9737-BF3E-27D5-B84C78BC492B}"/>
              </a:ext>
            </a:extLst>
          </p:cNvPr>
          <p:cNvGrpSpPr/>
          <p:nvPr/>
        </p:nvGrpSpPr>
        <p:grpSpPr>
          <a:xfrm>
            <a:off x="3752032" y="6140199"/>
            <a:ext cx="1076632" cy="369332"/>
            <a:chOff x="2157212" y="5356391"/>
            <a:chExt cx="1076632" cy="369332"/>
          </a:xfrm>
        </p:grpSpPr>
        <p:sp>
          <p:nvSpPr>
            <p:cNvPr id="10" name="TextBox 9">
              <a:extLst>
                <a:ext uri="{FF2B5EF4-FFF2-40B4-BE49-F238E27FC236}">
                  <a16:creationId xmlns:a16="http://schemas.microsoft.com/office/drawing/2014/main" id="{D9F0AB42-AAF3-0E65-AA35-D9A0995292A6}"/>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2" name="Straight Arrow Connector 11">
              <a:extLst>
                <a:ext uri="{FF2B5EF4-FFF2-40B4-BE49-F238E27FC236}">
                  <a16:creationId xmlns:a16="http://schemas.microsoft.com/office/drawing/2014/main" id="{6C269E54-C4AC-2792-57FF-1BA528996A22}"/>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5F218951-8F27-A8AB-0206-0B3A9D113DEB}"/>
              </a:ext>
            </a:extLst>
          </p:cNvPr>
          <p:cNvSpPr/>
          <p:nvPr/>
        </p:nvSpPr>
        <p:spPr>
          <a:xfrm>
            <a:off x="5771213" y="4365764"/>
            <a:ext cx="1201692" cy="29255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BCF3D42-1E0E-9FFB-4E87-480349B2C05F}"/>
              </a:ext>
            </a:extLst>
          </p:cNvPr>
          <p:cNvSpPr txBox="1"/>
          <p:nvPr/>
        </p:nvSpPr>
        <p:spPr>
          <a:xfrm>
            <a:off x="7252353" y="497779"/>
            <a:ext cx="1514007" cy="923330"/>
          </a:xfrm>
          <a:prstGeom prst="rect">
            <a:avLst/>
          </a:prstGeom>
          <a:noFill/>
        </p:spPr>
        <p:txBody>
          <a:bodyPr wrap="square" rtlCol="0">
            <a:spAutoFit/>
          </a:bodyPr>
          <a:lstStyle/>
          <a:p>
            <a:pPr algn="ctr"/>
            <a:r>
              <a:rPr lang="en-US" b="1" dirty="0">
                <a:solidFill>
                  <a:srgbClr val="00B050"/>
                </a:solidFill>
              </a:rPr>
              <a:t>Note: You should not edit this file!</a:t>
            </a:r>
          </a:p>
        </p:txBody>
      </p:sp>
    </p:spTree>
    <p:extLst>
      <p:ext uri="{BB962C8B-B14F-4D97-AF65-F5344CB8AC3E}">
        <p14:creationId xmlns:p14="http://schemas.microsoft.com/office/powerpoint/2010/main" val="28783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58">
                                            <p:txEl>
                                              <p:pRg st="0" end="0"/>
                                            </p:txEl>
                                          </p:spTgt>
                                        </p:tgtEl>
                                        <p:attrNameLst>
                                          <p:attrName>style.visibility</p:attrName>
                                        </p:attrNameLst>
                                      </p:cBhvr>
                                      <p:to>
                                        <p:strVal val="visible"/>
                                      </p:to>
                                    </p:set>
                                    <p:animEffect transition="in" filter="wipe(up)">
                                      <p:cBhvr>
                                        <p:cTn id="12" dur="500"/>
                                        <p:tgtEl>
                                          <p:spTgt spid="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8">
                                            <p:txEl>
                                              <p:pRg st="1" end="1"/>
                                            </p:txEl>
                                          </p:spTgt>
                                        </p:tgtEl>
                                        <p:attrNameLst>
                                          <p:attrName>style.visibility</p:attrName>
                                        </p:attrNameLst>
                                      </p:cBhvr>
                                      <p:to>
                                        <p:strVal val="visible"/>
                                      </p:to>
                                    </p:set>
                                    <p:animEffect transition="in" filter="wipe(up)">
                                      <p:cBhvr>
                                        <p:cTn id="17" dur="500"/>
                                        <p:tgtEl>
                                          <p:spTgt spid="5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par>
                          <p:cTn id="23" fill="hold">
                            <p:stCondLst>
                              <p:cond delay="1000"/>
                            </p:stCondLst>
                            <p:childTnLst>
                              <p:par>
                                <p:cTn id="24" presetID="22" presetClass="entr" presetSubtype="2"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right)">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right)">
                                      <p:cBhvr>
                                        <p:cTn id="31" dur="500"/>
                                        <p:tgtEl>
                                          <p:spTgt spid="30"/>
                                        </p:tgtEl>
                                      </p:cBhvr>
                                    </p:animEffect>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right)">
                                      <p:cBhvr>
                                        <p:cTn id="35" dur="500"/>
                                        <p:tgtEl>
                                          <p:spTgt spid="33"/>
                                        </p:tgtEl>
                                      </p:cBhvr>
                                    </p:animEffect>
                                  </p:childTnLst>
                                </p:cTn>
                              </p:par>
                            </p:childTnLst>
                          </p:cTn>
                        </p:par>
                        <p:par>
                          <p:cTn id="36" fill="hold">
                            <p:stCondLst>
                              <p:cond delay="1000"/>
                            </p:stCondLst>
                            <p:childTnLst>
                              <p:par>
                                <p:cTn id="37" presetID="16" presetClass="entr" presetSubtype="21"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Vertical)">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right)">
                                      <p:cBhvr>
                                        <p:cTn id="44" dur="500"/>
                                        <p:tgtEl>
                                          <p:spTgt spid="3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right)">
                                      <p:cBhvr>
                                        <p:cTn id="49" dur="500"/>
                                        <p:tgtEl>
                                          <p:spTgt spid="39"/>
                                        </p:tgtEl>
                                      </p:cBhvr>
                                    </p:animEffect>
                                  </p:childTnLst>
                                </p:cTn>
                              </p:par>
                            </p:childTnLst>
                          </p:cTn>
                        </p:par>
                        <p:par>
                          <p:cTn id="50" fill="hold">
                            <p:stCondLst>
                              <p:cond delay="500"/>
                            </p:stCondLst>
                            <p:childTnLst>
                              <p:par>
                                <p:cTn id="51" presetID="22" presetClass="entr" presetSubtype="2" fill="hold" nodeType="after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right)">
                                      <p:cBhvr>
                                        <p:cTn id="53" dur="500"/>
                                        <p:tgtEl>
                                          <p:spTgt spid="5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ipe(right)">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ipe(right)">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right)">
                                      <p:cBhvr>
                                        <p:cTn id="68" dur="50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right)">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Instrumenting Your Code</a:t>
            </a:r>
          </a:p>
        </p:txBody>
      </p:sp>
      <p:sp>
        <p:nvSpPr>
          <p:cNvPr id="3" name="Content Placeholder 2"/>
          <p:cNvSpPr>
            <a:spLocks noGrp="1"/>
          </p:cNvSpPr>
          <p:nvPr>
            <p:ph idx="1"/>
          </p:nvPr>
        </p:nvSpPr>
        <p:spPr/>
        <p:txBody>
          <a:bodyPr>
            <a:noAutofit/>
          </a:bodyPr>
          <a:lstStyle/>
          <a:p>
            <a:pPr>
              <a:spcBef>
                <a:spcPts val="0"/>
              </a:spcBef>
              <a:spcAft>
                <a:spcPts val="1200"/>
              </a:spcAft>
            </a:pPr>
            <a:r>
              <a:rPr lang="en-US" sz="2400" dirty="0"/>
              <a:t>Instrumenting code is the process of taking accurate </a:t>
            </a:r>
            <a:r>
              <a:rPr lang="en-US" sz="2400" b="1" dirty="0"/>
              <a:t>timings</a:t>
            </a:r>
            <a:r>
              <a:rPr lang="en-US" sz="2400" dirty="0"/>
              <a:t> of the runtime performance of key algorithms within the program</a:t>
            </a:r>
          </a:p>
          <a:p>
            <a:pPr>
              <a:spcBef>
                <a:spcPts val="0"/>
              </a:spcBef>
              <a:spcAft>
                <a:spcPts val="1200"/>
              </a:spcAft>
            </a:pPr>
            <a:r>
              <a:rPr lang="en-US" sz="2400" dirty="0"/>
              <a:t>Python provides a </a:t>
            </a:r>
            <a:r>
              <a:rPr lang="en-US" sz="2400" b="1" dirty="0">
                <a:solidFill>
                  <a:srgbClr val="00B050"/>
                </a:solidFill>
              </a:rPr>
              <a:t>time</a:t>
            </a:r>
            <a:r>
              <a:rPr lang="en-US" sz="2400" b="1" dirty="0">
                <a:solidFill>
                  <a:srgbClr val="0070C0"/>
                </a:solidFill>
              </a:rPr>
              <a:t> </a:t>
            </a:r>
            <a:r>
              <a:rPr lang="en-US" sz="2400" dirty="0"/>
              <a:t>object that can measure the current CPU time of a running process to the nearest millisecond (1/1000</a:t>
            </a:r>
            <a:r>
              <a:rPr lang="en-US" sz="2400" baseline="30000" dirty="0"/>
              <a:t>th</a:t>
            </a:r>
            <a:r>
              <a:rPr lang="en-US" sz="2400" dirty="0"/>
              <a:t> of a second) which is sufficient in most situations</a:t>
            </a:r>
          </a:p>
          <a:p>
            <a:pPr>
              <a:spcBef>
                <a:spcPts val="0"/>
              </a:spcBef>
              <a:spcAft>
                <a:spcPts val="1200"/>
              </a:spcAft>
            </a:pPr>
            <a:r>
              <a:rPr lang="en-US" sz="2400" dirty="0"/>
              <a:t>We bracket the code under analysis by measuring the clock immediately </a:t>
            </a:r>
            <a:r>
              <a:rPr lang="en-US" sz="2400" b="1" i="1" dirty="0">
                <a:solidFill>
                  <a:srgbClr val="7030A0"/>
                </a:solidFill>
              </a:rPr>
              <a:t>before</a:t>
            </a:r>
            <a:r>
              <a:rPr lang="en-US" sz="2400" dirty="0"/>
              <a:t> the start and again </a:t>
            </a:r>
            <a:r>
              <a:rPr lang="en-US" sz="2400" b="1" i="1" dirty="0">
                <a:solidFill>
                  <a:srgbClr val="7030A0"/>
                </a:solidFill>
              </a:rPr>
              <a:t>after</a:t>
            </a:r>
            <a:r>
              <a:rPr lang="en-US" sz="2400" dirty="0"/>
              <a:t> the end</a:t>
            </a:r>
            <a:r>
              <a:rPr lang="en-US" sz="2400" i="1" dirty="0"/>
              <a:t> </a:t>
            </a:r>
            <a:r>
              <a:rPr lang="en-US" sz="2400" dirty="0"/>
              <a:t>of the algorithm to calculate the </a:t>
            </a:r>
            <a:r>
              <a:rPr lang="en-US" sz="2400" b="1" dirty="0">
                <a:solidFill>
                  <a:srgbClr val="FF0000"/>
                </a:solidFill>
              </a:rPr>
              <a:t>elapsed</a:t>
            </a:r>
            <a:r>
              <a:rPr lang="en-US" sz="2400" dirty="0"/>
              <a:t> time</a:t>
            </a:r>
          </a:p>
          <a:p>
            <a:pPr>
              <a:spcBef>
                <a:spcPts val="0"/>
              </a:spcBef>
              <a:spcAft>
                <a:spcPts val="1200"/>
              </a:spcAft>
            </a:pPr>
            <a:r>
              <a:rPr lang="en-US" sz="2400" dirty="0"/>
              <a:t>Careful tracking of code timings will provide objective empirical evidence if changes to algorithms and/or data structures are indeed making the program more efficient</a:t>
            </a:r>
          </a:p>
          <a:p>
            <a:pPr>
              <a:spcBef>
                <a:spcPts val="0"/>
              </a:spcBef>
              <a:spcAft>
                <a:spcPts val="1200"/>
              </a:spcAft>
            </a:pPr>
            <a:endParaRPr lang="en-US" sz="2400" dirty="0"/>
          </a:p>
        </p:txBody>
      </p:sp>
      <p:sp>
        <p:nvSpPr>
          <p:cNvPr id="6" name="Slide Number Placeholder 5"/>
          <p:cNvSpPr>
            <a:spLocks noGrp="1"/>
          </p:cNvSpPr>
          <p:nvPr>
            <p:ph type="sldNum" sz="quarter" idx="12"/>
          </p:nvPr>
        </p:nvSpPr>
        <p:spPr/>
        <p:txBody>
          <a:bodyPr/>
          <a:lstStyle/>
          <a:p>
            <a:fld id="{650AD656-6FF9-465D-B7B0-1CD0DD39CD23}" type="slidenum">
              <a:rPr lang="en-US" smtClean="0"/>
              <a:t>13</a:t>
            </a:fld>
            <a:endParaRPr lang="en-US" dirty="0"/>
          </a:p>
        </p:txBody>
      </p:sp>
      <p:pic>
        <p:nvPicPr>
          <p:cNvPr id="8" name="Picture 7">
            <a:extLst>
              <a:ext uri="{FF2B5EF4-FFF2-40B4-BE49-F238E27FC236}">
                <a16:creationId xmlns:a16="http://schemas.microsoft.com/office/drawing/2014/main" id="{452A7A5C-3DF7-AEE9-08D2-A0E84728DAD1}"/>
              </a:ext>
            </a:extLst>
          </p:cNvPr>
          <p:cNvPicPr>
            <a:picLocks noChangeAspect="1"/>
          </p:cNvPicPr>
          <p:nvPr/>
        </p:nvPicPr>
        <p:blipFill>
          <a:blip r:embed="rId3"/>
          <a:stretch>
            <a:fillRect/>
          </a:stretch>
        </p:blipFill>
        <p:spPr>
          <a:xfrm>
            <a:off x="7110017" y="518383"/>
            <a:ext cx="1209524" cy="101904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71262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81478-6CD0-99B0-710E-AED9F1239D6B}"/>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234737F2-0169-16FF-CCBB-5D2D41386AB5}"/>
              </a:ext>
            </a:extLst>
          </p:cNvPr>
          <p:cNvPicPr>
            <a:picLocks noChangeAspect="1"/>
          </p:cNvPicPr>
          <p:nvPr/>
        </p:nvPicPr>
        <p:blipFill>
          <a:blip r:embed="rId2"/>
          <a:stretch>
            <a:fillRect/>
          </a:stretch>
        </p:blipFill>
        <p:spPr>
          <a:xfrm>
            <a:off x="2052830" y="2935260"/>
            <a:ext cx="5721068" cy="2761535"/>
          </a:xfrm>
          <a:prstGeom prst="rect">
            <a:avLst/>
          </a:prstGeom>
          <a:ln>
            <a:solidFill>
              <a:schemeClr val="tx1"/>
            </a:solidFill>
          </a:ln>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58BA0920-C9AB-E153-25B9-5F09B04EB16E}"/>
              </a:ext>
            </a:extLst>
          </p:cNvPr>
          <p:cNvSpPr>
            <a:spLocks noGrp="1"/>
          </p:cNvSpPr>
          <p:nvPr>
            <p:ph type="title"/>
          </p:nvPr>
        </p:nvSpPr>
        <p:spPr/>
        <p:txBody>
          <a:bodyPr>
            <a:noAutofit/>
          </a:bodyPr>
          <a:lstStyle/>
          <a:p>
            <a:pPr algn="ctr"/>
            <a:r>
              <a:rPr lang="en-US" sz="3200" b="1" dirty="0">
                <a:solidFill>
                  <a:srgbClr val="0070C0"/>
                </a:solidFill>
                <a:latin typeface="+mn-lt"/>
              </a:rPr>
              <a:t>View</a:t>
            </a:r>
            <a:r>
              <a:rPr lang="en-US" sz="3200" dirty="0">
                <a:latin typeface="+mn-lt"/>
              </a:rPr>
              <a:t> dealer_slow.py</a:t>
            </a:r>
          </a:p>
        </p:txBody>
      </p:sp>
      <p:sp>
        <p:nvSpPr>
          <p:cNvPr id="4" name="Slide Number Placeholder 3">
            <a:extLst>
              <a:ext uri="{FF2B5EF4-FFF2-40B4-BE49-F238E27FC236}">
                <a16:creationId xmlns:a16="http://schemas.microsoft.com/office/drawing/2014/main" id="{E3930F71-7CD0-248B-D5BC-FA197CBA038F}"/>
              </a:ext>
            </a:extLst>
          </p:cNvPr>
          <p:cNvSpPr>
            <a:spLocks noGrp="1"/>
          </p:cNvSpPr>
          <p:nvPr>
            <p:ph type="sldNum" sz="quarter" idx="12"/>
          </p:nvPr>
        </p:nvSpPr>
        <p:spPr/>
        <p:txBody>
          <a:bodyPr/>
          <a:lstStyle/>
          <a:p>
            <a:fld id="{650AD656-6FF9-465D-B7B0-1CD0DD39CD23}" type="slidenum">
              <a:rPr lang="en-US" smtClean="0"/>
              <a:t>14</a:t>
            </a:fld>
            <a:endParaRPr lang="en-US" dirty="0"/>
          </a:p>
        </p:txBody>
      </p:sp>
      <p:sp>
        <p:nvSpPr>
          <p:cNvPr id="7" name="Rectangle 6">
            <a:extLst>
              <a:ext uri="{FF2B5EF4-FFF2-40B4-BE49-F238E27FC236}">
                <a16:creationId xmlns:a16="http://schemas.microsoft.com/office/drawing/2014/main" id="{2672BAB7-71BB-C241-7E0F-48788CB58126}"/>
              </a:ext>
            </a:extLst>
          </p:cNvPr>
          <p:cNvSpPr/>
          <p:nvPr/>
        </p:nvSpPr>
        <p:spPr>
          <a:xfrm>
            <a:off x="2781264" y="3800268"/>
            <a:ext cx="3238838" cy="2082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003A4C6-5510-CA41-4ACA-FA09963AA104}"/>
              </a:ext>
            </a:extLst>
          </p:cNvPr>
          <p:cNvSpPr/>
          <p:nvPr/>
        </p:nvSpPr>
        <p:spPr>
          <a:xfrm>
            <a:off x="2781264" y="5469366"/>
            <a:ext cx="4889944" cy="2104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4CC9C79-FC22-CA6A-9A0A-F99F78BAE6A9}"/>
              </a:ext>
            </a:extLst>
          </p:cNvPr>
          <p:cNvSpPr/>
          <p:nvPr/>
        </p:nvSpPr>
        <p:spPr>
          <a:xfrm>
            <a:off x="2781263" y="4430466"/>
            <a:ext cx="4638111" cy="2029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Curved Up 2">
            <a:extLst>
              <a:ext uri="{FF2B5EF4-FFF2-40B4-BE49-F238E27FC236}">
                <a16:creationId xmlns:a16="http://schemas.microsoft.com/office/drawing/2014/main" id="{E5A2028A-5FA9-1E8C-1EEE-CD43B40C55B1}"/>
              </a:ext>
            </a:extLst>
          </p:cNvPr>
          <p:cNvSpPr/>
          <p:nvPr/>
        </p:nvSpPr>
        <p:spPr>
          <a:xfrm rot="5400000">
            <a:off x="2107758" y="4024038"/>
            <a:ext cx="830998" cy="38345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CF78BBDE-23B5-74FC-FEE1-40A7A5B5920C}"/>
              </a:ext>
            </a:extLst>
          </p:cNvPr>
          <p:cNvSpPr/>
          <p:nvPr/>
        </p:nvSpPr>
        <p:spPr>
          <a:xfrm>
            <a:off x="1595716" y="1602140"/>
            <a:ext cx="6075492" cy="830997"/>
          </a:xfrm>
          <a:prstGeom prst="rect">
            <a:avLst/>
          </a:prstGeom>
        </p:spPr>
        <p:txBody>
          <a:bodyPr wrap="square">
            <a:spAutoFit/>
          </a:bodyPr>
          <a:lstStyle/>
          <a:p>
            <a:pPr algn="ctr">
              <a:spcBef>
                <a:spcPts val="0"/>
              </a:spcBef>
              <a:spcAft>
                <a:spcPts val="1200"/>
              </a:spcAft>
            </a:pPr>
            <a:r>
              <a:rPr lang="en-US" sz="2400" dirty="0"/>
              <a:t>Write code to time how long it takes to </a:t>
            </a:r>
            <a:r>
              <a:rPr lang="en-US" sz="2400" b="1" dirty="0">
                <a:solidFill>
                  <a:srgbClr val="7030A0"/>
                </a:solidFill>
              </a:rPr>
              <a:t>correctly</a:t>
            </a:r>
            <a:r>
              <a:rPr lang="en-US" sz="2400" dirty="0"/>
              <a:t> initialize </a:t>
            </a:r>
            <a:r>
              <a:rPr lang="en-US" sz="2400" b="1" dirty="0"/>
              <a:t>10,000</a:t>
            </a:r>
            <a:r>
              <a:rPr lang="en-US" sz="2400" dirty="0"/>
              <a:t> decks</a:t>
            </a:r>
          </a:p>
        </p:txBody>
      </p:sp>
      <p:grpSp>
        <p:nvGrpSpPr>
          <p:cNvPr id="12" name="Group 11">
            <a:extLst>
              <a:ext uri="{FF2B5EF4-FFF2-40B4-BE49-F238E27FC236}">
                <a16:creationId xmlns:a16="http://schemas.microsoft.com/office/drawing/2014/main" id="{C8B78BCC-0D6F-151C-4D28-B308BA6E1505}"/>
              </a:ext>
            </a:extLst>
          </p:cNvPr>
          <p:cNvGrpSpPr/>
          <p:nvPr/>
        </p:nvGrpSpPr>
        <p:grpSpPr>
          <a:xfrm>
            <a:off x="4851605" y="3095628"/>
            <a:ext cx="1076632" cy="369332"/>
            <a:chOff x="4968362" y="2079211"/>
            <a:chExt cx="1076632" cy="369332"/>
          </a:xfrm>
        </p:grpSpPr>
        <p:cxnSp>
          <p:nvCxnSpPr>
            <p:cNvPr id="13" name="Straight Arrow Connector 12">
              <a:extLst>
                <a:ext uri="{FF2B5EF4-FFF2-40B4-BE49-F238E27FC236}">
                  <a16:creationId xmlns:a16="http://schemas.microsoft.com/office/drawing/2014/main" id="{B99F2777-C684-DAA1-9C95-0A49B2C5BF4E}"/>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5613562-C6F0-C92B-AC58-1DED4644101A}"/>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5" name="Group 14">
            <a:extLst>
              <a:ext uri="{FF2B5EF4-FFF2-40B4-BE49-F238E27FC236}">
                <a16:creationId xmlns:a16="http://schemas.microsoft.com/office/drawing/2014/main" id="{9FD2F459-6AB2-65D6-77BB-53A7AD399F36}"/>
              </a:ext>
            </a:extLst>
          </p:cNvPr>
          <p:cNvGrpSpPr/>
          <p:nvPr/>
        </p:nvGrpSpPr>
        <p:grpSpPr>
          <a:xfrm>
            <a:off x="4853349" y="3308360"/>
            <a:ext cx="1076632" cy="369332"/>
            <a:chOff x="4704120" y="2356972"/>
            <a:chExt cx="1076632" cy="369332"/>
          </a:xfrm>
        </p:grpSpPr>
        <p:cxnSp>
          <p:nvCxnSpPr>
            <p:cNvPr id="16" name="Straight Arrow Connector 15">
              <a:extLst>
                <a:ext uri="{FF2B5EF4-FFF2-40B4-BE49-F238E27FC236}">
                  <a16:creationId xmlns:a16="http://schemas.microsoft.com/office/drawing/2014/main" id="{C2578402-79C7-03CB-2B0B-5D8F9753D410}"/>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6DAEBC0-C916-40E2-EC5B-10C6367DF228}"/>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8" name="Group 17">
            <a:extLst>
              <a:ext uri="{FF2B5EF4-FFF2-40B4-BE49-F238E27FC236}">
                <a16:creationId xmlns:a16="http://schemas.microsoft.com/office/drawing/2014/main" id="{A2103DF9-BF64-F944-E26A-8B6E0439483A}"/>
              </a:ext>
            </a:extLst>
          </p:cNvPr>
          <p:cNvGrpSpPr/>
          <p:nvPr/>
        </p:nvGrpSpPr>
        <p:grpSpPr>
          <a:xfrm>
            <a:off x="6105316" y="3721232"/>
            <a:ext cx="1068643" cy="369332"/>
            <a:chOff x="3647644" y="4910075"/>
            <a:chExt cx="1068643" cy="369332"/>
          </a:xfrm>
        </p:grpSpPr>
        <p:sp>
          <p:nvSpPr>
            <p:cNvPr id="19" name="TextBox 18">
              <a:extLst>
                <a:ext uri="{FF2B5EF4-FFF2-40B4-BE49-F238E27FC236}">
                  <a16:creationId xmlns:a16="http://schemas.microsoft.com/office/drawing/2014/main" id="{A760D8FE-EC2C-0CEF-A7A6-2CAE384261D1}"/>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0" name="Straight Arrow Connector 19">
              <a:extLst>
                <a:ext uri="{FF2B5EF4-FFF2-40B4-BE49-F238E27FC236}">
                  <a16:creationId xmlns:a16="http://schemas.microsoft.com/office/drawing/2014/main" id="{BD7FA7B6-49B7-FBAD-8775-EE09B9B9E41B}"/>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79C78508-857B-908B-B775-8847FB7EB713}"/>
              </a:ext>
            </a:extLst>
          </p:cNvPr>
          <p:cNvGrpSpPr/>
          <p:nvPr/>
        </p:nvGrpSpPr>
        <p:grpSpPr>
          <a:xfrm>
            <a:off x="5630033" y="3943399"/>
            <a:ext cx="1064340" cy="369332"/>
            <a:chOff x="3647644" y="5421073"/>
            <a:chExt cx="1064340" cy="369332"/>
          </a:xfrm>
        </p:grpSpPr>
        <p:sp>
          <p:nvSpPr>
            <p:cNvPr id="22" name="TextBox 21">
              <a:extLst>
                <a:ext uri="{FF2B5EF4-FFF2-40B4-BE49-F238E27FC236}">
                  <a16:creationId xmlns:a16="http://schemas.microsoft.com/office/drawing/2014/main" id="{7EF4B4B8-BB6B-D6D8-D861-F3B5FA0A4EA9}"/>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3" name="Straight Arrow Connector 22">
              <a:extLst>
                <a:ext uri="{FF2B5EF4-FFF2-40B4-BE49-F238E27FC236}">
                  <a16:creationId xmlns:a16="http://schemas.microsoft.com/office/drawing/2014/main" id="{E41068EF-9F29-A3A0-761E-8441F7A1EDB0}"/>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D9383A2C-D9BE-856D-6898-6551D23354D0}"/>
              </a:ext>
            </a:extLst>
          </p:cNvPr>
          <p:cNvGrpSpPr/>
          <p:nvPr/>
        </p:nvGrpSpPr>
        <p:grpSpPr>
          <a:xfrm>
            <a:off x="5049244" y="4144267"/>
            <a:ext cx="1068643" cy="369332"/>
            <a:chOff x="3647644" y="5359159"/>
            <a:chExt cx="1068643" cy="369332"/>
          </a:xfrm>
        </p:grpSpPr>
        <p:sp>
          <p:nvSpPr>
            <p:cNvPr id="30" name="TextBox 29">
              <a:extLst>
                <a:ext uri="{FF2B5EF4-FFF2-40B4-BE49-F238E27FC236}">
                  <a16:creationId xmlns:a16="http://schemas.microsoft.com/office/drawing/2014/main" id="{E5C0ED34-0226-4C64-F469-7F51F254D2E3}"/>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1" name="Straight Arrow Connector 30">
              <a:extLst>
                <a:ext uri="{FF2B5EF4-FFF2-40B4-BE49-F238E27FC236}">
                  <a16:creationId xmlns:a16="http://schemas.microsoft.com/office/drawing/2014/main" id="{88533B7F-2F85-955C-7344-C2B7DD9090C4}"/>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ADAB10C7-607D-356E-BA3D-260D93684578}"/>
              </a:ext>
            </a:extLst>
          </p:cNvPr>
          <p:cNvGrpSpPr/>
          <p:nvPr/>
        </p:nvGrpSpPr>
        <p:grpSpPr>
          <a:xfrm>
            <a:off x="7457364" y="4346255"/>
            <a:ext cx="1076632" cy="369332"/>
            <a:chOff x="2157212" y="5356391"/>
            <a:chExt cx="1076632" cy="369332"/>
          </a:xfrm>
        </p:grpSpPr>
        <p:sp>
          <p:nvSpPr>
            <p:cNvPr id="33" name="TextBox 32">
              <a:extLst>
                <a:ext uri="{FF2B5EF4-FFF2-40B4-BE49-F238E27FC236}">
                  <a16:creationId xmlns:a16="http://schemas.microsoft.com/office/drawing/2014/main" id="{AE611E04-1FA1-0048-7428-EED37D85546D}"/>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4" name="Straight Arrow Connector 33">
              <a:extLst>
                <a:ext uri="{FF2B5EF4-FFF2-40B4-BE49-F238E27FC236}">
                  <a16:creationId xmlns:a16="http://schemas.microsoft.com/office/drawing/2014/main" id="{2B9D9CEB-5FE1-7988-2A17-D97D937B033B}"/>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93194517-9FFC-B684-00EA-DFED026A6A20}"/>
              </a:ext>
            </a:extLst>
          </p:cNvPr>
          <p:cNvGrpSpPr/>
          <p:nvPr/>
        </p:nvGrpSpPr>
        <p:grpSpPr>
          <a:xfrm>
            <a:off x="4475704" y="4754392"/>
            <a:ext cx="1076632" cy="369332"/>
            <a:chOff x="2157212" y="5356391"/>
            <a:chExt cx="1076632" cy="369332"/>
          </a:xfrm>
        </p:grpSpPr>
        <p:sp>
          <p:nvSpPr>
            <p:cNvPr id="36" name="TextBox 35">
              <a:extLst>
                <a:ext uri="{FF2B5EF4-FFF2-40B4-BE49-F238E27FC236}">
                  <a16:creationId xmlns:a16="http://schemas.microsoft.com/office/drawing/2014/main" id="{25FAFF77-D9D5-F424-E264-E45571FCD568}"/>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7" name="Straight Arrow Connector 36">
              <a:extLst>
                <a:ext uri="{FF2B5EF4-FFF2-40B4-BE49-F238E27FC236}">
                  <a16:creationId xmlns:a16="http://schemas.microsoft.com/office/drawing/2014/main" id="{8CEFE934-C22C-290C-ACEF-776281698B80}"/>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C780008E-1DF4-BB5C-F92F-60D67010FAE2}"/>
              </a:ext>
            </a:extLst>
          </p:cNvPr>
          <p:cNvPicPr>
            <a:picLocks noChangeAspect="1"/>
          </p:cNvPicPr>
          <p:nvPr/>
        </p:nvPicPr>
        <p:blipFill>
          <a:blip r:embed="rId3"/>
          <a:stretch>
            <a:fillRect/>
          </a:stretch>
        </p:blipFill>
        <p:spPr>
          <a:xfrm>
            <a:off x="227388" y="3513996"/>
            <a:ext cx="1209524" cy="101904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4906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right)">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right)">
                                      <p:cBhvr>
                                        <p:cTn id="21" dur="500"/>
                                        <p:tgtEl>
                                          <p:spTgt spid="18"/>
                                        </p:tgtEl>
                                      </p:cBhvr>
                                    </p:animEffect>
                                  </p:childTnLst>
                                </p:cTn>
                              </p:par>
                            </p:childTnLst>
                          </p:cTn>
                        </p:par>
                        <p:par>
                          <p:cTn id="22" fill="hold">
                            <p:stCondLst>
                              <p:cond delay="500"/>
                            </p:stCondLst>
                            <p:childTnLst>
                              <p:par>
                                <p:cTn id="23" presetID="2" presetClass="entr" presetSubtype="8" fill="hold" nodeType="after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0-#ppt_w/2"/>
                                          </p:val>
                                        </p:tav>
                                        <p:tav tm="100000">
                                          <p:val>
                                            <p:strVal val="#ppt_x"/>
                                          </p:val>
                                        </p:tav>
                                      </p:tavLst>
                                    </p:anim>
                                    <p:anim calcmode="lin" valueType="num">
                                      <p:cBhvr additive="base">
                                        <p:cTn id="26"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right)">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right)">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right)">
                                      <p:cBhvr>
                                        <p:cTn id="41" dur="500"/>
                                        <p:tgtEl>
                                          <p:spTgt spid="32"/>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childTnLst>
                          </p:cTn>
                        </p:par>
                        <p:par>
                          <p:cTn id="50" fill="hold">
                            <p:stCondLst>
                              <p:cond delay="1500"/>
                            </p:stCondLst>
                            <p:childTnLst>
                              <p:par>
                                <p:cTn id="51" presetID="22" presetClass="entr" presetSubtype="1" fill="hold" grpId="0" nodeType="after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up)">
                                      <p:cBhvr>
                                        <p:cTn id="53" dur="500"/>
                                        <p:tgtEl>
                                          <p:spTgt spid="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right)">
                                      <p:cBhvr>
                                        <p:cTn id="58" dur="500"/>
                                        <p:tgtEl>
                                          <p:spTgt spid="3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DDA194C-0667-9928-F1DF-72380ECDA3B4}"/>
              </a:ext>
            </a:extLst>
          </p:cNvPr>
          <p:cNvPicPr>
            <a:picLocks noChangeAspect="1"/>
          </p:cNvPicPr>
          <p:nvPr/>
        </p:nvPicPr>
        <p:blipFill>
          <a:blip r:embed="rId2"/>
          <a:stretch>
            <a:fillRect/>
          </a:stretch>
        </p:blipFill>
        <p:spPr>
          <a:xfrm>
            <a:off x="1919619" y="1881265"/>
            <a:ext cx="5297941" cy="4002374"/>
          </a:xfrm>
          <a:prstGeom prst="rect">
            <a:avLst/>
          </a:prstGeom>
          <a:ln>
            <a:solidFill>
              <a:schemeClr val="tx1"/>
            </a:solidFill>
          </a:ln>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dealer_slow.py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15</a:t>
            </a:fld>
            <a:endParaRPr lang="en-US"/>
          </a:p>
        </p:txBody>
      </p:sp>
      <p:sp>
        <p:nvSpPr>
          <p:cNvPr id="8" name="Speech Bubble: Rectangle with Corners Rounded 7">
            <a:extLst>
              <a:ext uri="{FF2B5EF4-FFF2-40B4-BE49-F238E27FC236}">
                <a16:creationId xmlns:a16="http://schemas.microsoft.com/office/drawing/2014/main" id="{92F8DDFD-5F42-662E-E652-D6496D7B12B8}"/>
              </a:ext>
            </a:extLst>
          </p:cNvPr>
          <p:cNvSpPr/>
          <p:nvPr/>
        </p:nvSpPr>
        <p:spPr>
          <a:xfrm>
            <a:off x="7562539" y="2788170"/>
            <a:ext cx="1281659" cy="1019331"/>
          </a:xfrm>
          <a:prstGeom prst="wedgeRoundRectCallout">
            <a:avLst>
              <a:gd name="adj1" fmla="val -102704"/>
              <a:gd name="adj2" fmla="val -397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 repeated cards!</a:t>
            </a:r>
          </a:p>
        </p:txBody>
      </p:sp>
      <p:sp>
        <p:nvSpPr>
          <p:cNvPr id="9" name="Rectangle 8">
            <a:extLst>
              <a:ext uri="{FF2B5EF4-FFF2-40B4-BE49-F238E27FC236}">
                <a16:creationId xmlns:a16="http://schemas.microsoft.com/office/drawing/2014/main" id="{2C128C16-A898-F0C3-12E1-5304F7E667EF}"/>
              </a:ext>
            </a:extLst>
          </p:cNvPr>
          <p:cNvSpPr/>
          <p:nvPr/>
        </p:nvSpPr>
        <p:spPr>
          <a:xfrm>
            <a:off x="2084510" y="5613816"/>
            <a:ext cx="2967175" cy="217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4A6D186-B7B3-819E-29D9-D7B4306BD2C3}"/>
              </a:ext>
            </a:extLst>
          </p:cNvPr>
          <p:cNvSpPr txBox="1"/>
          <p:nvPr/>
        </p:nvSpPr>
        <p:spPr>
          <a:xfrm>
            <a:off x="7540054" y="4048723"/>
            <a:ext cx="1304144" cy="584775"/>
          </a:xfrm>
          <a:prstGeom prst="rect">
            <a:avLst/>
          </a:prstGeom>
          <a:noFill/>
        </p:spPr>
        <p:txBody>
          <a:bodyPr wrap="square" rtlCol="0">
            <a:spAutoFit/>
          </a:bodyPr>
          <a:lstStyle/>
          <a:p>
            <a:pPr algn="ctr"/>
            <a:r>
              <a:rPr lang="en-US" sz="3200" b="1" dirty="0">
                <a:solidFill>
                  <a:srgbClr val="00B050"/>
                </a:solidFill>
                <a:sym typeface="Wingdings" panose="05000000000000000000" pitchFamily="2" charset="2"/>
              </a:rPr>
              <a:t></a:t>
            </a:r>
            <a:endParaRPr lang="en-US" sz="3200" b="1" dirty="0">
              <a:solidFill>
                <a:srgbClr val="00B050"/>
              </a:solidFill>
            </a:endParaRPr>
          </a:p>
        </p:txBody>
      </p:sp>
    </p:spTree>
    <p:extLst>
      <p:ext uri="{BB962C8B-B14F-4D97-AF65-F5344CB8AC3E}">
        <p14:creationId xmlns:p14="http://schemas.microsoft.com/office/powerpoint/2010/main" val="178170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Correct but inefficient…</a:t>
            </a:r>
          </a:p>
        </p:txBody>
      </p:sp>
      <p:sp>
        <p:nvSpPr>
          <p:cNvPr id="4" name="Slide Number Placeholder 3"/>
          <p:cNvSpPr>
            <a:spLocks noGrp="1"/>
          </p:cNvSpPr>
          <p:nvPr>
            <p:ph type="sldNum" sz="quarter" idx="12"/>
          </p:nvPr>
        </p:nvSpPr>
        <p:spPr/>
        <p:txBody>
          <a:bodyPr/>
          <a:lstStyle/>
          <a:p>
            <a:fld id="{650AD656-6FF9-465D-B7B0-1CD0DD39CD23}" type="slidenum">
              <a:rPr lang="en-US" smtClean="0"/>
              <a:t>16</a:t>
            </a:fld>
            <a:endParaRPr lang="en-US" dirty="0"/>
          </a:p>
        </p:txBody>
      </p:sp>
      <p:grpSp>
        <p:nvGrpSpPr>
          <p:cNvPr id="8" name="Group 7">
            <a:extLst>
              <a:ext uri="{FF2B5EF4-FFF2-40B4-BE49-F238E27FC236}">
                <a16:creationId xmlns:a16="http://schemas.microsoft.com/office/drawing/2014/main" id="{19DBC85A-6FD4-3E44-8A3A-7A6940518E2C}"/>
              </a:ext>
            </a:extLst>
          </p:cNvPr>
          <p:cNvGrpSpPr/>
          <p:nvPr/>
        </p:nvGrpSpPr>
        <p:grpSpPr>
          <a:xfrm>
            <a:off x="382005" y="1693889"/>
            <a:ext cx="4228553" cy="1580301"/>
            <a:chOff x="272722" y="1693889"/>
            <a:chExt cx="4228553" cy="1580301"/>
          </a:xfrm>
        </p:grpSpPr>
        <p:sp>
          <p:nvSpPr>
            <p:cNvPr id="11" name="TextBox 10">
              <a:extLst>
                <a:ext uri="{FF2B5EF4-FFF2-40B4-BE49-F238E27FC236}">
                  <a16:creationId xmlns:a16="http://schemas.microsoft.com/office/drawing/2014/main" id="{F1927B52-D31E-AFC5-0119-D2145710A5B0}"/>
                </a:ext>
              </a:extLst>
            </p:cNvPr>
            <p:cNvSpPr txBox="1"/>
            <p:nvPr/>
          </p:nvSpPr>
          <p:spPr>
            <a:xfrm>
              <a:off x="272722" y="1693889"/>
              <a:ext cx="4228553" cy="369332"/>
            </a:xfrm>
            <a:prstGeom prst="rect">
              <a:avLst/>
            </a:prstGeom>
            <a:noFill/>
          </p:spPr>
          <p:txBody>
            <a:bodyPr wrap="square" rtlCol="0">
              <a:spAutoFit/>
            </a:bodyPr>
            <a:lstStyle/>
            <a:p>
              <a:pPr algn="ctr"/>
              <a:r>
                <a:rPr lang="en-US" b="1" dirty="0">
                  <a:solidFill>
                    <a:srgbClr val="FF0000"/>
                  </a:solidFill>
                </a:rPr>
                <a:t>dealer_bogus.py</a:t>
              </a:r>
            </a:p>
          </p:txBody>
        </p:sp>
        <p:pic>
          <p:nvPicPr>
            <p:cNvPr id="3" name="Picture 2">
              <a:extLst>
                <a:ext uri="{FF2B5EF4-FFF2-40B4-BE49-F238E27FC236}">
                  <a16:creationId xmlns:a16="http://schemas.microsoft.com/office/drawing/2014/main" id="{A39C45CB-4F53-7188-D710-5FA2DE4386DC}"/>
                </a:ext>
              </a:extLst>
            </p:cNvPr>
            <p:cNvPicPr>
              <a:picLocks noChangeAspect="1"/>
            </p:cNvPicPr>
            <p:nvPr/>
          </p:nvPicPr>
          <p:blipFill>
            <a:blip r:embed="rId2"/>
            <a:stretch>
              <a:fillRect/>
            </a:stretch>
          </p:blipFill>
          <p:spPr>
            <a:xfrm>
              <a:off x="572712" y="2055142"/>
              <a:ext cx="3628571" cy="1219048"/>
            </a:xfrm>
            <a:prstGeom prst="rect">
              <a:avLst/>
            </a:prstGeom>
            <a:ln>
              <a:solidFill>
                <a:schemeClr val="tx1"/>
              </a:solidFill>
            </a:ln>
            <a:effectLst>
              <a:outerShdw blurRad="50800" dist="38100" dir="2700000" algn="tl" rotWithShape="0">
                <a:prstClr val="black">
                  <a:alpha val="40000"/>
                </a:prstClr>
              </a:outerShdw>
            </a:effectLst>
          </p:spPr>
        </p:pic>
      </p:grpSp>
      <p:grpSp>
        <p:nvGrpSpPr>
          <p:cNvPr id="9" name="Group 8">
            <a:extLst>
              <a:ext uri="{FF2B5EF4-FFF2-40B4-BE49-F238E27FC236}">
                <a16:creationId xmlns:a16="http://schemas.microsoft.com/office/drawing/2014/main" id="{33BFEDEA-971B-6BE1-1328-54CABBB13C1C}"/>
              </a:ext>
            </a:extLst>
          </p:cNvPr>
          <p:cNvGrpSpPr/>
          <p:nvPr/>
        </p:nvGrpSpPr>
        <p:grpSpPr>
          <a:xfrm>
            <a:off x="4533443" y="1693889"/>
            <a:ext cx="4228553" cy="2314726"/>
            <a:chOff x="4701478" y="1685810"/>
            <a:chExt cx="4228553" cy="2314726"/>
          </a:xfrm>
        </p:grpSpPr>
        <p:sp>
          <p:nvSpPr>
            <p:cNvPr id="15" name="TextBox 14">
              <a:extLst>
                <a:ext uri="{FF2B5EF4-FFF2-40B4-BE49-F238E27FC236}">
                  <a16:creationId xmlns:a16="http://schemas.microsoft.com/office/drawing/2014/main" id="{AEBDEF3E-F1E4-8F42-386F-40761AA65D1E}"/>
                </a:ext>
              </a:extLst>
            </p:cNvPr>
            <p:cNvSpPr txBox="1"/>
            <p:nvPr/>
          </p:nvSpPr>
          <p:spPr>
            <a:xfrm>
              <a:off x="4701478" y="1685810"/>
              <a:ext cx="4228553" cy="369332"/>
            </a:xfrm>
            <a:prstGeom prst="rect">
              <a:avLst/>
            </a:prstGeom>
            <a:noFill/>
          </p:spPr>
          <p:txBody>
            <a:bodyPr wrap="square" rtlCol="0">
              <a:spAutoFit/>
            </a:bodyPr>
            <a:lstStyle/>
            <a:p>
              <a:pPr algn="ctr"/>
              <a:r>
                <a:rPr lang="en-US" b="1" dirty="0">
                  <a:solidFill>
                    <a:srgbClr val="00B050"/>
                  </a:solidFill>
                </a:rPr>
                <a:t>dealer_slow.py</a:t>
              </a:r>
            </a:p>
          </p:txBody>
        </p:sp>
        <p:pic>
          <p:nvPicPr>
            <p:cNvPr id="6" name="Picture 5">
              <a:extLst>
                <a:ext uri="{FF2B5EF4-FFF2-40B4-BE49-F238E27FC236}">
                  <a16:creationId xmlns:a16="http://schemas.microsoft.com/office/drawing/2014/main" id="{7FEEE6D6-477A-94B8-C0D7-55382BCBD941}"/>
                </a:ext>
              </a:extLst>
            </p:cNvPr>
            <p:cNvPicPr>
              <a:picLocks noChangeAspect="1"/>
            </p:cNvPicPr>
            <p:nvPr/>
          </p:nvPicPr>
          <p:blipFill>
            <a:blip r:embed="rId3"/>
            <a:stretch>
              <a:fillRect/>
            </a:stretch>
          </p:blipFill>
          <p:spPr>
            <a:xfrm>
              <a:off x="4851473" y="2055142"/>
              <a:ext cx="3928562" cy="1945394"/>
            </a:xfrm>
            <a:prstGeom prst="rect">
              <a:avLst/>
            </a:prstGeom>
            <a:ln>
              <a:solidFill>
                <a:schemeClr val="tx1"/>
              </a:solidFill>
            </a:ln>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42296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A </a:t>
            </a:r>
            <a:r>
              <a:rPr lang="en-US" sz="3200" i="1" dirty="0">
                <a:latin typeface="+mn-lt"/>
              </a:rPr>
              <a:t>Faster</a:t>
            </a:r>
            <a:r>
              <a:rPr lang="en-US" sz="3200" dirty="0">
                <a:latin typeface="+mn-lt"/>
              </a:rPr>
              <a:t> Card Dealer</a:t>
            </a:r>
          </a:p>
        </p:txBody>
      </p:sp>
      <p:sp>
        <p:nvSpPr>
          <p:cNvPr id="3" name="Content Placeholder 2"/>
          <p:cNvSpPr>
            <a:spLocks noGrp="1"/>
          </p:cNvSpPr>
          <p:nvPr>
            <p:ph idx="1"/>
          </p:nvPr>
        </p:nvSpPr>
        <p:spPr/>
        <p:txBody>
          <a:bodyPr>
            <a:noAutofit/>
          </a:bodyPr>
          <a:lstStyle/>
          <a:p>
            <a:pPr>
              <a:spcBef>
                <a:spcPts val="0"/>
              </a:spcBef>
              <a:spcAft>
                <a:spcPts val="1200"/>
              </a:spcAft>
            </a:pPr>
            <a:r>
              <a:rPr lang="en-US" sz="2400" dirty="0"/>
              <a:t>There is an inherent inefficiency in the naïve algorithm employed in the current </a:t>
            </a:r>
            <a:r>
              <a:rPr lang="en-US" sz="2400" b="1" dirty="0"/>
              <a:t>init_deck</a:t>
            </a:r>
            <a:r>
              <a:rPr lang="en-US" sz="2400" dirty="0"/>
              <a:t>() function</a:t>
            </a:r>
          </a:p>
          <a:p>
            <a:pPr>
              <a:spcBef>
                <a:spcPts val="0"/>
              </a:spcBef>
              <a:spcAft>
                <a:spcPts val="1200"/>
              </a:spcAft>
            </a:pPr>
            <a:r>
              <a:rPr lang="en-US" sz="2400" dirty="0"/>
              <a:t>It takes </a:t>
            </a:r>
            <a:r>
              <a:rPr lang="en-US" sz="2400" b="1" dirty="0">
                <a:solidFill>
                  <a:srgbClr val="FF0000"/>
                </a:solidFill>
              </a:rPr>
              <a:t>longer and longer</a:t>
            </a:r>
            <a:r>
              <a:rPr lang="en-US" sz="2400" dirty="0"/>
              <a:t>, as more cards are dealt, to randomly pick (</a:t>
            </a:r>
            <a:r>
              <a:rPr lang="en-US" sz="2400" b="1" dirty="0">
                <a:solidFill>
                  <a:srgbClr val="00B050"/>
                </a:solidFill>
              </a:rPr>
              <a:t>find</a:t>
            </a:r>
            <a:r>
              <a:rPr lang="en-US" sz="2400" dirty="0"/>
              <a:t>) a card that has </a:t>
            </a:r>
            <a:r>
              <a:rPr lang="en-US" sz="2400" u="sng" dirty="0"/>
              <a:t>not yet been dealt</a:t>
            </a:r>
          </a:p>
          <a:p>
            <a:pPr>
              <a:spcBef>
                <a:spcPts val="0"/>
              </a:spcBef>
              <a:spcAft>
                <a:spcPts val="1200"/>
              </a:spcAft>
            </a:pPr>
            <a:r>
              <a:rPr lang="en-US" sz="2400" dirty="0"/>
              <a:t>We need to discover an algorithm that, while ensuring every card is dealt only </a:t>
            </a:r>
            <a:r>
              <a:rPr lang="en-US" sz="2400" u="sng" dirty="0"/>
              <a:t>once</a:t>
            </a:r>
            <a:r>
              <a:rPr lang="en-US" sz="2400" dirty="0"/>
              <a:t>, doesn't lose time at the end of the deal searching for </a:t>
            </a:r>
            <a:r>
              <a:rPr lang="en-US" sz="2400" b="1" i="1" dirty="0"/>
              <a:t>that one remaining card </a:t>
            </a:r>
            <a:r>
              <a:rPr lang="en-US" sz="2400" dirty="0"/>
              <a:t>that has not yet been dealt</a:t>
            </a:r>
          </a:p>
          <a:p>
            <a:pPr>
              <a:spcBef>
                <a:spcPts val="0"/>
              </a:spcBef>
              <a:spcAft>
                <a:spcPts val="1200"/>
              </a:spcAft>
            </a:pPr>
            <a:r>
              <a:rPr lang="en-US" sz="2400" dirty="0"/>
              <a:t>The improved algorithm doesn’t need an </a:t>
            </a:r>
            <a:r>
              <a:rPr lang="en-US" sz="2400" b="1" dirty="0"/>
              <a:t>already_dealt</a:t>
            </a:r>
            <a:r>
              <a:rPr lang="en-US" sz="2400" dirty="0"/>
              <a:t> helper </a:t>
            </a:r>
            <a:r>
              <a:rPr lang="en-US" sz="2400" b="1" dirty="0">
                <a:solidFill>
                  <a:srgbClr val="0070C0"/>
                </a:solidFill>
              </a:rPr>
              <a:t>array</a:t>
            </a:r>
            <a:r>
              <a:rPr lang="en-US" sz="2400" dirty="0"/>
              <a:t>, and a </a:t>
            </a:r>
            <a:r>
              <a:rPr lang="en-US" sz="2400" b="1" dirty="0">
                <a:solidFill>
                  <a:srgbClr val="7030A0"/>
                </a:solidFill>
              </a:rPr>
              <a:t>7</a:t>
            </a:r>
            <a:r>
              <a:rPr lang="en-US" sz="2400" b="1" baseline="30000" dirty="0">
                <a:solidFill>
                  <a:srgbClr val="7030A0"/>
                </a:solidFill>
              </a:rPr>
              <a:t>th</a:t>
            </a:r>
            <a:r>
              <a:rPr lang="en-US" sz="2400" b="1" dirty="0">
                <a:solidFill>
                  <a:srgbClr val="7030A0"/>
                </a:solidFill>
              </a:rPr>
              <a:t> grader discovered it!</a:t>
            </a:r>
          </a:p>
          <a:p>
            <a:pPr>
              <a:spcBef>
                <a:spcPts val="0"/>
              </a:spcBef>
              <a:spcAft>
                <a:spcPts val="1200"/>
              </a:spcAft>
            </a:pPr>
            <a:endParaRPr lang="en-US" sz="2400" dirty="0"/>
          </a:p>
          <a:p>
            <a:pPr>
              <a:spcBef>
                <a:spcPts val="0"/>
              </a:spcBef>
              <a:spcAft>
                <a:spcPts val="1200"/>
              </a:spcAft>
            </a:pPr>
            <a:endParaRPr lang="en-US" sz="2000" dirty="0"/>
          </a:p>
        </p:txBody>
      </p:sp>
      <p:sp>
        <p:nvSpPr>
          <p:cNvPr id="4" name="Slide Number Placeholder 3"/>
          <p:cNvSpPr>
            <a:spLocks noGrp="1"/>
          </p:cNvSpPr>
          <p:nvPr>
            <p:ph type="sldNum" sz="quarter" idx="12"/>
          </p:nvPr>
        </p:nvSpPr>
        <p:spPr/>
        <p:txBody>
          <a:bodyPr/>
          <a:lstStyle/>
          <a:p>
            <a:fld id="{650AD656-6FF9-465D-B7B0-1CD0DD39CD23}" type="slidenum">
              <a:rPr lang="en-US" smtClean="0"/>
              <a:t>17</a:t>
            </a:fld>
            <a:endParaRPr lang="en-US" dirty="0"/>
          </a:p>
        </p:txBody>
      </p:sp>
    </p:spTree>
    <p:extLst>
      <p:ext uri="{BB962C8B-B14F-4D97-AF65-F5344CB8AC3E}">
        <p14:creationId xmlns:p14="http://schemas.microsoft.com/office/powerpoint/2010/main" val="267551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rgbClr val="0070C0"/>
                </a:solidFill>
                <a:latin typeface="+mn-lt"/>
              </a:rPr>
              <a:t>Open</a:t>
            </a:r>
            <a:r>
              <a:rPr lang="en-US" sz="3200" dirty="0">
                <a:latin typeface="+mn-lt"/>
              </a:rPr>
              <a:t> dealer_fast.py</a:t>
            </a:r>
          </a:p>
        </p:txBody>
      </p:sp>
      <p:sp>
        <p:nvSpPr>
          <p:cNvPr id="3" name="Content Placeholder 2"/>
          <p:cNvSpPr>
            <a:spLocks noGrp="1"/>
          </p:cNvSpPr>
          <p:nvPr>
            <p:ph idx="1"/>
          </p:nvPr>
        </p:nvSpPr>
        <p:spPr/>
        <p:txBody>
          <a:bodyPr>
            <a:noAutofit/>
          </a:bodyPr>
          <a:lstStyle/>
          <a:p>
            <a:pPr>
              <a:spcBef>
                <a:spcPts val="0"/>
              </a:spcBef>
              <a:spcAft>
                <a:spcPts val="1200"/>
              </a:spcAft>
            </a:pPr>
            <a:r>
              <a:rPr lang="en-US" sz="2400" dirty="0"/>
              <a:t>Consider the revised </a:t>
            </a:r>
            <a:r>
              <a:rPr lang="en-US" sz="2400" b="1" dirty="0"/>
              <a:t>init_deck()</a:t>
            </a:r>
            <a:r>
              <a:rPr lang="en-US" sz="2400" dirty="0"/>
              <a:t> function:</a:t>
            </a:r>
            <a:endParaRPr lang="en-US" sz="2400" b="1" dirty="0"/>
          </a:p>
          <a:p>
            <a:pPr>
              <a:spcBef>
                <a:spcPts val="0"/>
              </a:spcBef>
              <a:spcAft>
                <a:spcPts val="1200"/>
              </a:spcAft>
            </a:pPr>
            <a:endParaRPr lang="en-US" sz="2400" dirty="0"/>
          </a:p>
          <a:p>
            <a:pPr marL="0" indent="0">
              <a:spcBef>
                <a:spcPts val="0"/>
              </a:spcBef>
              <a:spcAft>
                <a:spcPts val="1200"/>
              </a:spcAft>
              <a:buNone/>
            </a:pPr>
            <a:endParaRPr lang="en-US" sz="2400" dirty="0"/>
          </a:p>
          <a:p>
            <a:pPr>
              <a:spcBef>
                <a:spcPts val="0"/>
              </a:spcBef>
              <a:spcAft>
                <a:spcPts val="1200"/>
              </a:spcAft>
            </a:pPr>
            <a:endParaRPr lang="en-US" sz="2400" dirty="0"/>
          </a:p>
          <a:p>
            <a:pPr>
              <a:spcBef>
                <a:spcPts val="0"/>
              </a:spcBef>
              <a:spcAft>
                <a:spcPts val="1200"/>
              </a:spcAft>
            </a:pPr>
            <a:endParaRPr lang="en-US" sz="2400" dirty="0"/>
          </a:p>
          <a:p>
            <a:pPr>
              <a:spcBef>
                <a:spcPts val="0"/>
              </a:spcBef>
              <a:spcAft>
                <a:spcPts val="1200"/>
              </a:spcAft>
            </a:pPr>
            <a:endParaRPr lang="en-US" sz="2400" dirty="0"/>
          </a:p>
          <a:p>
            <a:pPr>
              <a:spcBef>
                <a:spcPts val="0"/>
              </a:spcBef>
              <a:spcAft>
                <a:spcPts val="1200"/>
              </a:spcAft>
            </a:pPr>
            <a:r>
              <a:rPr lang="en-US" sz="2400" dirty="0"/>
              <a:t>What is going on in this function that ensures no duplicate cards are dealt </a:t>
            </a:r>
            <a:r>
              <a:rPr lang="en-US" sz="2400" b="1" dirty="0"/>
              <a:t>and</a:t>
            </a:r>
            <a:r>
              <a:rPr lang="en-US" sz="2400" dirty="0"/>
              <a:t> doesn't waste time trying to find the cards at the end that have not yet been dealt?</a:t>
            </a:r>
          </a:p>
        </p:txBody>
      </p:sp>
      <p:sp>
        <p:nvSpPr>
          <p:cNvPr id="4" name="Slide Number Placeholder 3"/>
          <p:cNvSpPr>
            <a:spLocks noGrp="1"/>
          </p:cNvSpPr>
          <p:nvPr>
            <p:ph type="sldNum" sz="quarter" idx="12"/>
          </p:nvPr>
        </p:nvSpPr>
        <p:spPr/>
        <p:txBody>
          <a:bodyPr/>
          <a:lstStyle/>
          <a:p>
            <a:fld id="{650AD656-6FF9-465D-B7B0-1CD0DD39CD23}" type="slidenum">
              <a:rPr lang="en-US" smtClean="0"/>
              <a:pPr/>
              <a:t>18</a:t>
            </a:fld>
            <a:endParaRPr lang="en-US" dirty="0"/>
          </a:p>
        </p:txBody>
      </p:sp>
      <p:pic>
        <p:nvPicPr>
          <p:cNvPr id="6" name="Picture 5">
            <a:extLst>
              <a:ext uri="{FF2B5EF4-FFF2-40B4-BE49-F238E27FC236}">
                <a16:creationId xmlns:a16="http://schemas.microsoft.com/office/drawing/2014/main" id="{950BF19D-8CC2-A757-835B-DC19B1AA5F79}"/>
              </a:ext>
            </a:extLst>
          </p:cNvPr>
          <p:cNvPicPr>
            <a:picLocks noChangeAspect="1"/>
          </p:cNvPicPr>
          <p:nvPr/>
        </p:nvPicPr>
        <p:blipFill>
          <a:blip r:embed="rId3"/>
          <a:stretch>
            <a:fillRect/>
          </a:stretch>
        </p:blipFill>
        <p:spPr>
          <a:xfrm>
            <a:off x="2097177" y="2401269"/>
            <a:ext cx="4949646" cy="2055462"/>
          </a:xfrm>
          <a:prstGeom prst="rect">
            <a:avLst/>
          </a:prstGeom>
          <a:ln>
            <a:solidFill>
              <a:schemeClr val="tx1"/>
            </a:solidFill>
          </a:ln>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E62CA739-AC0A-A03D-44CF-01E1E5EF7A8E}"/>
              </a:ext>
            </a:extLst>
          </p:cNvPr>
          <p:cNvSpPr txBox="1"/>
          <p:nvPr/>
        </p:nvSpPr>
        <p:spPr>
          <a:xfrm>
            <a:off x="7252353" y="497779"/>
            <a:ext cx="1514007" cy="923330"/>
          </a:xfrm>
          <a:prstGeom prst="rect">
            <a:avLst/>
          </a:prstGeom>
          <a:noFill/>
        </p:spPr>
        <p:txBody>
          <a:bodyPr wrap="square" rtlCol="0">
            <a:spAutoFit/>
          </a:bodyPr>
          <a:lstStyle/>
          <a:p>
            <a:pPr algn="ctr"/>
            <a:r>
              <a:rPr lang="en-US" b="1" dirty="0">
                <a:solidFill>
                  <a:srgbClr val="00B050"/>
                </a:solidFill>
              </a:rPr>
              <a:t>Note: You should not edit this file!</a:t>
            </a:r>
          </a:p>
        </p:txBody>
      </p:sp>
    </p:spTree>
    <p:extLst>
      <p:ext uri="{BB962C8B-B14F-4D97-AF65-F5344CB8AC3E}">
        <p14:creationId xmlns:p14="http://schemas.microsoft.com/office/powerpoint/2010/main" val="200714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5AB663-3542-00AC-EB47-39A0B5D0C9C9}"/>
              </a:ext>
            </a:extLst>
          </p:cNvPr>
          <p:cNvPicPr>
            <a:picLocks noChangeAspect="1"/>
          </p:cNvPicPr>
          <p:nvPr/>
        </p:nvPicPr>
        <p:blipFill>
          <a:blip r:embed="rId2"/>
          <a:stretch>
            <a:fillRect/>
          </a:stretch>
        </p:blipFill>
        <p:spPr>
          <a:xfrm>
            <a:off x="1787683" y="1881265"/>
            <a:ext cx="5568634" cy="4069830"/>
          </a:xfrm>
          <a:prstGeom prst="rect">
            <a:avLst/>
          </a:prstGeom>
          <a:ln>
            <a:solidFill>
              <a:schemeClr val="tx1"/>
            </a:solidFill>
          </a:ln>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dealer_fast.py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19</a:t>
            </a:fld>
            <a:endParaRPr lang="en-US"/>
          </a:p>
        </p:txBody>
      </p:sp>
      <p:sp>
        <p:nvSpPr>
          <p:cNvPr id="8" name="Speech Bubble: Rectangle with Corners Rounded 7">
            <a:extLst>
              <a:ext uri="{FF2B5EF4-FFF2-40B4-BE49-F238E27FC236}">
                <a16:creationId xmlns:a16="http://schemas.microsoft.com/office/drawing/2014/main" id="{92F8DDFD-5F42-662E-E652-D6496D7B12B8}"/>
              </a:ext>
            </a:extLst>
          </p:cNvPr>
          <p:cNvSpPr/>
          <p:nvPr/>
        </p:nvSpPr>
        <p:spPr>
          <a:xfrm>
            <a:off x="7562539" y="2788170"/>
            <a:ext cx="1281659" cy="1019331"/>
          </a:xfrm>
          <a:prstGeom prst="wedgeRoundRectCallout">
            <a:avLst>
              <a:gd name="adj1" fmla="val -102704"/>
              <a:gd name="adj2" fmla="val -397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 repeated cards!</a:t>
            </a:r>
          </a:p>
        </p:txBody>
      </p:sp>
      <p:sp>
        <p:nvSpPr>
          <p:cNvPr id="9" name="Rectangle 8">
            <a:extLst>
              <a:ext uri="{FF2B5EF4-FFF2-40B4-BE49-F238E27FC236}">
                <a16:creationId xmlns:a16="http://schemas.microsoft.com/office/drawing/2014/main" id="{2C128C16-A898-F0C3-12E1-5304F7E667EF}"/>
              </a:ext>
            </a:extLst>
          </p:cNvPr>
          <p:cNvSpPr/>
          <p:nvPr/>
        </p:nvSpPr>
        <p:spPr>
          <a:xfrm>
            <a:off x="1979580" y="5606321"/>
            <a:ext cx="2967175" cy="217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4A6D186-B7B3-819E-29D9-D7B4306BD2C3}"/>
              </a:ext>
            </a:extLst>
          </p:cNvPr>
          <p:cNvSpPr txBox="1"/>
          <p:nvPr/>
        </p:nvSpPr>
        <p:spPr>
          <a:xfrm>
            <a:off x="7540054" y="4048723"/>
            <a:ext cx="1304144" cy="584775"/>
          </a:xfrm>
          <a:prstGeom prst="rect">
            <a:avLst/>
          </a:prstGeom>
          <a:noFill/>
        </p:spPr>
        <p:txBody>
          <a:bodyPr wrap="square" rtlCol="0">
            <a:spAutoFit/>
          </a:bodyPr>
          <a:lstStyle/>
          <a:p>
            <a:pPr algn="ctr"/>
            <a:r>
              <a:rPr lang="en-US" sz="3200" b="1" dirty="0">
                <a:solidFill>
                  <a:srgbClr val="00B050"/>
                </a:solidFill>
                <a:sym typeface="Wingdings" panose="05000000000000000000" pitchFamily="2" charset="2"/>
              </a:rPr>
              <a:t></a:t>
            </a:r>
            <a:endParaRPr lang="en-US" sz="3200" b="1" dirty="0">
              <a:solidFill>
                <a:srgbClr val="00B050"/>
              </a:solidFill>
            </a:endParaRPr>
          </a:p>
        </p:txBody>
      </p:sp>
    </p:spTree>
    <p:extLst>
      <p:ext uri="{BB962C8B-B14F-4D97-AF65-F5344CB8AC3E}">
        <p14:creationId xmlns:p14="http://schemas.microsoft.com/office/powerpoint/2010/main" val="303094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dirty="0">
                <a:latin typeface="+mn-lt"/>
              </a:rPr>
              <a:t>Session </a:t>
            </a:r>
            <a:r>
              <a:rPr lang="en-US" sz="3200" b="1" dirty="0">
                <a:latin typeface="+mn-lt"/>
              </a:rPr>
              <a:t>10</a:t>
            </a:r>
            <a:r>
              <a:rPr lang="en-US" sz="3200" dirty="0">
                <a:latin typeface="+mn-lt"/>
              </a:rPr>
              <a:t> – Goals</a:t>
            </a:r>
          </a:p>
        </p:txBody>
      </p:sp>
      <p:sp>
        <p:nvSpPr>
          <p:cNvPr id="3" name="Content Placeholder 2">
            <a:extLst>
              <a:ext uri="{FF2B5EF4-FFF2-40B4-BE49-F238E27FC236}">
                <a16:creationId xmlns:a16="http://schemas.microsoft.com/office/drawing/2014/main" id="{9B72E0DF-EA1E-2B29-FBAA-C77F1DA8F842}"/>
              </a:ext>
            </a:extLst>
          </p:cNvPr>
          <p:cNvSpPr>
            <a:spLocks noGrp="1"/>
          </p:cNvSpPr>
          <p:nvPr>
            <p:ph idx="1"/>
          </p:nvPr>
        </p:nvSpPr>
        <p:spPr/>
        <p:txBody>
          <a:bodyPr>
            <a:normAutofit/>
          </a:bodyPr>
          <a:lstStyle/>
          <a:p>
            <a:r>
              <a:rPr lang="en-US" sz="2400" dirty="0"/>
              <a:t>Appreciate how to </a:t>
            </a:r>
            <a:r>
              <a:rPr lang="en-US" sz="2400" b="1" dirty="0">
                <a:solidFill>
                  <a:srgbClr val="00B050"/>
                </a:solidFill>
              </a:rPr>
              <a:t>encode</a:t>
            </a:r>
            <a:r>
              <a:rPr lang="en-US" sz="2400" dirty="0"/>
              <a:t> and </a:t>
            </a:r>
            <a:r>
              <a:rPr lang="en-US" sz="2400" b="1" dirty="0">
                <a:solidFill>
                  <a:srgbClr val="00B050"/>
                </a:solidFill>
              </a:rPr>
              <a:t>decode</a:t>
            </a:r>
            <a:r>
              <a:rPr lang="en-US" sz="2400" dirty="0"/>
              <a:t> objects as numbers</a:t>
            </a:r>
          </a:p>
          <a:p>
            <a:r>
              <a:rPr lang="en-US" sz="2400" dirty="0"/>
              <a:t>Generate random numbers using </a:t>
            </a:r>
            <a:r>
              <a:rPr lang="en-US" sz="2400" b="1" dirty="0"/>
              <a:t>Numpy</a:t>
            </a:r>
          </a:p>
          <a:p>
            <a:r>
              <a:rPr lang="en-US" sz="2400" dirty="0"/>
              <a:t>Access Numpy array </a:t>
            </a:r>
            <a:r>
              <a:rPr lang="en-US" sz="2400" i="1" dirty="0"/>
              <a:t>elements</a:t>
            </a:r>
            <a:r>
              <a:rPr lang="en-US" sz="2400" dirty="0"/>
              <a:t> using the </a:t>
            </a:r>
            <a:r>
              <a:rPr lang="en-US" sz="2400" b="1" dirty="0">
                <a:solidFill>
                  <a:srgbClr val="0070C0"/>
                </a:solidFill>
              </a:rPr>
              <a:t>[]</a:t>
            </a:r>
            <a:r>
              <a:rPr lang="en-US" sz="2400" dirty="0"/>
              <a:t> </a:t>
            </a:r>
            <a:r>
              <a:rPr lang="en-US" sz="2400" b="1" dirty="0">
                <a:solidFill>
                  <a:srgbClr val="0070C0"/>
                </a:solidFill>
              </a:rPr>
              <a:t>operator</a:t>
            </a:r>
          </a:p>
          <a:p>
            <a:r>
              <a:rPr lang="en-US" sz="2400" dirty="0"/>
              <a:t>Measure (</a:t>
            </a:r>
            <a:r>
              <a:rPr lang="en-US" sz="2400" b="1" dirty="0">
                <a:solidFill>
                  <a:srgbClr val="7030A0"/>
                </a:solidFill>
              </a:rPr>
              <a:t>instrument</a:t>
            </a:r>
            <a:r>
              <a:rPr lang="en-US" sz="2400" dirty="0"/>
              <a:t>) code performance using Python's built-in high-precision </a:t>
            </a:r>
            <a:r>
              <a:rPr lang="en-US" sz="2400" u="sng" dirty="0"/>
              <a:t>timers</a:t>
            </a:r>
          </a:p>
          <a:p>
            <a:r>
              <a:rPr lang="en-US" sz="2400" dirty="0"/>
              <a:t>Review </a:t>
            </a:r>
            <a:r>
              <a:rPr lang="en-US" sz="2400" b="1" dirty="0">
                <a:solidFill>
                  <a:srgbClr val="FF0000"/>
                </a:solidFill>
              </a:rPr>
              <a:t>run-time complexity </a:t>
            </a:r>
            <a:r>
              <a:rPr lang="en-US" sz="2400" dirty="0"/>
              <a:t>and </a:t>
            </a:r>
            <a:r>
              <a:rPr lang="en-US" sz="2400" b="1" dirty="0"/>
              <a:t>big-O notation</a:t>
            </a:r>
          </a:p>
          <a:p>
            <a:r>
              <a:rPr lang="en-US" sz="2400" dirty="0"/>
              <a:t>Represent anonymous variables with a </a:t>
            </a:r>
            <a:r>
              <a:rPr lang="en-US" sz="2400" b="1" dirty="0"/>
              <a:t>single underscore</a:t>
            </a:r>
          </a:p>
          <a:p>
            <a:r>
              <a:rPr lang="en-US" sz="2400" dirty="0"/>
              <a:t>Incrementally improve code to find prime numbers</a:t>
            </a:r>
            <a:endParaRPr lang="en-US" sz="2400" b="1" dirty="0">
              <a:solidFill>
                <a:srgbClr val="0070C0"/>
              </a:solidFill>
            </a:endParaRP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a:t>
            </a:fld>
            <a:endParaRPr lang="en-US"/>
          </a:p>
        </p:txBody>
      </p:sp>
    </p:spTree>
    <p:extLst>
      <p:ext uri="{BB962C8B-B14F-4D97-AF65-F5344CB8AC3E}">
        <p14:creationId xmlns:p14="http://schemas.microsoft.com/office/powerpoint/2010/main" val="31297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02E7564-FBA8-19D1-B44E-3B2CE3BC0304}"/>
              </a:ext>
            </a:extLst>
          </p:cNvPr>
          <p:cNvGrpSpPr/>
          <p:nvPr/>
        </p:nvGrpSpPr>
        <p:grpSpPr>
          <a:xfrm>
            <a:off x="4572000" y="1468581"/>
            <a:ext cx="4267066" cy="2971096"/>
            <a:chOff x="4572000" y="1468581"/>
            <a:chExt cx="4267066" cy="2971096"/>
          </a:xfrm>
        </p:grpSpPr>
        <p:pic>
          <p:nvPicPr>
            <p:cNvPr id="5" name="Picture 4">
              <a:extLst>
                <a:ext uri="{FF2B5EF4-FFF2-40B4-BE49-F238E27FC236}">
                  <a16:creationId xmlns:a16="http://schemas.microsoft.com/office/drawing/2014/main" id="{6C0C544F-2699-A872-78AB-AB38A25DB194}"/>
                </a:ext>
              </a:extLst>
            </p:cNvPr>
            <p:cNvPicPr>
              <a:picLocks noChangeAspect="1"/>
            </p:cNvPicPr>
            <p:nvPr/>
          </p:nvPicPr>
          <p:blipFill rotWithShape="1">
            <a:blip r:embed="rId2"/>
            <a:srcRect t="86652" r="42948" b="2242"/>
            <a:stretch/>
          </p:blipFill>
          <p:spPr>
            <a:xfrm>
              <a:off x="5117015" y="3987669"/>
              <a:ext cx="3177037" cy="452008"/>
            </a:xfrm>
            <a:prstGeom prst="rect">
              <a:avLst/>
            </a:prstGeom>
            <a:ln>
              <a:solidFill>
                <a:schemeClr val="tx1"/>
              </a:solidFill>
            </a:ln>
            <a:effectLst>
              <a:outerShdw blurRad="50800" dist="38100" dir="2700000" algn="tl" rotWithShape="0">
                <a:prstClr val="black">
                  <a:alpha val="40000"/>
                </a:prstClr>
              </a:outerShdw>
            </a:effectLst>
          </p:spPr>
        </p:pic>
        <p:grpSp>
          <p:nvGrpSpPr>
            <p:cNvPr id="23" name="Group 22">
              <a:extLst>
                <a:ext uri="{FF2B5EF4-FFF2-40B4-BE49-F238E27FC236}">
                  <a16:creationId xmlns:a16="http://schemas.microsoft.com/office/drawing/2014/main" id="{2C8D13E0-8D1F-0D8C-6428-7B54882239B2}"/>
                </a:ext>
              </a:extLst>
            </p:cNvPr>
            <p:cNvGrpSpPr/>
            <p:nvPr/>
          </p:nvGrpSpPr>
          <p:grpSpPr>
            <a:xfrm>
              <a:off x="4572000" y="1468581"/>
              <a:ext cx="4267066" cy="2157594"/>
              <a:chOff x="4662965" y="1685810"/>
              <a:chExt cx="4267066" cy="2157594"/>
            </a:xfrm>
          </p:grpSpPr>
          <p:sp>
            <p:nvSpPr>
              <p:cNvPr id="15" name="TextBox 14">
                <a:extLst>
                  <a:ext uri="{FF2B5EF4-FFF2-40B4-BE49-F238E27FC236}">
                    <a16:creationId xmlns:a16="http://schemas.microsoft.com/office/drawing/2014/main" id="{AEBDEF3E-F1E4-8F42-386F-40761AA65D1E}"/>
                  </a:ext>
                </a:extLst>
              </p:cNvPr>
              <p:cNvSpPr txBox="1"/>
              <p:nvPr/>
            </p:nvSpPr>
            <p:spPr>
              <a:xfrm>
                <a:off x="4682222" y="1685810"/>
                <a:ext cx="4228553" cy="369332"/>
              </a:xfrm>
              <a:prstGeom prst="rect">
                <a:avLst/>
              </a:prstGeom>
              <a:noFill/>
            </p:spPr>
            <p:txBody>
              <a:bodyPr wrap="square" rtlCol="0">
                <a:spAutoFit/>
              </a:bodyPr>
              <a:lstStyle/>
              <a:p>
                <a:pPr algn="ctr"/>
                <a:r>
                  <a:rPr lang="en-US" b="1" dirty="0">
                    <a:solidFill>
                      <a:srgbClr val="00B050"/>
                    </a:solidFill>
                  </a:rPr>
                  <a:t>dealer_fast.py</a:t>
                </a:r>
              </a:p>
            </p:txBody>
          </p:sp>
          <p:pic>
            <p:nvPicPr>
              <p:cNvPr id="22" name="Picture 21">
                <a:extLst>
                  <a:ext uri="{FF2B5EF4-FFF2-40B4-BE49-F238E27FC236}">
                    <a16:creationId xmlns:a16="http://schemas.microsoft.com/office/drawing/2014/main" id="{5DCF5B74-02EE-F82D-3A5C-E4B93F784234}"/>
                  </a:ext>
                </a:extLst>
              </p:cNvPr>
              <p:cNvPicPr>
                <a:picLocks noChangeAspect="1"/>
              </p:cNvPicPr>
              <p:nvPr/>
            </p:nvPicPr>
            <p:blipFill>
              <a:blip r:embed="rId3"/>
              <a:stretch>
                <a:fillRect/>
              </a:stretch>
            </p:blipFill>
            <p:spPr>
              <a:xfrm>
                <a:off x="4662965" y="2009539"/>
                <a:ext cx="4267066" cy="1833865"/>
              </a:xfrm>
              <a:prstGeom prst="rect">
                <a:avLst/>
              </a:prstGeom>
            </p:spPr>
          </p:pic>
        </p:grpSp>
      </p:grpSp>
      <p:grpSp>
        <p:nvGrpSpPr>
          <p:cNvPr id="24" name="Group 23">
            <a:extLst>
              <a:ext uri="{FF2B5EF4-FFF2-40B4-BE49-F238E27FC236}">
                <a16:creationId xmlns:a16="http://schemas.microsoft.com/office/drawing/2014/main" id="{BD049579-F3EE-7696-8363-6D3960FCAC87}"/>
              </a:ext>
            </a:extLst>
          </p:cNvPr>
          <p:cNvGrpSpPr/>
          <p:nvPr/>
        </p:nvGrpSpPr>
        <p:grpSpPr>
          <a:xfrm>
            <a:off x="135547" y="1452835"/>
            <a:ext cx="4228553" cy="2986842"/>
            <a:chOff x="90577" y="1452835"/>
            <a:chExt cx="4228553" cy="2986842"/>
          </a:xfrm>
        </p:grpSpPr>
        <p:pic>
          <p:nvPicPr>
            <p:cNvPr id="3" name="Picture 2">
              <a:extLst>
                <a:ext uri="{FF2B5EF4-FFF2-40B4-BE49-F238E27FC236}">
                  <a16:creationId xmlns:a16="http://schemas.microsoft.com/office/drawing/2014/main" id="{DBAAF3A8-B250-877C-EE99-FB67481FE353}"/>
                </a:ext>
              </a:extLst>
            </p:cNvPr>
            <p:cNvPicPr>
              <a:picLocks noChangeAspect="1"/>
            </p:cNvPicPr>
            <p:nvPr/>
          </p:nvPicPr>
          <p:blipFill rotWithShape="1">
            <a:blip r:embed="rId4"/>
            <a:srcRect t="88707" r="40033"/>
            <a:stretch/>
          </p:blipFill>
          <p:spPr>
            <a:xfrm>
              <a:off x="616336" y="3987670"/>
              <a:ext cx="3177037" cy="452007"/>
            </a:xfrm>
            <a:prstGeom prst="rect">
              <a:avLst/>
            </a:prstGeom>
            <a:ln>
              <a:solidFill>
                <a:schemeClr val="tx1"/>
              </a:solidFill>
            </a:ln>
            <a:effectLst>
              <a:outerShdw blurRad="50800" dist="38100" dir="2700000" algn="tl" rotWithShape="0">
                <a:prstClr val="black">
                  <a:alpha val="40000"/>
                </a:prstClr>
              </a:outerShdw>
            </a:effectLst>
          </p:spPr>
        </p:pic>
        <p:grpSp>
          <p:nvGrpSpPr>
            <p:cNvPr id="8" name="Group 7">
              <a:extLst>
                <a:ext uri="{FF2B5EF4-FFF2-40B4-BE49-F238E27FC236}">
                  <a16:creationId xmlns:a16="http://schemas.microsoft.com/office/drawing/2014/main" id="{ABD467FA-B372-96FA-E1EA-D6E46AE56C2D}"/>
                </a:ext>
              </a:extLst>
            </p:cNvPr>
            <p:cNvGrpSpPr/>
            <p:nvPr/>
          </p:nvGrpSpPr>
          <p:grpSpPr>
            <a:xfrm>
              <a:off x="90577" y="1452835"/>
              <a:ext cx="4228553" cy="2314726"/>
              <a:chOff x="4701478" y="1685810"/>
              <a:chExt cx="4228553" cy="2314726"/>
            </a:xfrm>
          </p:grpSpPr>
          <p:sp>
            <p:nvSpPr>
              <p:cNvPr id="13" name="TextBox 12">
                <a:extLst>
                  <a:ext uri="{FF2B5EF4-FFF2-40B4-BE49-F238E27FC236}">
                    <a16:creationId xmlns:a16="http://schemas.microsoft.com/office/drawing/2014/main" id="{2C0C0434-B06F-5565-80E4-903A0706A026}"/>
                  </a:ext>
                </a:extLst>
              </p:cNvPr>
              <p:cNvSpPr txBox="1"/>
              <p:nvPr/>
            </p:nvSpPr>
            <p:spPr>
              <a:xfrm>
                <a:off x="4701478" y="1685810"/>
                <a:ext cx="4228553" cy="369332"/>
              </a:xfrm>
              <a:prstGeom prst="rect">
                <a:avLst/>
              </a:prstGeom>
              <a:noFill/>
            </p:spPr>
            <p:txBody>
              <a:bodyPr wrap="square" rtlCol="0">
                <a:spAutoFit/>
              </a:bodyPr>
              <a:lstStyle/>
              <a:p>
                <a:pPr algn="ctr"/>
                <a:r>
                  <a:rPr lang="en-US" b="1" dirty="0">
                    <a:solidFill>
                      <a:srgbClr val="00B050"/>
                    </a:solidFill>
                  </a:rPr>
                  <a:t>dealer_slow.py</a:t>
                </a:r>
              </a:p>
            </p:txBody>
          </p:sp>
          <p:pic>
            <p:nvPicPr>
              <p:cNvPr id="21" name="Picture 20">
                <a:extLst>
                  <a:ext uri="{FF2B5EF4-FFF2-40B4-BE49-F238E27FC236}">
                    <a16:creationId xmlns:a16="http://schemas.microsoft.com/office/drawing/2014/main" id="{FE8B4013-8CAA-C109-4611-442A50A9154A}"/>
                  </a:ext>
                </a:extLst>
              </p:cNvPr>
              <p:cNvPicPr>
                <a:picLocks noChangeAspect="1"/>
              </p:cNvPicPr>
              <p:nvPr/>
            </p:nvPicPr>
            <p:blipFill>
              <a:blip r:embed="rId5"/>
              <a:stretch>
                <a:fillRect/>
              </a:stretch>
            </p:blipFill>
            <p:spPr>
              <a:xfrm>
                <a:off x="4851473" y="2055142"/>
                <a:ext cx="3928562" cy="1945394"/>
              </a:xfrm>
              <a:prstGeom prst="rect">
                <a:avLst/>
              </a:prstGeom>
              <a:ln>
                <a:solidFill>
                  <a:schemeClr val="tx1"/>
                </a:solidFill>
              </a:ln>
              <a:effectLst>
                <a:outerShdw blurRad="50800" dist="38100" dir="2700000" algn="tl" rotWithShape="0">
                  <a:prstClr val="black">
                    <a:alpha val="40000"/>
                  </a:prstClr>
                </a:outerShdw>
              </a:effectLst>
            </p:spPr>
          </p:pic>
        </p:grpSp>
      </p:grpSp>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Slow vs. Fast Card Dealer</a:t>
            </a:r>
          </a:p>
        </p:txBody>
      </p:sp>
      <p:sp>
        <p:nvSpPr>
          <p:cNvPr id="4" name="Slide Number Placeholder 3"/>
          <p:cNvSpPr>
            <a:spLocks noGrp="1"/>
          </p:cNvSpPr>
          <p:nvPr>
            <p:ph type="sldNum" sz="quarter" idx="12"/>
          </p:nvPr>
        </p:nvSpPr>
        <p:spPr/>
        <p:txBody>
          <a:bodyPr/>
          <a:lstStyle/>
          <a:p>
            <a:fld id="{650AD656-6FF9-465D-B7B0-1CD0DD39CD23}" type="slidenum">
              <a:rPr lang="en-US" smtClean="0"/>
              <a:t>20</a:t>
            </a:fld>
            <a:endParaRPr lang="en-US" dirty="0"/>
          </a:p>
        </p:txBody>
      </p:sp>
      <p:sp>
        <p:nvSpPr>
          <p:cNvPr id="12" name="TextBox 11">
            <a:extLst>
              <a:ext uri="{FF2B5EF4-FFF2-40B4-BE49-F238E27FC236}">
                <a16:creationId xmlns:a16="http://schemas.microsoft.com/office/drawing/2014/main" id="{F874C44C-7AC2-91E6-E773-93C6C1F7CE39}"/>
              </a:ext>
            </a:extLst>
          </p:cNvPr>
          <p:cNvSpPr txBox="1"/>
          <p:nvPr/>
        </p:nvSpPr>
        <p:spPr>
          <a:xfrm>
            <a:off x="4793178" y="4751805"/>
            <a:ext cx="3824710" cy="1569660"/>
          </a:xfrm>
          <a:prstGeom prst="rect">
            <a:avLst/>
          </a:prstGeom>
          <a:noFill/>
          <a:ln w="19050">
            <a:solidFill>
              <a:srgbClr val="FF0000"/>
            </a:solidFill>
          </a:ln>
        </p:spPr>
        <p:txBody>
          <a:bodyPr wrap="square" rtlCol="0">
            <a:spAutoFit/>
          </a:bodyPr>
          <a:lstStyle/>
          <a:p>
            <a:pPr marL="285750" indent="-285750">
              <a:buFont typeface="Arial" panose="020B0604020202020204" pitchFamily="34" charset="0"/>
              <a:buChar char="•"/>
            </a:pPr>
            <a:r>
              <a:rPr lang="en-US" sz="2400" dirty="0"/>
              <a:t>Fewer lines of code</a:t>
            </a:r>
          </a:p>
          <a:p>
            <a:pPr marL="285750" indent="-285750">
              <a:buFont typeface="Arial" panose="020B0604020202020204" pitchFamily="34" charset="0"/>
              <a:buChar char="•"/>
            </a:pPr>
            <a:r>
              <a:rPr lang="en-US" sz="2400" dirty="0"/>
              <a:t>No helper list needed</a:t>
            </a:r>
          </a:p>
          <a:p>
            <a:pPr marL="285750" indent="-285750">
              <a:buFont typeface="Arial" panose="020B0604020202020204" pitchFamily="34" charset="0"/>
              <a:buChar char="•"/>
            </a:pPr>
            <a:r>
              <a:rPr lang="en-US" sz="2400" dirty="0"/>
              <a:t>~4X faster</a:t>
            </a:r>
          </a:p>
          <a:p>
            <a:pPr marL="285750" indent="-285750">
              <a:buFont typeface="Arial" panose="020B0604020202020204" pitchFamily="34" charset="0"/>
              <a:buChar char="•"/>
            </a:pPr>
            <a:r>
              <a:rPr lang="en-US" sz="2400" dirty="0"/>
              <a:t>Discovered by a 7</a:t>
            </a:r>
            <a:r>
              <a:rPr lang="en-US" sz="2400" baseline="30000" dirty="0"/>
              <a:t>th</a:t>
            </a:r>
            <a:r>
              <a:rPr lang="en-US" sz="2400" dirty="0"/>
              <a:t> grader</a:t>
            </a:r>
          </a:p>
        </p:txBody>
      </p:sp>
      <p:sp>
        <p:nvSpPr>
          <p:cNvPr id="26" name="Rectangle 25">
            <a:extLst>
              <a:ext uri="{FF2B5EF4-FFF2-40B4-BE49-F238E27FC236}">
                <a16:creationId xmlns:a16="http://schemas.microsoft.com/office/drawing/2014/main" id="{4D1BEF4A-7EAB-660D-94F2-3D4E17036675}"/>
              </a:ext>
            </a:extLst>
          </p:cNvPr>
          <p:cNvSpPr/>
          <p:nvPr/>
        </p:nvSpPr>
        <p:spPr>
          <a:xfrm>
            <a:off x="3125888" y="4161322"/>
            <a:ext cx="621654" cy="217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0C0F064-B846-7F3B-F1EF-B265D71FF273}"/>
              </a:ext>
            </a:extLst>
          </p:cNvPr>
          <p:cNvSpPr/>
          <p:nvPr/>
        </p:nvSpPr>
        <p:spPr>
          <a:xfrm>
            <a:off x="7593332" y="4161322"/>
            <a:ext cx="621654" cy="217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624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barn(inVertical)">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up)">
                                      <p:cBhvr>
                                        <p:cTn id="16" dur="500"/>
                                        <p:tgtEl>
                                          <p:spTgt spid="25"/>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arn(inVertical)">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Computing is a </a:t>
            </a:r>
            <a:r>
              <a:rPr lang="en-US" sz="3200" b="1" dirty="0">
                <a:solidFill>
                  <a:srgbClr val="0070C0"/>
                </a:solidFill>
                <a:latin typeface="+mn-lt"/>
              </a:rPr>
              <a:t>New</a:t>
            </a:r>
            <a:r>
              <a:rPr lang="en-US" sz="3200" dirty="0">
                <a:latin typeface="+mn-lt"/>
              </a:rPr>
              <a:t> Science</a:t>
            </a:r>
          </a:p>
        </p:txBody>
      </p:sp>
      <p:sp>
        <p:nvSpPr>
          <p:cNvPr id="3" name="Content Placeholder 2"/>
          <p:cNvSpPr>
            <a:spLocks noGrp="1"/>
          </p:cNvSpPr>
          <p:nvPr>
            <p:ph idx="1"/>
          </p:nvPr>
        </p:nvSpPr>
        <p:spPr>
          <a:xfrm>
            <a:off x="628650" y="1825624"/>
            <a:ext cx="7886700" cy="4667249"/>
          </a:xfrm>
        </p:spPr>
        <p:txBody>
          <a:bodyPr>
            <a:noAutofit/>
          </a:bodyPr>
          <a:lstStyle/>
          <a:p>
            <a:pPr>
              <a:spcBef>
                <a:spcPts val="0"/>
              </a:spcBef>
              <a:spcAft>
                <a:spcPts val="1200"/>
              </a:spcAft>
            </a:pPr>
            <a:r>
              <a:rPr lang="en-US" sz="2400" dirty="0"/>
              <a:t>The </a:t>
            </a:r>
            <a:r>
              <a:rPr lang="en-US" sz="2400" u="sng" dirty="0"/>
              <a:t>best</a:t>
            </a:r>
            <a:r>
              <a:rPr lang="en-US" sz="2400" dirty="0"/>
              <a:t> algorithms are the ones that leave you scratching your head thinking “</a:t>
            </a:r>
            <a:r>
              <a:rPr lang="en-US" sz="2400" b="1" dirty="0"/>
              <a:t>…that was so obvious – why didn’t I think of that?</a:t>
            </a:r>
            <a:r>
              <a:rPr lang="en-US" sz="2400" dirty="0"/>
              <a:t>”</a:t>
            </a:r>
          </a:p>
          <a:p>
            <a:pPr lvl="1">
              <a:spcBef>
                <a:spcPts val="0"/>
              </a:spcBef>
              <a:spcAft>
                <a:spcPts val="1200"/>
              </a:spcAft>
            </a:pPr>
            <a:r>
              <a:rPr lang="en-US" sz="2000" dirty="0"/>
              <a:t>They are often </a:t>
            </a:r>
            <a:r>
              <a:rPr lang="en-US" sz="2000" b="1" dirty="0">
                <a:solidFill>
                  <a:srgbClr val="FF0000"/>
                </a:solidFill>
              </a:rPr>
              <a:t>the shortest </a:t>
            </a:r>
            <a:r>
              <a:rPr lang="en-US" sz="2000" dirty="0"/>
              <a:t>algorithms in terms of source code length (but not always)</a:t>
            </a:r>
          </a:p>
          <a:p>
            <a:pPr lvl="1">
              <a:spcBef>
                <a:spcPts val="0"/>
              </a:spcBef>
              <a:spcAft>
                <a:spcPts val="1200"/>
              </a:spcAft>
            </a:pPr>
            <a:r>
              <a:rPr lang="en-US" sz="2000" dirty="0"/>
              <a:t>They are also normally </a:t>
            </a:r>
            <a:r>
              <a:rPr lang="en-US" sz="2000" b="1" dirty="0">
                <a:solidFill>
                  <a:srgbClr val="FF0000"/>
                </a:solidFill>
              </a:rPr>
              <a:t>the fastest </a:t>
            </a:r>
            <a:r>
              <a:rPr lang="en-US" sz="2000" dirty="0"/>
              <a:t>algorithms to execute</a:t>
            </a:r>
          </a:p>
          <a:p>
            <a:pPr>
              <a:spcBef>
                <a:spcPts val="0"/>
              </a:spcBef>
              <a:spcAft>
                <a:spcPts val="1200"/>
              </a:spcAft>
            </a:pPr>
            <a:r>
              <a:rPr lang="en-US" sz="2400" dirty="0"/>
              <a:t>For many algorithms, we have yet to discover the provably </a:t>
            </a:r>
            <a:r>
              <a:rPr lang="en-US" sz="2400" dirty="0">
                <a:solidFill>
                  <a:srgbClr val="00B050"/>
                </a:solidFill>
              </a:rPr>
              <a:t>optimal</a:t>
            </a:r>
            <a:r>
              <a:rPr lang="en-US" sz="2400" dirty="0"/>
              <a:t> approach – there is still so much unknown</a:t>
            </a:r>
          </a:p>
          <a:p>
            <a:pPr>
              <a:spcBef>
                <a:spcPts val="0"/>
              </a:spcBef>
              <a:spcAft>
                <a:spcPts val="1200"/>
              </a:spcAft>
            </a:pPr>
            <a:r>
              <a:rPr lang="en-US" sz="2400" dirty="0"/>
              <a:t>Even students taking an initial computer science course can get a flash of inspiration and see something in a new way!</a:t>
            </a:r>
          </a:p>
        </p:txBody>
      </p:sp>
      <p:sp>
        <p:nvSpPr>
          <p:cNvPr id="4" name="Slide Number Placeholder 3"/>
          <p:cNvSpPr>
            <a:spLocks noGrp="1"/>
          </p:cNvSpPr>
          <p:nvPr>
            <p:ph type="sldNum" sz="quarter" idx="12"/>
          </p:nvPr>
        </p:nvSpPr>
        <p:spPr/>
        <p:txBody>
          <a:bodyPr/>
          <a:lstStyle/>
          <a:p>
            <a:fld id="{650AD656-6FF9-465D-B7B0-1CD0DD39CD23}" type="slidenum">
              <a:rPr lang="en-US" smtClean="0"/>
              <a:t>21</a:t>
            </a:fld>
            <a:endParaRPr lang="en-US" dirty="0"/>
          </a:p>
        </p:txBody>
      </p:sp>
    </p:spTree>
    <p:extLst>
      <p:ext uri="{BB962C8B-B14F-4D97-AF65-F5344CB8AC3E}">
        <p14:creationId xmlns:p14="http://schemas.microsoft.com/office/powerpoint/2010/main" val="256622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Algorithmic Efficiency</a:t>
            </a:r>
          </a:p>
        </p:txBody>
      </p:sp>
      <p:sp>
        <p:nvSpPr>
          <p:cNvPr id="3" name="Content Placeholder 2"/>
          <p:cNvSpPr>
            <a:spLocks noGrp="1"/>
          </p:cNvSpPr>
          <p:nvPr>
            <p:ph idx="1"/>
          </p:nvPr>
        </p:nvSpPr>
        <p:spPr>
          <a:xfrm>
            <a:off x="628650" y="1557106"/>
            <a:ext cx="8073648" cy="4642215"/>
          </a:xfrm>
        </p:spPr>
        <p:txBody>
          <a:bodyPr>
            <a:noAutofit/>
          </a:bodyPr>
          <a:lstStyle/>
          <a:p>
            <a:pPr>
              <a:spcBef>
                <a:spcPts val="0"/>
              </a:spcBef>
              <a:spcAft>
                <a:spcPts val="1200"/>
              </a:spcAft>
            </a:pPr>
            <a:r>
              <a:rPr lang="en-US" sz="2400" dirty="0"/>
              <a:t>Scientific computing often involves analyzing large data sets or running large-scale simulations</a:t>
            </a:r>
          </a:p>
          <a:p>
            <a:pPr>
              <a:spcBef>
                <a:spcPts val="0"/>
              </a:spcBef>
              <a:spcAft>
                <a:spcPts val="1200"/>
              </a:spcAft>
            </a:pPr>
            <a:r>
              <a:rPr lang="en-US" sz="2400" dirty="0"/>
              <a:t>It is essential to have code that runs as fast as possible while returning the correct results</a:t>
            </a:r>
          </a:p>
          <a:p>
            <a:pPr>
              <a:spcBef>
                <a:spcPts val="0"/>
              </a:spcBef>
              <a:spcAft>
                <a:spcPts val="1200"/>
              </a:spcAft>
            </a:pPr>
            <a:r>
              <a:rPr lang="en-US" sz="2400" dirty="0"/>
              <a:t>We measure algorithm efficiency by estimating the impact on the </a:t>
            </a:r>
            <a:r>
              <a:rPr lang="en-US" sz="2400" b="1" dirty="0">
                <a:solidFill>
                  <a:srgbClr val="FF0000"/>
                </a:solidFill>
              </a:rPr>
              <a:t>total run time </a:t>
            </a:r>
            <a:r>
              <a:rPr lang="en-US" sz="2400" dirty="0"/>
              <a:t>as the </a:t>
            </a:r>
            <a:r>
              <a:rPr lang="en-US" sz="2400" b="1" dirty="0">
                <a:solidFill>
                  <a:srgbClr val="0070C0"/>
                </a:solidFill>
              </a:rPr>
              <a:t>size of the input data increases</a:t>
            </a:r>
          </a:p>
          <a:p>
            <a:pPr>
              <a:spcBef>
                <a:spcPts val="0"/>
              </a:spcBef>
              <a:spcAft>
                <a:spcPts val="1200"/>
              </a:spcAft>
            </a:pPr>
            <a:r>
              <a:rPr lang="en-US" sz="2400" dirty="0"/>
              <a:t>We are only interested in the principal (highest exponent) term, which describes the overall “</a:t>
            </a:r>
            <a:r>
              <a:rPr lang="en-US" sz="2400" b="1" dirty="0">
                <a:solidFill>
                  <a:srgbClr val="00B050"/>
                </a:solidFill>
              </a:rPr>
              <a:t>order</a:t>
            </a:r>
            <a:r>
              <a:rPr lang="en-US" sz="2400" dirty="0"/>
              <a:t>” of the algorithm, as we are not trying to calculate the </a:t>
            </a:r>
            <a:r>
              <a:rPr lang="en-US" sz="2400" i="1" dirty="0"/>
              <a:t>exact</a:t>
            </a:r>
            <a:r>
              <a:rPr lang="en-US" sz="2400" dirty="0"/>
              <a:t> run time</a:t>
            </a:r>
          </a:p>
          <a:p>
            <a:pPr>
              <a:spcBef>
                <a:spcPts val="0"/>
              </a:spcBef>
              <a:spcAft>
                <a:spcPts val="1200"/>
              </a:spcAft>
            </a:pPr>
            <a:r>
              <a:rPr lang="en-US" sz="2400" dirty="0"/>
              <a:t>The order of an algorithm is expressed in “</a:t>
            </a:r>
            <a:r>
              <a:rPr lang="en-US" sz="2400" b="1" dirty="0"/>
              <a:t>Big O</a:t>
            </a:r>
            <a:r>
              <a:rPr lang="en-US" sz="2400" dirty="0"/>
              <a:t>” notation</a:t>
            </a:r>
          </a:p>
          <a:p>
            <a:pPr>
              <a:spcBef>
                <a:spcPts val="0"/>
              </a:spcBef>
              <a:spcAft>
                <a:spcPts val="1200"/>
              </a:spcAft>
            </a:pPr>
            <a:r>
              <a:rPr lang="en-US" sz="2400" u="sng" dirty="0"/>
              <a:t>The optimal algorithms have the smallest possible order</a:t>
            </a:r>
          </a:p>
          <a:p>
            <a:pPr>
              <a:spcBef>
                <a:spcPts val="0"/>
              </a:spcBef>
              <a:spcAft>
                <a:spcPts val="1200"/>
              </a:spcAft>
            </a:pPr>
            <a:endParaRPr lang="en-US" sz="2400" dirty="0"/>
          </a:p>
          <a:p>
            <a:pPr marL="0" indent="0">
              <a:spcBef>
                <a:spcPts val="0"/>
              </a:spcBef>
              <a:spcAft>
                <a:spcPts val="1200"/>
              </a:spcAft>
              <a:buNone/>
            </a:pPr>
            <a:endParaRPr lang="en-US" sz="2400" dirty="0"/>
          </a:p>
        </p:txBody>
      </p:sp>
      <p:sp>
        <p:nvSpPr>
          <p:cNvPr id="6" name="Slide Number Placeholder 5"/>
          <p:cNvSpPr>
            <a:spLocks noGrp="1"/>
          </p:cNvSpPr>
          <p:nvPr>
            <p:ph type="sldNum" sz="quarter" idx="12"/>
          </p:nvPr>
        </p:nvSpPr>
        <p:spPr/>
        <p:txBody>
          <a:bodyPr/>
          <a:lstStyle/>
          <a:p>
            <a:fld id="{650AD656-6FF9-465D-B7B0-1CD0DD39CD23}" type="slidenum">
              <a:rPr lang="en-US" smtClean="0"/>
              <a:t>22</a:t>
            </a:fld>
            <a:endParaRPr lang="en-US" dirty="0"/>
          </a:p>
        </p:txBody>
      </p:sp>
    </p:spTree>
    <p:extLst>
      <p:ext uri="{BB962C8B-B14F-4D97-AF65-F5344CB8AC3E}">
        <p14:creationId xmlns:p14="http://schemas.microsoft.com/office/powerpoint/2010/main" val="348937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Algorithmic Efficiency</a:t>
            </a:r>
          </a:p>
        </p:txBody>
      </p:sp>
      <p:sp>
        <p:nvSpPr>
          <p:cNvPr id="6" name="Slide Number Placeholder 5"/>
          <p:cNvSpPr>
            <a:spLocks noGrp="1"/>
          </p:cNvSpPr>
          <p:nvPr>
            <p:ph type="sldNum" sz="quarter" idx="12"/>
          </p:nvPr>
        </p:nvSpPr>
        <p:spPr/>
        <p:txBody>
          <a:bodyPr/>
          <a:lstStyle/>
          <a:p>
            <a:fld id="{650AD656-6FF9-465D-B7B0-1CD0DD39CD23}" type="slidenum">
              <a:rPr lang="en-US" smtClean="0"/>
              <a:t>23</a:t>
            </a:fld>
            <a:endParaRPr lang="en-US" dirty="0"/>
          </a:p>
        </p:txBody>
      </p:sp>
      <p:pic>
        <p:nvPicPr>
          <p:cNvPr id="3" name="Picture 2"/>
          <p:cNvPicPr>
            <a:picLocks noChangeAspect="1"/>
          </p:cNvPicPr>
          <p:nvPr/>
        </p:nvPicPr>
        <p:blipFill>
          <a:blip r:embed="rId3"/>
          <a:stretch>
            <a:fillRect/>
          </a:stretch>
        </p:blipFill>
        <p:spPr>
          <a:xfrm>
            <a:off x="1585912" y="1468581"/>
            <a:ext cx="5972175" cy="4572000"/>
          </a:xfrm>
          <a:prstGeom prst="rect">
            <a:avLst/>
          </a:prstGeom>
        </p:spPr>
      </p:pic>
      <p:sp>
        <p:nvSpPr>
          <p:cNvPr id="4" name="TextBox 3">
            <a:extLst>
              <a:ext uri="{FF2B5EF4-FFF2-40B4-BE49-F238E27FC236}">
                <a16:creationId xmlns:a16="http://schemas.microsoft.com/office/drawing/2014/main" id="{F87CB3E1-6680-77E2-3C16-48EB34821A04}"/>
              </a:ext>
            </a:extLst>
          </p:cNvPr>
          <p:cNvSpPr txBox="1"/>
          <p:nvPr/>
        </p:nvSpPr>
        <p:spPr>
          <a:xfrm>
            <a:off x="860997" y="1925705"/>
            <a:ext cx="1866275" cy="646331"/>
          </a:xfrm>
          <a:prstGeom prst="rect">
            <a:avLst/>
          </a:prstGeom>
          <a:solidFill>
            <a:schemeClr val="bg1"/>
          </a:solidFill>
          <a:ln w="19050">
            <a:solidFill>
              <a:srgbClr val="FF0000"/>
            </a:solidFill>
          </a:ln>
        </p:spPr>
        <p:txBody>
          <a:bodyPr wrap="square" rtlCol="0">
            <a:spAutoFit/>
          </a:bodyPr>
          <a:lstStyle/>
          <a:p>
            <a:pPr algn="ctr"/>
            <a:r>
              <a:rPr lang="en-US" dirty="0">
                <a:ln>
                  <a:solidFill>
                    <a:srgbClr val="FF0000"/>
                  </a:solidFill>
                </a:ln>
                <a:solidFill>
                  <a:srgbClr val="FF0000"/>
                </a:solidFill>
              </a:rPr>
              <a:t>n is the # of items you must process</a:t>
            </a:r>
          </a:p>
        </p:txBody>
      </p:sp>
      <p:grpSp>
        <p:nvGrpSpPr>
          <p:cNvPr id="9" name="Group 8">
            <a:extLst>
              <a:ext uri="{FF2B5EF4-FFF2-40B4-BE49-F238E27FC236}">
                <a16:creationId xmlns:a16="http://schemas.microsoft.com/office/drawing/2014/main" id="{7E3D240F-22FF-1013-0B1A-B384B84DAB41}"/>
              </a:ext>
            </a:extLst>
          </p:cNvPr>
          <p:cNvGrpSpPr/>
          <p:nvPr/>
        </p:nvGrpSpPr>
        <p:grpSpPr>
          <a:xfrm>
            <a:off x="3537678" y="6123542"/>
            <a:ext cx="3132945" cy="369332"/>
            <a:chOff x="4774366" y="6138477"/>
            <a:chExt cx="3132945" cy="369332"/>
          </a:xfrm>
        </p:grpSpPr>
        <p:sp>
          <p:nvSpPr>
            <p:cNvPr id="5" name="TextBox 4">
              <a:extLst>
                <a:ext uri="{FF2B5EF4-FFF2-40B4-BE49-F238E27FC236}">
                  <a16:creationId xmlns:a16="http://schemas.microsoft.com/office/drawing/2014/main" id="{5F8C6498-736A-2FC4-BF2B-C1AA27372ACA}"/>
                </a:ext>
              </a:extLst>
            </p:cNvPr>
            <p:cNvSpPr txBox="1"/>
            <p:nvPr/>
          </p:nvSpPr>
          <p:spPr>
            <a:xfrm>
              <a:off x="4774366" y="6138477"/>
              <a:ext cx="2304035" cy="369332"/>
            </a:xfrm>
            <a:prstGeom prst="rect">
              <a:avLst/>
            </a:prstGeom>
            <a:noFill/>
          </p:spPr>
          <p:txBody>
            <a:bodyPr wrap="square" rtlCol="0">
              <a:spAutoFit/>
            </a:bodyPr>
            <a:lstStyle/>
            <a:p>
              <a:pPr algn="r"/>
              <a:r>
                <a:rPr lang="en-US" b="1" dirty="0">
                  <a:solidFill>
                    <a:srgbClr val="FF0000"/>
                  </a:solidFill>
                </a:rPr>
                <a:t>increasing n # of items</a:t>
              </a:r>
            </a:p>
          </p:txBody>
        </p:sp>
        <p:cxnSp>
          <p:nvCxnSpPr>
            <p:cNvPr id="8" name="Straight Arrow Connector 7">
              <a:extLst>
                <a:ext uri="{FF2B5EF4-FFF2-40B4-BE49-F238E27FC236}">
                  <a16:creationId xmlns:a16="http://schemas.microsoft.com/office/drawing/2014/main" id="{6BDCC916-4A78-348C-6745-45EEE0152B7D}"/>
                </a:ext>
              </a:extLst>
            </p:cNvPr>
            <p:cNvCxnSpPr>
              <a:stCxn id="5" idx="3"/>
            </p:cNvCxnSpPr>
            <p:nvPr/>
          </p:nvCxnSpPr>
          <p:spPr>
            <a:xfrm>
              <a:off x="7078401" y="6323143"/>
              <a:ext cx="82891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251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Prime Racer</a:t>
            </a:r>
          </a:p>
        </p:txBody>
      </p:sp>
      <p:sp>
        <p:nvSpPr>
          <p:cNvPr id="3" name="Content Placeholder 2"/>
          <p:cNvSpPr>
            <a:spLocks noGrp="1"/>
          </p:cNvSpPr>
          <p:nvPr>
            <p:ph idx="1"/>
          </p:nvPr>
        </p:nvSpPr>
        <p:spPr/>
        <p:txBody>
          <a:bodyPr>
            <a:noAutofit/>
          </a:bodyPr>
          <a:lstStyle/>
          <a:p>
            <a:pPr>
              <a:spcBef>
                <a:spcPts val="0"/>
              </a:spcBef>
              <a:spcAft>
                <a:spcPts val="1200"/>
              </a:spcAft>
            </a:pPr>
            <a:r>
              <a:rPr lang="en-US" sz="2400" dirty="0"/>
              <a:t>Write a program to generate a list of </a:t>
            </a:r>
            <a:r>
              <a:rPr lang="en-US" sz="2400" b="1" dirty="0"/>
              <a:t>100,000</a:t>
            </a:r>
            <a:r>
              <a:rPr lang="en-US" sz="2400" dirty="0"/>
              <a:t> random </a:t>
            </a:r>
            <a:r>
              <a:rPr lang="en-US" sz="2400" b="1" dirty="0">
                <a:solidFill>
                  <a:srgbClr val="7030A0"/>
                </a:solidFill>
              </a:rPr>
              <a:t>integers</a:t>
            </a:r>
            <a:r>
              <a:rPr lang="en-US" sz="2400" dirty="0"/>
              <a:t> in the range [1,000, 10,000)</a:t>
            </a:r>
          </a:p>
          <a:p>
            <a:pPr>
              <a:spcBef>
                <a:spcPts val="0"/>
              </a:spcBef>
              <a:spcAft>
                <a:spcPts val="1200"/>
              </a:spcAft>
            </a:pPr>
            <a:r>
              <a:rPr lang="en-US" sz="2400" dirty="0"/>
              <a:t>Count the number of </a:t>
            </a:r>
            <a:r>
              <a:rPr lang="en-US" sz="2400" b="1" dirty="0">
                <a:solidFill>
                  <a:srgbClr val="FF0000"/>
                </a:solidFill>
              </a:rPr>
              <a:t>prime</a:t>
            </a:r>
            <a:r>
              <a:rPr lang="en-US" sz="2400" dirty="0"/>
              <a:t> numbers within that list</a:t>
            </a:r>
          </a:p>
          <a:p>
            <a:pPr>
              <a:spcBef>
                <a:spcPts val="0"/>
              </a:spcBef>
              <a:spcAft>
                <a:spcPts val="1200"/>
              </a:spcAft>
            </a:pPr>
            <a:r>
              <a:rPr lang="en-US" sz="2400" dirty="0"/>
              <a:t>Use the </a:t>
            </a:r>
            <a:r>
              <a:rPr lang="en-US" sz="2400" b="1" dirty="0">
                <a:solidFill>
                  <a:srgbClr val="0070C0"/>
                </a:solidFill>
              </a:rPr>
              <a:t>time.process_time()</a:t>
            </a:r>
            <a:r>
              <a:rPr lang="en-US" sz="2400" dirty="0"/>
              <a:t> function to instrument your code and measure the total run time in seconds</a:t>
            </a:r>
          </a:p>
          <a:p>
            <a:pPr>
              <a:spcBef>
                <a:spcPts val="0"/>
              </a:spcBef>
              <a:spcAft>
                <a:spcPts val="1200"/>
              </a:spcAft>
            </a:pPr>
            <a:r>
              <a:rPr lang="en-US" sz="2400" dirty="0"/>
              <a:t>As we make changes to the algorithm, we will compare the run time between each version to prove that our improvements have indeed improved the code efficiency</a:t>
            </a:r>
          </a:p>
          <a:p>
            <a:pPr>
              <a:spcBef>
                <a:spcPts val="0"/>
              </a:spcBef>
              <a:spcAft>
                <a:spcPts val="1200"/>
              </a:spcAft>
            </a:pPr>
            <a:r>
              <a:rPr lang="en-US" sz="2400" dirty="0"/>
              <a:t>However, as we further optimize the program, we must continue to ensure it is still emitting the </a:t>
            </a:r>
            <a:r>
              <a:rPr lang="en-US" sz="2400" b="1" dirty="0">
                <a:solidFill>
                  <a:srgbClr val="00B050"/>
                </a:solidFill>
              </a:rPr>
              <a:t>correct</a:t>
            </a:r>
            <a:r>
              <a:rPr lang="en-US" sz="2400" dirty="0"/>
              <a:t> and </a:t>
            </a:r>
            <a:r>
              <a:rPr lang="en-US" sz="2400" b="1" dirty="0"/>
              <a:t>consistent</a:t>
            </a:r>
            <a:r>
              <a:rPr lang="en-US" sz="2400" dirty="0"/>
              <a:t> output</a:t>
            </a:r>
          </a:p>
        </p:txBody>
      </p:sp>
      <p:sp>
        <p:nvSpPr>
          <p:cNvPr id="6" name="Slide Number Placeholder 5"/>
          <p:cNvSpPr>
            <a:spLocks noGrp="1"/>
          </p:cNvSpPr>
          <p:nvPr>
            <p:ph type="sldNum" sz="quarter" idx="12"/>
          </p:nvPr>
        </p:nvSpPr>
        <p:spPr/>
        <p:txBody>
          <a:bodyPr/>
          <a:lstStyle/>
          <a:p>
            <a:fld id="{650AD656-6FF9-465D-B7B0-1CD0DD39CD23}" type="slidenum">
              <a:rPr lang="en-US" smtClean="0"/>
              <a:t>24</a:t>
            </a:fld>
            <a:endParaRPr lang="en-US" dirty="0"/>
          </a:p>
        </p:txBody>
      </p:sp>
    </p:spTree>
    <p:extLst>
      <p:ext uri="{BB962C8B-B14F-4D97-AF65-F5344CB8AC3E}">
        <p14:creationId xmlns:p14="http://schemas.microsoft.com/office/powerpoint/2010/main" val="323199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641BD-09EB-CACB-EE25-AA270F669DBA}"/>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284DF1B8-50FA-88CC-EC10-1B61AB39F44C}"/>
              </a:ext>
            </a:extLst>
          </p:cNvPr>
          <p:cNvPicPr>
            <a:picLocks noChangeAspect="1"/>
          </p:cNvPicPr>
          <p:nvPr/>
        </p:nvPicPr>
        <p:blipFill>
          <a:blip r:embed="rId2"/>
          <a:stretch>
            <a:fillRect/>
          </a:stretch>
        </p:blipFill>
        <p:spPr>
          <a:xfrm>
            <a:off x="2086286" y="1448588"/>
            <a:ext cx="4971429" cy="5047619"/>
          </a:xfrm>
          <a:prstGeom prst="rect">
            <a:avLst/>
          </a:prstGeom>
          <a:ln>
            <a:solidFill>
              <a:schemeClr val="tx1"/>
            </a:solidFill>
          </a:ln>
        </p:spPr>
      </p:pic>
      <p:sp>
        <p:nvSpPr>
          <p:cNvPr id="2" name="Title 1">
            <a:extLst>
              <a:ext uri="{FF2B5EF4-FFF2-40B4-BE49-F238E27FC236}">
                <a16:creationId xmlns:a16="http://schemas.microsoft.com/office/drawing/2014/main" id="{962D0E42-B7B0-AD33-89EA-7D7CD174B16F}"/>
              </a:ext>
            </a:extLst>
          </p:cNvPr>
          <p:cNvSpPr>
            <a:spLocks noGrp="1"/>
          </p:cNvSpPr>
          <p:nvPr>
            <p:ph type="title"/>
          </p:nvPr>
        </p:nvSpPr>
        <p:spPr/>
        <p:txBody>
          <a:bodyPr>
            <a:normAutofit/>
          </a:bodyPr>
          <a:lstStyle/>
          <a:p>
            <a:pPr algn="ctr"/>
            <a:r>
              <a:rPr lang="en-US" sz="3200" b="1" dirty="0">
                <a:solidFill>
                  <a:srgbClr val="0070C0"/>
                </a:solidFill>
                <a:latin typeface="+mn-lt"/>
              </a:rPr>
              <a:t>Open</a:t>
            </a:r>
            <a:r>
              <a:rPr lang="en-US" sz="3200" dirty="0">
                <a:latin typeface="+mn-lt"/>
              </a:rPr>
              <a:t> prime_racer1.py</a:t>
            </a:r>
          </a:p>
        </p:txBody>
      </p:sp>
      <p:sp>
        <p:nvSpPr>
          <p:cNvPr id="4" name="Slide Number Placeholder 3">
            <a:extLst>
              <a:ext uri="{FF2B5EF4-FFF2-40B4-BE49-F238E27FC236}">
                <a16:creationId xmlns:a16="http://schemas.microsoft.com/office/drawing/2014/main" id="{28A019AC-80A0-4CD2-E0F9-16792B976E89}"/>
              </a:ext>
            </a:extLst>
          </p:cNvPr>
          <p:cNvSpPr>
            <a:spLocks noGrp="1"/>
          </p:cNvSpPr>
          <p:nvPr>
            <p:ph type="sldNum" sz="quarter" idx="12"/>
          </p:nvPr>
        </p:nvSpPr>
        <p:spPr/>
        <p:txBody>
          <a:bodyPr/>
          <a:lstStyle/>
          <a:p>
            <a:fld id="{650AD656-6FF9-465D-B7B0-1CD0DD39CD23}" type="slidenum">
              <a:rPr lang="en-US" smtClean="0"/>
              <a:pPr/>
              <a:t>25</a:t>
            </a:fld>
            <a:endParaRPr lang="en-US"/>
          </a:p>
        </p:txBody>
      </p:sp>
      <p:grpSp>
        <p:nvGrpSpPr>
          <p:cNvPr id="7" name="Group 6">
            <a:extLst>
              <a:ext uri="{FF2B5EF4-FFF2-40B4-BE49-F238E27FC236}">
                <a16:creationId xmlns:a16="http://schemas.microsoft.com/office/drawing/2014/main" id="{5DA4D5ED-E286-7F57-A14B-60B5AFF00322}"/>
              </a:ext>
            </a:extLst>
          </p:cNvPr>
          <p:cNvGrpSpPr/>
          <p:nvPr/>
        </p:nvGrpSpPr>
        <p:grpSpPr>
          <a:xfrm>
            <a:off x="4224349" y="4096208"/>
            <a:ext cx="1076632" cy="369332"/>
            <a:chOff x="4968362" y="2079211"/>
            <a:chExt cx="1076632" cy="369332"/>
          </a:xfrm>
        </p:grpSpPr>
        <p:cxnSp>
          <p:nvCxnSpPr>
            <p:cNvPr id="8" name="Straight Arrow Connector 7">
              <a:extLst>
                <a:ext uri="{FF2B5EF4-FFF2-40B4-BE49-F238E27FC236}">
                  <a16:creationId xmlns:a16="http://schemas.microsoft.com/office/drawing/2014/main" id="{11F464AA-2538-DF4C-4D17-51DCCD2183CF}"/>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67CACC-949E-D865-9275-6807F681C7FA}"/>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0" name="Group 9">
            <a:extLst>
              <a:ext uri="{FF2B5EF4-FFF2-40B4-BE49-F238E27FC236}">
                <a16:creationId xmlns:a16="http://schemas.microsoft.com/office/drawing/2014/main" id="{C8FD0CEF-D05A-8406-9882-697355A7C7B0}"/>
              </a:ext>
            </a:extLst>
          </p:cNvPr>
          <p:cNvGrpSpPr/>
          <p:nvPr/>
        </p:nvGrpSpPr>
        <p:grpSpPr>
          <a:xfrm>
            <a:off x="3735121" y="4281850"/>
            <a:ext cx="1076632" cy="369332"/>
            <a:chOff x="4704120" y="2356972"/>
            <a:chExt cx="1076632" cy="369332"/>
          </a:xfrm>
        </p:grpSpPr>
        <p:cxnSp>
          <p:nvCxnSpPr>
            <p:cNvPr id="11" name="Straight Arrow Connector 10">
              <a:extLst>
                <a:ext uri="{FF2B5EF4-FFF2-40B4-BE49-F238E27FC236}">
                  <a16:creationId xmlns:a16="http://schemas.microsoft.com/office/drawing/2014/main" id="{5E22F26C-7F3D-A9FB-2253-F666DC66974C}"/>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6197A3E-DC0E-A397-2C9E-513AE11F4356}"/>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3" name="Group 12">
            <a:extLst>
              <a:ext uri="{FF2B5EF4-FFF2-40B4-BE49-F238E27FC236}">
                <a16:creationId xmlns:a16="http://schemas.microsoft.com/office/drawing/2014/main" id="{ED36B72B-07CE-329D-A5CD-6A96EE9BA0D9}"/>
              </a:ext>
            </a:extLst>
          </p:cNvPr>
          <p:cNvGrpSpPr/>
          <p:nvPr/>
        </p:nvGrpSpPr>
        <p:grpSpPr>
          <a:xfrm>
            <a:off x="5241438" y="4659715"/>
            <a:ext cx="1068643" cy="369332"/>
            <a:chOff x="3647644" y="4910075"/>
            <a:chExt cx="1068643" cy="369332"/>
          </a:xfrm>
        </p:grpSpPr>
        <p:sp>
          <p:nvSpPr>
            <p:cNvPr id="14" name="TextBox 13">
              <a:extLst>
                <a:ext uri="{FF2B5EF4-FFF2-40B4-BE49-F238E27FC236}">
                  <a16:creationId xmlns:a16="http://schemas.microsoft.com/office/drawing/2014/main" id="{33EAB436-B35F-DBE8-275E-990AF78BBB41}"/>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5" name="Straight Arrow Connector 14">
              <a:extLst>
                <a:ext uri="{FF2B5EF4-FFF2-40B4-BE49-F238E27FC236}">
                  <a16:creationId xmlns:a16="http://schemas.microsoft.com/office/drawing/2014/main" id="{2886B72C-3C36-B1E7-E752-329C1F4C0067}"/>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6565B8EC-47C8-DFBC-64AB-FBE9E1483478}"/>
              </a:ext>
            </a:extLst>
          </p:cNvPr>
          <p:cNvGrpSpPr/>
          <p:nvPr/>
        </p:nvGrpSpPr>
        <p:grpSpPr>
          <a:xfrm>
            <a:off x="4602199" y="4860897"/>
            <a:ext cx="1064340" cy="369332"/>
            <a:chOff x="3647644" y="5421073"/>
            <a:chExt cx="1064340" cy="369332"/>
          </a:xfrm>
        </p:grpSpPr>
        <p:sp>
          <p:nvSpPr>
            <p:cNvPr id="17" name="TextBox 16">
              <a:extLst>
                <a:ext uri="{FF2B5EF4-FFF2-40B4-BE49-F238E27FC236}">
                  <a16:creationId xmlns:a16="http://schemas.microsoft.com/office/drawing/2014/main" id="{4D5F93C6-1F47-DC58-8D00-D77323B98281}"/>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8" name="Straight Arrow Connector 17">
              <a:extLst>
                <a:ext uri="{FF2B5EF4-FFF2-40B4-BE49-F238E27FC236}">
                  <a16:creationId xmlns:a16="http://schemas.microsoft.com/office/drawing/2014/main" id="{DAD81DE0-1720-C2D3-1A90-F527805D172E}"/>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2D0D31B-4F03-672D-E17F-B439BCCDD0AF}"/>
              </a:ext>
            </a:extLst>
          </p:cNvPr>
          <p:cNvGrpSpPr/>
          <p:nvPr/>
        </p:nvGrpSpPr>
        <p:grpSpPr>
          <a:xfrm>
            <a:off x="5926623" y="5045563"/>
            <a:ext cx="1068643" cy="369332"/>
            <a:chOff x="3647644" y="5359159"/>
            <a:chExt cx="1068643" cy="369332"/>
          </a:xfrm>
        </p:grpSpPr>
        <p:sp>
          <p:nvSpPr>
            <p:cNvPr id="20" name="TextBox 19">
              <a:extLst>
                <a:ext uri="{FF2B5EF4-FFF2-40B4-BE49-F238E27FC236}">
                  <a16:creationId xmlns:a16="http://schemas.microsoft.com/office/drawing/2014/main" id="{A6FDFA79-BB05-B680-ECF2-755A1C6F5844}"/>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1" name="Straight Arrow Connector 20">
              <a:extLst>
                <a:ext uri="{FF2B5EF4-FFF2-40B4-BE49-F238E27FC236}">
                  <a16:creationId xmlns:a16="http://schemas.microsoft.com/office/drawing/2014/main" id="{EBF4D38A-E89B-6303-6075-84A2C9AAB0BC}"/>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020E079E-CFF0-DD26-F362-ED0D2CF8A20A}"/>
              </a:ext>
            </a:extLst>
          </p:cNvPr>
          <p:cNvGrpSpPr/>
          <p:nvPr/>
        </p:nvGrpSpPr>
        <p:grpSpPr>
          <a:xfrm>
            <a:off x="4178445" y="5233651"/>
            <a:ext cx="1076632" cy="369332"/>
            <a:chOff x="2157212" y="5356391"/>
            <a:chExt cx="1076632" cy="369332"/>
          </a:xfrm>
        </p:grpSpPr>
        <p:sp>
          <p:nvSpPr>
            <p:cNvPr id="23" name="TextBox 22">
              <a:extLst>
                <a:ext uri="{FF2B5EF4-FFF2-40B4-BE49-F238E27FC236}">
                  <a16:creationId xmlns:a16="http://schemas.microsoft.com/office/drawing/2014/main" id="{01D5C5A2-05FA-068C-969E-6279D579CD01}"/>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4" name="Straight Arrow Connector 23">
              <a:extLst>
                <a:ext uri="{FF2B5EF4-FFF2-40B4-BE49-F238E27FC236}">
                  <a16:creationId xmlns:a16="http://schemas.microsoft.com/office/drawing/2014/main" id="{4BA44A6E-18ED-5CA1-2C85-BA2955470002}"/>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C0FAA360-7D92-9485-73BF-C51CE89B4417}"/>
              </a:ext>
            </a:extLst>
          </p:cNvPr>
          <p:cNvSpPr txBox="1"/>
          <p:nvPr/>
        </p:nvSpPr>
        <p:spPr>
          <a:xfrm>
            <a:off x="7252353" y="497779"/>
            <a:ext cx="1514007" cy="923330"/>
          </a:xfrm>
          <a:prstGeom prst="rect">
            <a:avLst/>
          </a:prstGeom>
          <a:noFill/>
        </p:spPr>
        <p:txBody>
          <a:bodyPr wrap="square" rtlCol="0">
            <a:spAutoFit/>
          </a:bodyPr>
          <a:lstStyle/>
          <a:p>
            <a:pPr algn="ctr"/>
            <a:r>
              <a:rPr lang="en-US" b="1" dirty="0">
                <a:solidFill>
                  <a:srgbClr val="00B050"/>
                </a:solidFill>
              </a:rPr>
              <a:t>Note: You should not edit this file!</a:t>
            </a:r>
          </a:p>
        </p:txBody>
      </p:sp>
      <p:grpSp>
        <p:nvGrpSpPr>
          <p:cNvPr id="5" name="Group 4">
            <a:extLst>
              <a:ext uri="{FF2B5EF4-FFF2-40B4-BE49-F238E27FC236}">
                <a16:creationId xmlns:a16="http://schemas.microsoft.com/office/drawing/2014/main" id="{C08AEAF4-C2D2-D9E6-E4AA-F196DDA13792}"/>
              </a:ext>
            </a:extLst>
          </p:cNvPr>
          <p:cNvGrpSpPr/>
          <p:nvPr/>
        </p:nvGrpSpPr>
        <p:grpSpPr>
          <a:xfrm>
            <a:off x="4476714" y="5414895"/>
            <a:ext cx="1076632" cy="369332"/>
            <a:chOff x="2157212" y="5356391"/>
            <a:chExt cx="1076632" cy="369332"/>
          </a:xfrm>
        </p:grpSpPr>
        <p:sp>
          <p:nvSpPr>
            <p:cNvPr id="26" name="TextBox 25">
              <a:extLst>
                <a:ext uri="{FF2B5EF4-FFF2-40B4-BE49-F238E27FC236}">
                  <a16:creationId xmlns:a16="http://schemas.microsoft.com/office/drawing/2014/main" id="{93070726-F53D-093E-B408-D223267D5B3F}"/>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7" name="Straight Arrow Connector 26">
              <a:extLst>
                <a:ext uri="{FF2B5EF4-FFF2-40B4-BE49-F238E27FC236}">
                  <a16:creationId xmlns:a16="http://schemas.microsoft.com/office/drawing/2014/main" id="{EF986F95-BFB5-4D99-24C3-5631B8A6A239}"/>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2644E5F-0092-65E9-8825-13A2DF34DD1A}"/>
              </a:ext>
            </a:extLst>
          </p:cNvPr>
          <p:cNvGrpSpPr/>
          <p:nvPr/>
        </p:nvGrpSpPr>
        <p:grpSpPr>
          <a:xfrm>
            <a:off x="6579509" y="5614611"/>
            <a:ext cx="1076632" cy="369332"/>
            <a:chOff x="2157212" y="5356391"/>
            <a:chExt cx="1076632" cy="369332"/>
          </a:xfrm>
        </p:grpSpPr>
        <p:sp>
          <p:nvSpPr>
            <p:cNvPr id="29" name="TextBox 28">
              <a:extLst>
                <a:ext uri="{FF2B5EF4-FFF2-40B4-BE49-F238E27FC236}">
                  <a16:creationId xmlns:a16="http://schemas.microsoft.com/office/drawing/2014/main" id="{37E3FAD3-A4B3-0E05-CF9C-AE270B4004E5}"/>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0" name="Straight Arrow Connector 29">
              <a:extLst>
                <a:ext uri="{FF2B5EF4-FFF2-40B4-BE49-F238E27FC236}">
                  <a16:creationId xmlns:a16="http://schemas.microsoft.com/office/drawing/2014/main" id="{2A662B0D-3961-127E-6085-D7902161D6D4}"/>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B1E75AF6-1917-9B93-2D71-AA4EF78F3405}"/>
              </a:ext>
            </a:extLst>
          </p:cNvPr>
          <p:cNvGrpSpPr/>
          <p:nvPr/>
        </p:nvGrpSpPr>
        <p:grpSpPr>
          <a:xfrm>
            <a:off x="6607968" y="5987019"/>
            <a:ext cx="1076632" cy="369332"/>
            <a:chOff x="2157212" y="5356391"/>
            <a:chExt cx="1076632" cy="369332"/>
          </a:xfrm>
        </p:grpSpPr>
        <p:sp>
          <p:nvSpPr>
            <p:cNvPr id="32" name="TextBox 31">
              <a:extLst>
                <a:ext uri="{FF2B5EF4-FFF2-40B4-BE49-F238E27FC236}">
                  <a16:creationId xmlns:a16="http://schemas.microsoft.com/office/drawing/2014/main" id="{F038B716-5197-DE90-2132-62D2511EB247}"/>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3" name="Straight Arrow Connector 32">
              <a:extLst>
                <a:ext uri="{FF2B5EF4-FFF2-40B4-BE49-F238E27FC236}">
                  <a16:creationId xmlns:a16="http://schemas.microsoft.com/office/drawing/2014/main" id="{C6AB0DB8-9660-B9AB-133D-1101BB0D7279}"/>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B6DFB51F-7CC0-EFB2-404A-963271C7E936}"/>
              </a:ext>
            </a:extLst>
          </p:cNvPr>
          <p:cNvGrpSpPr/>
          <p:nvPr/>
        </p:nvGrpSpPr>
        <p:grpSpPr>
          <a:xfrm>
            <a:off x="6789825" y="6183537"/>
            <a:ext cx="1076632" cy="369332"/>
            <a:chOff x="2157212" y="5356391"/>
            <a:chExt cx="1076632" cy="369332"/>
          </a:xfrm>
        </p:grpSpPr>
        <p:sp>
          <p:nvSpPr>
            <p:cNvPr id="35" name="TextBox 34">
              <a:extLst>
                <a:ext uri="{FF2B5EF4-FFF2-40B4-BE49-F238E27FC236}">
                  <a16:creationId xmlns:a16="http://schemas.microsoft.com/office/drawing/2014/main" id="{027CA281-03C1-471C-3D93-0F9AAB32D2D1}"/>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6" name="Straight Arrow Connector 35">
              <a:extLst>
                <a:ext uri="{FF2B5EF4-FFF2-40B4-BE49-F238E27FC236}">
                  <a16:creationId xmlns:a16="http://schemas.microsoft.com/office/drawing/2014/main" id="{39BA3974-5DB1-6637-B731-E849828766B2}"/>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491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righ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right)">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right)">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right)">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right)">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right)">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right)">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right)">
                                      <p:cBhvr>
                                        <p:cTn id="6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22ABFC-9FA4-5F27-A4C3-1DE50E770BAF}"/>
              </a:ext>
            </a:extLst>
          </p:cNvPr>
          <p:cNvPicPr>
            <a:picLocks noChangeAspect="1"/>
          </p:cNvPicPr>
          <p:nvPr/>
        </p:nvPicPr>
        <p:blipFill>
          <a:blip r:embed="rId2"/>
          <a:stretch>
            <a:fillRect/>
          </a:stretch>
        </p:blipFill>
        <p:spPr>
          <a:xfrm>
            <a:off x="2086286" y="1448588"/>
            <a:ext cx="4971429" cy="5047619"/>
          </a:xfrm>
          <a:prstGeom prst="rect">
            <a:avLst/>
          </a:prstGeom>
          <a:ln>
            <a:solidFill>
              <a:schemeClr val="tx1"/>
            </a:solidFill>
          </a:ln>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70C0"/>
                </a:solidFill>
                <a:latin typeface="+mn-lt"/>
              </a:rPr>
              <a:t>View</a:t>
            </a:r>
            <a:r>
              <a:rPr lang="en-US" sz="3200" dirty="0">
                <a:latin typeface="+mn-lt"/>
              </a:rPr>
              <a:t> prime_racer1.py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26</a:t>
            </a:fld>
            <a:endParaRPr lang="en-US"/>
          </a:p>
        </p:txBody>
      </p:sp>
      <p:grpSp>
        <p:nvGrpSpPr>
          <p:cNvPr id="7" name="Group 6">
            <a:extLst>
              <a:ext uri="{FF2B5EF4-FFF2-40B4-BE49-F238E27FC236}">
                <a16:creationId xmlns:a16="http://schemas.microsoft.com/office/drawing/2014/main" id="{D70CB59F-D358-1B36-EB3F-9E8308AD04AC}"/>
              </a:ext>
            </a:extLst>
          </p:cNvPr>
          <p:cNvGrpSpPr/>
          <p:nvPr/>
        </p:nvGrpSpPr>
        <p:grpSpPr>
          <a:xfrm>
            <a:off x="3510482" y="2570042"/>
            <a:ext cx="1076632" cy="369332"/>
            <a:chOff x="4968362" y="2079211"/>
            <a:chExt cx="1076632" cy="369332"/>
          </a:xfrm>
        </p:grpSpPr>
        <p:cxnSp>
          <p:nvCxnSpPr>
            <p:cNvPr id="8" name="Straight Arrow Connector 7">
              <a:extLst>
                <a:ext uri="{FF2B5EF4-FFF2-40B4-BE49-F238E27FC236}">
                  <a16:creationId xmlns:a16="http://schemas.microsoft.com/office/drawing/2014/main" id="{379FA682-0667-1937-0DD1-CA4C6455FBB9}"/>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26CBC2A-4850-21AE-C289-2A6CE8F76DB2}"/>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0" name="Group 9">
            <a:extLst>
              <a:ext uri="{FF2B5EF4-FFF2-40B4-BE49-F238E27FC236}">
                <a16:creationId xmlns:a16="http://schemas.microsoft.com/office/drawing/2014/main" id="{721FC3AF-EAB6-4BF2-D210-27E40A70FBFC}"/>
              </a:ext>
            </a:extLst>
          </p:cNvPr>
          <p:cNvGrpSpPr/>
          <p:nvPr/>
        </p:nvGrpSpPr>
        <p:grpSpPr>
          <a:xfrm>
            <a:off x="4772854" y="2754708"/>
            <a:ext cx="1076632" cy="369332"/>
            <a:chOff x="4704120" y="2356972"/>
            <a:chExt cx="1076632" cy="369332"/>
          </a:xfrm>
        </p:grpSpPr>
        <p:cxnSp>
          <p:nvCxnSpPr>
            <p:cNvPr id="11" name="Straight Arrow Connector 10">
              <a:extLst>
                <a:ext uri="{FF2B5EF4-FFF2-40B4-BE49-F238E27FC236}">
                  <a16:creationId xmlns:a16="http://schemas.microsoft.com/office/drawing/2014/main" id="{57358A11-3E61-8BEB-F46A-34177B6E79B6}"/>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5B663B2-153C-E7C4-F584-AEB5E2BC3ECC}"/>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3" name="Group 12">
            <a:extLst>
              <a:ext uri="{FF2B5EF4-FFF2-40B4-BE49-F238E27FC236}">
                <a16:creationId xmlns:a16="http://schemas.microsoft.com/office/drawing/2014/main" id="{5A809B99-2008-C315-5AB2-CA0CE36203F2}"/>
              </a:ext>
            </a:extLst>
          </p:cNvPr>
          <p:cNvGrpSpPr/>
          <p:nvPr/>
        </p:nvGrpSpPr>
        <p:grpSpPr>
          <a:xfrm>
            <a:off x="4550745" y="2947665"/>
            <a:ext cx="1068643" cy="369332"/>
            <a:chOff x="3647644" y="4910075"/>
            <a:chExt cx="1068643" cy="369332"/>
          </a:xfrm>
        </p:grpSpPr>
        <p:sp>
          <p:nvSpPr>
            <p:cNvPr id="14" name="TextBox 13">
              <a:extLst>
                <a:ext uri="{FF2B5EF4-FFF2-40B4-BE49-F238E27FC236}">
                  <a16:creationId xmlns:a16="http://schemas.microsoft.com/office/drawing/2014/main" id="{EBC1EECA-EDAD-BD47-7C69-DC14FDD8D4E1}"/>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5" name="Straight Arrow Connector 14">
              <a:extLst>
                <a:ext uri="{FF2B5EF4-FFF2-40B4-BE49-F238E27FC236}">
                  <a16:creationId xmlns:a16="http://schemas.microsoft.com/office/drawing/2014/main" id="{E5BD1DB4-A07A-1E45-F3B4-E9FE5CD0935F}"/>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79443248-C07F-FC49-1072-F7B264E3FD9C}"/>
              </a:ext>
            </a:extLst>
          </p:cNvPr>
          <p:cNvGrpSpPr/>
          <p:nvPr/>
        </p:nvGrpSpPr>
        <p:grpSpPr>
          <a:xfrm>
            <a:off x="4260450" y="3150290"/>
            <a:ext cx="1064340" cy="369332"/>
            <a:chOff x="3647644" y="5421073"/>
            <a:chExt cx="1064340" cy="369332"/>
          </a:xfrm>
        </p:grpSpPr>
        <p:sp>
          <p:nvSpPr>
            <p:cNvPr id="17" name="TextBox 16">
              <a:extLst>
                <a:ext uri="{FF2B5EF4-FFF2-40B4-BE49-F238E27FC236}">
                  <a16:creationId xmlns:a16="http://schemas.microsoft.com/office/drawing/2014/main" id="{3CC1B05D-FB4F-8DD2-F563-C5E55BEB1066}"/>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8" name="Straight Arrow Connector 17">
              <a:extLst>
                <a:ext uri="{FF2B5EF4-FFF2-40B4-BE49-F238E27FC236}">
                  <a16:creationId xmlns:a16="http://schemas.microsoft.com/office/drawing/2014/main" id="{A0F959A2-7BB7-8FE7-8A46-5862F90D6642}"/>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42998E73-5A53-12A1-C245-7EC567E8A2BC}"/>
              </a:ext>
            </a:extLst>
          </p:cNvPr>
          <p:cNvGrpSpPr/>
          <p:nvPr/>
        </p:nvGrpSpPr>
        <p:grpSpPr>
          <a:xfrm>
            <a:off x="3487650" y="3334956"/>
            <a:ext cx="1068643" cy="369332"/>
            <a:chOff x="3647644" y="5359159"/>
            <a:chExt cx="1068643" cy="369332"/>
          </a:xfrm>
        </p:grpSpPr>
        <p:sp>
          <p:nvSpPr>
            <p:cNvPr id="20" name="TextBox 19">
              <a:extLst>
                <a:ext uri="{FF2B5EF4-FFF2-40B4-BE49-F238E27FC236}">
                  <a16:creationId xmlns:a16="http://schemas.microsoft.com/office/drawing/2014/main" id="{52CE05AA-3664-E3AF-7D45-A98F6EC8A43F}"/>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1" name="Straight Arrow Connector 20">
              <a:extLst>
                <a:ext uri="{FF2B5EF4-FFF2-40B4-BE49-F238E27FC236}">
                  <a16:creationId xmlns:a16="http://schemas.microsoft.com/office/drawing/2014/main" id="{7E374A7B-372B-619B-36B6-26DB34A62176}"/>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FA5A91A8-5AA3-9330-5134-C30E2BEF73FD}"/>
              </a:ext>
            </a:extLst>
          </p:cNvPr>
          <p:cNvSpPr txBox="1"/>
          <p:nvPr/>
        </p:nvSpPr>
        <p:spPr>
          <a:xfrm>
            <a:off x="7252353" y="497779"/>
            <a:ext cx="1514007" cy="923330"/>
          </a:xfrm>
          <a:prstGeom prst="rect">
            <a:avLst/>
          </a:prstGeom>
          <a:noFill/>
        </p:spPr>
        <p:txBody>
          <a:bodyPr wrap="square" rtlCol="0">
            <a:spAutoFit/>
          </a:bodyPr>
          <a:lstStyle/>
          <a:p>
            <a:pPr algn="ctr"/>
            <a:r>
              <a:rPr lang="en-US" b="1" dirty="0">
                <a:solidFill>
                  <a:srgbClr val="00B050"/>
                </a:solidFill>
              </a:rPr>
              <a:t>Note: You should not edit this file!</a:t>
            </a:r>
          </a:p>
        </p:txBody>
      </p:sp>
    </p:spTree>
    <p:extLst>
      <p:ext uri="{BB962C8B-B14F-4D97-AF65-F5344CB8AC3E}">
        <p14:creationId xmlns:p14="http://schemas.microsoft.com/office/powerpoint/2010/main" val="335411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righ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prime_racer1.py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27</a:t>
            </a:fld>
            <a:endParaRPr lang="en-US"/>
          </a:p>
        </p:txBody>
      </p:sp>
      <p:pic>
        <p:nvPicPr>
          <p:cNvPr id="5" name="Picture 4">
            <a:extLst>
              <a:ext uri="{FF2B5EF4-FFF2-40B4-BE49-F238E27FC236}">
                <a16:creationId xmlns:a16="http://schemas.microsoft.com/office/drawing/2014/main" id="{2F36FC87-EC2B-55D3-5BDE-54B6606DD4B5}"/>
              </a:ext>
            </a:extLst>
          </p:cNvPr>
          <p:cNvPicPr>
            <a:picLocks noChangeAspect="1"/>
          </p:cNvPicPr>
          <p:nvPr/>
        </p:nvPicPr>
        <p:blipFill>
          <a:blip r:embed="rId2"/>
          <a:stretch>
            <a:fillRect/>
          </a:stretch>
        </p:blipFill>
        <p:spPr>
          <a:xfrm>
            <a:off x="1862476" y="2333762"/>
            <a:ext cx="5419048" cy="2190476"/>
          </a:xfrm>
          <a:prstGeom prst="rect">
            <a:avLst/>
          </a:prstGeom>
          <a:ln>
            <a:solidFill>
              <a:schemeClr val="tx1"/>
            </a:solidFill>
          </a:ln>
          <a:effectLst>
            <a:outerShdw blurRad="50800" dist="38100" dir="2700000" algn="tl" rotWithShape="0">
              <a:prstClr val="black">
                <a:alpha val="40000"/>
              </a:prstClr>
            </a:outerShdw>
          </a:effectLst>
        </p:spPr>
      </p:pic>
      <p:grpSp>
        <p:nvGrpSpPr>
          <p:cNvPr id="22" name="Group 21">
            <a:extLst>
              <a:ext uri="{FF2B5EF4-FFF2-40B4-BE49-F238E27FC236}">
                <a16:creationId xmlns:a16="http://schemas.microsoft.com/office/drawing/2014/main" id="{2A1E4E75-3879-144C-41B2-DCA68DDBBBBC}"/>
              </a:ext>
            </a:extLst>
          </p:cNvPr>
          <p:cNvGrpSpPr/>
          <p:nvPr/>
        </p:nvGrpSpPr>
        <p:grpSpPr>
          <a:xfrm>
            <a:off x="4637652" y="2612576"/>
            <a:ext cx="1076632" cy="369332"/>
            <a:chOff x="4968362" y="2079211"/>
            <a:chExt cx="1076632" cy="369332"/>
          </a:xfrm>
        </p:grpSpPr>
        <p:cxnSp>
          <p:nvCxnSpPr>
            <p:cNvPr id="23" name="Straight Arrow Connector 22">
              <a:extLst>
                <a:ext uri="{FF2B5EF4-FFF2-40B4-BE49-F238E27FC236}">
                  <a16:creationId xmlns:a16="http://schemas.microsoft.com/office/drawing/2014/main" id="{9B5F3A5C-7F7F-32F9-A376-74B5420D716F}"/>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1F9EF0A-603E-4174-ABF8-37B3F37B112C}"/>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25" name="Group 24">
            <a:extLst>
              <a:ext uri="{FF2B5EF4-FFF2-40B4-BE49-F238E27FC236}">
                <a16:creationId xmlns:a16="http://schemas.microsoft.com/office/drawing/2014/main" id="{6E7EC039-F9F8-A498-3678-72E62F35C6D2}"/>
              </a:ext>
            </a:extLst>
          </p:cNvPr>
          <p:cNvGrpSpPr/>
          <p:nvPr/>
        </p:nvGrpSpPr>
        <p:grpSpPr>
          <a:xfrm>
            <a:off x="4447625" y="2774757"/>
            <a:ext cx="1076632" cy="369332"/>
            <a:chOff x="4704120" y="2356972"/>
            <a:chExt cx="1076632" cy="369332"/>
          </a:xfrm>
        </p:grpSpPr>
        <p:cxnSp>
          <p:nvCxnSpPr>
            <p:cNvPr id="26" name="Straight Arrow Connector 25">
              <a:extLst>
                <a:ext uri="{FF2B5EF4-FFF2-40B4-BE49-F238E27FC236}">
                  <a16:creationId xmlns:a16="http://schemas.microsoft.com/office/drawing/2014/main" id="{E075C3A0-E096-03A4-D6D1-2ADE6DFA76E1}"/>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519E86D-9731-B698-3990-EA366FBC134B}"/>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sp>
        <p:nvSpPr>
          <p:cNvPr id="28" name="TextBox 27">
            <a:extLst>
              <a:ext uri="{FF2B5EF4-FFF2-40B4-BE49-F238E27FC236}">
                <a16:creationId xmlns:a16="http://schemas.microsoft.com/office/drawing/2014/main" id="{FD81E508-DFCB-9D11-7533-E4B9165539C0}"/>
              </a:ext>
            </a:extLst>
          </p:cNvPr>
          <p:cNvSpPr txBox="1"/>
          <p:nvPr/>
        </p:nvSpPr>
        <p:spPr>
          <a:xfrm>
            <a:off x="2239225" y="5014257"/>
            <a:ext cx="4796853" cy="1015663"/>
          </a:xfrm>
          <a:prstGeom prst="rect">
            <a:avLst/>
          </a:prstGeom>
          <a:noFill/>
        </p:spPr>
        <p:txBody>
          <a:bodyPr wrap="square" rtlCol="0">
            <a:spAutoFit/>
          </a:bodyPr>
          <a:lstStyle/>
          <a:p>
            <a:pPr algn="ctr"/>
            <a:r>
              <a:rPr lang="en-US" sz="2000" b="1" dirty="0">
                <a:solidFill>
                  <a:srgbClr val="7030A0"/>
                </a:solidFill>
              </a:rPr>
              <a:t>What improvements could we make to reduce the work the algorithm must perform to count the number of primes?</a:t>
            </a:r>
          </a:p>
        </p:txBody>
      </p:sp>
    </p:spTree>
    <p:extLst>
      <p:ext uri="{BB962C8B-B14F-4D97-AF65-F5344CB8AC3E}">
        <p14:creationId xmlns:p14="http://schemas.microsoft.com/office/powerpoint/2010/main" val="427609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right)">
                                      <p:cBhvr>
                                        <p:cTn id="16" dur="500"/>
                                        <p:tgtEl>
                                          <p:spTgt spid="25"/>
                                        </p:tgtEl>
                                      </p:cBhvr>
                                    </p:animEffect>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fill="hold"/>
                                        <p:tgtEl>
                                          <p:spTgt spid="28"/>
                                        </p:tgtEl>
                                        <p:attrNameLst>
                                          <p:attrName>ppt_x</p:attrName>
                                        </p:attrNameLst>
                                      </p:cBhvr>
                                      <p:tavLst>
                                        <p:tav tm="0">
                                          <p:val>
                                            <p:strVal val="#ppt_x"/>
                                          </p:val>
                                        </p:tav>
                                        <p:tav tm="100000">
                                          <p:val>
                                            <p:strVal val="#ppt_x"/>
                                          </p:val>
                                        </p:tav>
                                      </p:tavLst>
                                    </p:anim>
                                    <p:anim calcmode="lin" valueType="num">
                                      <p:cBhvr additive="base">
                                        <p:cTn id="2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9FBE9974-5680-21AC-4A44-C1FD4BCA3130}"/>
              </a:ext>
            </a:extLst>
          </p:cNvPr>
          <p:cNvPicPr>
            <a:picLocks noChangeAspect="1"/>
          </p:cNvPicPr>
          <p:nvPr/>
        </p:nvPicPr>
        <p:blipFill>
          <a:blip r:embed="rId2"/>
          <a:stretch>
            <a:fillRect/>
          </a:stretch>
        </p:blipFill>
        <p:spPr>
          <a:xfrm>
            <a:off x="2148216" y="1373168"/>
            <a:ext cx="4847568" cy="5285714"/>
          </a:xfrm>
          <a:prstGeom prst="rect">
            <a:avLst/>
          </a:prstGeom>
          <a:ln>
            <a:solidFill>
              <a:schemeClr val="tx1"/>
            </a:solidFill>
          </a:ln>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70C0"/>
                </a:solidFill>
                <a:latin typeface="+mn-lt"/>
              </a:rPr>
              <a:t>Open</a:t>
            </a:r>
            <a:r>
              <a:rPr lang="en-US" sz="3200" dirty="0">
                <a:latin typeface="+mn-lt"/>
              </a:rPr>
              <a:t> prime_racer2.py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28</a:t>
            </a:fld>
            <a:endParaRPr lang="en-US"/>
          </a:p>
        </p:txBody>
      </p:sp>
      <p:grpSp>
        <p:nvGrpSpPr>
          <p:cNvPr id="8" name="Group 7">
            <a:extLst>
              <a:ext uri="{FF2B5EF4-FFF2-40B4-BE49-F238E27FC236}">
                <a16:creationId xmlns:a16="http://schemas.microsoft.com/office/drawing/2014/main" id="{15AC202F-FDD5-002A-C996-0632BD8CDBD8}"/>
              </a:ext>
            </a:extLst>
          </p:cNvPr>
          <p:cNvGrpSpPr/>
          <p:nvPr/>
        </p:nvGrpSpPr>
        <p:grpSpPr>
          <a:xfrm>
            <a:off x="3593366" y="2453857"/>
            <a:ext cx="1076632" cy="369332"/>
            <a:chOff x="4968362" y="2079211"/>
            <a:chExt cx="1076632" cy="369332"/>
          </a:xfrm>
        </p:grpSpPr>
        <p:cxnSp>
          <p:nvCxnSpPr>
            <p:cNvPr id="9" name="Straight Arrow Connector 8">
              <a:extLst>
                <a:ext uri="{FF2B5EF4-FFF2-40B4-BE49-F238E27FC236}">
                  <a16:creationId xmlns:a16="http://schemas.microsoft.com/office/drawing/2014/main" id="{B06DA0A1-A17B-1A82-9AFA-87A5368923F1}"/>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6AA2399-5411-67E1-E068-3E1CDFC91D0E}"/>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1" name="Group 10">
            <a:extLst>
              <a:ext uri="{FF2B5EF4-FFF2-40B4-BE49-F238E27FC236}">
                <a16:creationId xmlns:a16="http://schemas.microsoft.com/office/drawing/2014/main" id="{0D0F60F4-5CD4-0B5D-0AEF-75B60E27D8C3}"/>
              </a:ext>
            </a:extLst>
          </p:cNvPr>
          <p:cNvGrpSpPr/>
          <p:nvPr/>
        </p:nvGrpSpPr>
        <p:grpSpPr>
          <a:xfrm>
            <a:off x="3731417" y="2646018"/>
            <a:ext cx="1076632" cy="369332"/>
            <a:chOff x="4704120" y="2356972"/>
            <a:chExt cx="1076632" cy="369332"/>
          </a:xfrm>
        </p:grpSpPr>
        <p:cxnSp>
          <p:nvCxnSpPr>
            <p:cNvPr id="12" name="Straight Arrow Connector 11">
              <a:extLst>
                <a:ext uri="{FF2B5EF4-FFF2-40B4-BE49-F238E27FC236}">
                  <a16:creationId xmlns:a16="http://schemas.microsoft.com/office/drawing/2014/main" id="{F2F84A83-CC87-D0B2-5CBF-57F175EFDAFB}"/>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21A728F-07E2-C0AC-96AF-DCAD489B2ACC}"/>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4" name="Group 13">
            <a:extLst>
              <a:ext uri="{FF2B5EF4-FFF2-40B4-BE49-F238E27FC236}">
                <a16:creationId xmlns:a16="http://schemas.microsoft.com/office/drawing/2014/main" id="{A26FD86A-9327-B429-FE32-DB0675775FB9}"/>
              </a:ext>
            </a:extLst>
          </p:cNvPr>
          <p:cNvGrpSpPr/>
          <p:nvPr/>
        </p:nvGrpSpPr>
        <p:grpSpPr>
          <a:xfrm>
            <a:off x="3895588" y="2830684"/>
            <a:ext cx="1068643" cy="369332"/>
            <a:chOff x="3647644" y="4910075"/>
            <a:chExt cx="1068643" cy="369332"/>
          </a:xfrm>
        </p:grpSpPr>
        <p:sp>
          <p:nvSpPr>
            <p:cNvPr id="15" name="TextBox 14">
              <a:extLst>
                <a:ext uri="{FF2B5EF4-FFF2-40B4-BE49-F238E27FC236}">
                  <a16:creationId xmlns:a16="http://schemas.microsoft.com/office/drawing/2014/main" id="{BEE4814F-2630-9D66-74C5-CF69B15F89CC}"/>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6" name="Straight Arrow Connector 15">
              <a:extLst>
                <a:ext uri="{FF2B5EF4-FFF2-40B4-BE49-F238E27FC236}">
                  <a16:creationId xmlns:a16="http://schemas.microsoft.com/office/drawing/2014/main" id="{096086C6-C3DE-8A72-CFE2-2F09EECCCEFC}"/>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94D458E6-90D9-85AF-0AC5-270A7D8A9E9B}"/>
              </a:ext>
            </a:extLst>
          </p:cNvPr>
          <p:cNvGrpSpPr/>
          <p:nvPr/>
        </p:nvGrpSpPr>
        <p:grpSpPr>
          <a:xfrm>
            <a:off x="5034108" y="3037835"/>
            <a:ext cx="1064340" cy="369332"/>
            <a:chOff x="3647644" y="5421073"/>
            <a:chExt cx="1064340" cy="369332"/>
          </a:xfrm>
        </p:grpSpPr>
        <p:sp>
          <p:nvSpPr>
            <p:cNvPr id="18" name="TextBox 17">
              <a:extLst>
                <a:ext uri="{FF2B5EF4-FFF2-40B4-BE49-F238E27FC236}">
                  <a16:creationId xmlns:a16="http://schemas.microsoft.com/office/drawing/2014/main" id="{8AA18519-A54F-8DE1-41F6-A00462706CD3}"/>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9" name="Straight Arrow Connector 18">
              <a:extLst>
                <a:ext uri="{FF2B5EF4-FFF2-40B4-BE49-F238E27FC236}">
                  <a16:creationId xmlns:a16="http://schemas.microsoft.com/office/drawing/2014/main" id="{F3A0270F-E671-0F27-86DE-0C576912747F}"/>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07AF3030-8382-AA9C-6787-69229F6D510E}"/>
              </a:ext>
            </a:extLst>
          </p:cNvPr>
          <p:cNvSpPr/>
          <p:nvPr/>
        </p:nvSpPr>
        <p:spPr>
          <a:xfrm>
            <a:off x="4148807" y="3090823"/>
            <a:ext cx="191070" cy="226705"/>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83A60C9-6BFA-C53A-FD14-819320DA2229}"/>
              </a:ext>
            </a:extLst>
          </p:cNvPr>
          <p:cNvSpPr/>
          <p:nvPr/>
        </p:nvSpPr>
        <p:spPr>
          <a:xfrm>
            <a:off x="4670085" y="3086663"/>
            <a:ext cx="191070" cy="226705"/>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9DE359D-65F6-9349-D872-95BFC6A68FF9}"/>
              </a:ext>
            </a:extLst>
          </p:cNvPr>
          <p:cNvSpPr txBox="1"/>
          <p:nvPr/>
        </p:nvSpPr>
        <p:spPr>
          <a:xfrm>
            <a:off x="7252353" y="497779"/>
            <a:ext cx="1514007" cy="923330"/>
          </a:xfrm>
          <a:prstGeom prst="rect">
            <a:avLst/>
          </a:prstGeom>
          <a:noFill/>
        </p:spPr>
        <p:txBody>
          <a:bodyPr wrap="square" rtlCol="0">
            <a:spAutoFit/>
          </a:bodyPr>
          <a:lstStyle/>
          <a:p>
            <a:pPr algn="ctr"/>
            <a:r>
              <a:rPr lang="en-US" b="1" dirty="0">
                <a:solidFill>
                  <a:srgbClr val="00B050"/>
                </a:solidFill>
              </a:rPr>
              <a:t>Note: You should not edit this file!</a:t>
            </a:r>
          </a:p>
        </p:txBody>
      </p:sp>
    </p:spTree>
    <p:extLst>
      <p:ext uri="{BB962C8B-B14F-4D97-AF65-F5344CB8AC3E}">
        <p14:creationId xmlns:p14="http://schemas.microsoft.com/office/powerpoint/2010/main" val="281139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righ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right)">
                                      <p:cBhvr>
                                        <p:cTn id="30" dur="500"/>
                                        <p:tgtEl>
                                          <p:spTgt spid="17"/>
                                        </p:tgtEl>
                                      </p:cBhvr>
                                    </p:animEffect>
                                  </p:childTnLst>
                                </p:cTn>
                              </p:par>
                            </p:childTnLst>
                          </p:cTn>
                        </p:par>
                        <p:par>
                          <p:cTn id="31" fill="hold">
                            <p:stCondLst>
                              <p:cond delay="500"/>
                            </p:stCondLst>
                            <p:childTnLst>
                              <p:par>
                                <p:cTn id="32" presetID="16" presetClass="entr" presetSubtype="21" fill="hold" grpId="0"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arn(inVertical)">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arn(inVertical)">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BE23AA-B756-251D-D7D7-44D7E9FAAA8A}"/>
              </a:ext>
            </a:extLst>
          </p:cNvPr>
          <p:cNvPicPr>
            <a:picLocks noChangeAspect="1"/>
          </p:cNvPicPr>
          <p:nvPr/>
        </p:nvPicPr>
        <p:blipFill>
          <a:blip r:embed="rId2"/>
          <a:stretch>
            <a:fillRect/>
          </a:stretch>
        </p:blipFill>
        <p:spPr>
          <a:xfrm>
            <a:off x="1862476" y="2333762"/>
            <a:ext cx="5419048" cy="2190476"/>
          </a:xfrm>
          <a:prstGeom prst="rect">
            <a:avLst/>
          </a:prstGeom>
          <a:ln>
            <a:solidFill>
              <a:schemeClr val="tx1"/>
            </a:solidFill>
          </a:ln>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prime_racer2.py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29</a:t>
            </a:fld>
            <a:endParaRPr lang="en-US"/>
          </a:p>
        </p:txBody>
      </p:sp>
      <p:grpSp>
        <p:nvGrpSpPr>
          <p:cNvPr id="22" name="Group 21">
            <a:extLst>
              <a:ext uri="{FF2B5EF4-FFF2-40B4-BE49-F238E27FC236}">
                <a16:creationId xmlns:a16="http://schemas.microsoft.com/office/drawing/2014/main" id="{2A1E4E75-3879-144C-41B2-DCA68DDBBBBC}"/>
              </a:ext>
            </a:extLst>
          </p:cNvPr>
          <p:cNvGrpSpPr/>
          <p:nvPr/>
        </p:nvGrpSpPr>
        <p:grpSpPr>
          <a:xfrm>
            <a:off x="4637652" y="2612576"/>
            <a:ext cx="1076632" cy="369332"/>
            <a:chOff x="4968362" y="2079211"/>
            <a:chExt cx="1076632" cy="369332"/>
          </a:xfrm>
        </p:grpSpPr>
        <p:cxnSp>
          <p:nvCxnSpPr>
            <p:cNvPr id="23" name="Straight Arrow Connector 22">
              <a:extLst>
                <a:ext uri="{FF2B5EF4-FFF2-40B4-BE49-F238E27FC236}">
                  <a16:creationId xmlns:a16="http://schemas.microsoft.com/office/drawing/2014/main" id="{9B5F3A5C-7F7F-32F9-A376-74B5420D716F}"/>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1F9EF0A-603E-4174-ABF8-37B3F37B112C}"/>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25" name="Group 24">
            <a:extLst>
              <a:ext uri="{FF2B5EF4-FFF2-40B4-BE49-F238E27FC236}">
                <a16:creationId xmlns:a16="http://schemas.microsoft.com/office/drawing/2014/main" id="{6E7EC039-F9F8-A498-3678-72E62F35C6D2}"/>
              </a:ext>
            </a:extLst>
          </p:cNvPr>
          <p:cNvGrpSpPr/>
          <p:nvPr/>
        </p:nvGrpSpPr>
        <p:grpSpPr>
          <a:xfrm>
            <a:off x="4447625" y="2774757"/>
            <a:ext cx="1076632" cy="369332"/>
            <a:chOff x="4704120" y="2356972"/>
            <a:chExt cx="1076632" cy="369332"/>
          </a:xfrm>
        </p:grpSpPr>
        <p:cxnSp>
          <p:nvCxnSpPr>
            <p:cNvPr id="26" name="Straight Arrow Connector 25">
              <a:extLst>
                <a:ext uri="{FF2B5EF4-FFF2-40B4-BE49-F238E27FC236}">
                  <a16:creationId xmlns:a16="http://schemas.microsoft.com/office/drawing/2014/main" id="{E075C3A0-E096-03A4-D6D1-2ADE6DFA76E1}"/>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519E86D-9731-B698-3990-EA366FBC134B}"/>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sp>
        <p:nvSpPr>
          <p:cNvPr id="7" name="TextBox 6">
            <a:extLst>
              <a:ext uri="{FF2B5EF4-FFF2-40B4-BE49-F238E27FC236}">
                <a16:creationId xmlns:a16="http://schemas.microsoft.com/office/drawing/2014/main" id="{27C2A866-3078-FABD-D3F6-869155C64B51}"/>
              </a:ext>
            </a:extLst>
          </p:cNvPr>
          <p:cNvSpPr txBox="1"/>
          <p:nvPr/>
        </p:nvSpPr>
        <p:spPr>
          <a:xfrm>
            <a:off x="2884705" y="5014257"/>
            <a:ext cx="3374591" cy="707886"/>
          </a:xfrm>
          <a:prstGeom prst="rect">
            <a:avLst/>
          </a:prstGeom>
          <a:noFill/>
        </p:spPr>
        <p:txBody>
          <a:bodyPr wrap="square" rtlCol="0">
            <a:spAutoFit/>
          </a:bodyPr>
          <a:lstStyle/>
          <a:p>
            <a:pPr algn="ctr"/>
            <a:r>
              <a:rPr lang="en-US" sz="2000" b="1" dirty="0">
                <a:solidFill>
                  <a:srgbClr val="7030A0"/>
                </a:solidFill>
              </a:rPr>
              <a:t>Do we need to test </a:t>
            </a:r>
            <a:r>
              <a:rPr lang="en-US" sz="2000" b="1" u="sng" dirty="0">
                <a:solidFill>
                  <a:srgbClr val="7030A0"/>
                </a:solidFill>
              </a:rPr>
              <a:t>all</a:t>
            </a:r>
            <a:r>
              <a:rPr lang="en-US" sz="2000" b="1" dirty="0">
                <a:solidFill>
                  <a:srgbClr val="7030A0"/>
                </a:solidFill>
              </a:rPr>
              <a:t> the odd numbers less than n?</a:t>
            </a:r>
          </a:p>
        </p:txBody>
      </p:sp>
    </p:spTree>
    <p:extLst>
      <p:ext uri="{BB962C8B-B14F-4D97-AF65-F5344CB8AC3E}">
        <p14:creationId xmlns:p14="http://schemas.microsoft.com/office/powerpoint/2010/main" val="270755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right)">
                                      <p:cBhvr>
                                        <p:cTn id="16" dur="500"/>
                                        <p:tgtEl>
                                          <p:spTgt spid="25"/>
                                        </p:tgtEl>
                                      </p:cBhvr>
                                    </p:animEffect>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Encoding (Representation)</a:t>
            </a:r>
          </a:p>
        </p:txBody>
      </p:sp>
      <p:sp>
        <p:nvSpPr>
          <p:cNvPr id="3" name="Content Placeholder 2"/>
          <p:cNvSpPr>
            <a:spLocks noGrp="1"/>
          </p:cNvSpPr>
          <p:nvPr>
            <p:ph idx="1"/>
          </p:nvPr>
        </p:nvSpPr>
        <p:spPr/>
        <p:txBody>
          <a:bodyPr>
            <a:noAutofit/>
          </a:bodyPr>
          <a:lstStyle/>
          <a:p>
            <a:pPr marL="0" indent="0">
              <a:spcBef>
                <a:spcPts val="0"/>
              </a:spcBef>
              <a:spcAft>
                <a:spcPts val="1200"/>
              </a:spcAft>
              <a:buNone/>
            </a:pPr>
            <a:r>
              <a:rPr lang="en-US" sz="2400" dirty="0"/>
              <a:t>Cards in a deck are numbered </a:t>
            </a:r>
            <a:r>
              <a:rPr lang="en-US" sz="2400" b="1" dirty="0">
                <a:solidFill>
                  <a:srgbClr val="0070C0"/>
                </a:solidFill>
              </a:rPr>
              <a:t>0 – 51</a:t>
            </a:r>
            <a:endParaRPr lang="en-US" sz="2400" dirty="0">
              <a:solidFill>
                <a:srgbClr val="0070C0"/>
              </a:solidFill>
            </a:endParaRPr>
          </a:p>
        </p:txBody>
      </p:sp>
      <p:sp>
        <p:nvSpPr>
          <p:cNvPr id="4" name="Slide Number Placeholder 3"/>
          <p:cNvSpPr>
            <a:spLocks noGrp="1"/>
          </p:cNvSpPr>
          <p:nvPr>
            <p:ph type="sldNum" sz="quarter" idx="12"/>
          </p:nvPr>
        </p:nvSpPr>
        <p:spPr/>
        <p:txBody>
          <a:bodyPr/>
          <a:lstStyle/>
          <a:p>
            <a:fld id="{650AD656-6FF9-465D-B7B0-1CD0DD39CD23}" type="slidenum">
              <a:rPr lang="en-US" smtClean="0"/>
              <a:t>3</a:t>
            </a:fld>
            <a:endParaRPr lang="en-US" dirty="0"/>
          </a:p>
        </p:txBody>
      </p:sp>
      <p:pic>
        <p:nvPicPr>
          <p:cNvPr id="8" name="Picture 7"/>
          <p:cNvPicPr>
            <a:picLocks noChangeAspect="1"/>
          </p:cNvPicPr>
          <p:nvPr/>
        </p:nvPicPr>
        <p:blipFill>
          <a:blip r:embed="rId2"/>
          <a:stretch>
            <a:fillRect/>
          </a:stretch>
        </p:blipFill>
        <p:spPr>
          <a:xfrm>
            <a:off x="5936398" y="1468581"/>
            <a:ext cx="2774089" cy="1837835"/>
          </a:xfrm>
          <a:prstGeom prst="rect">
            <a:avLst/>
          </a:prstGeom>
        </p:spPr>
      </p:pic>
      <p:sp>
        <p:nvSpPr>
          <p:cNvPr id="11" name="TextBox 10"/>
          <p:cNvSpPr txBox="1"/>
          <p:nvPr/>
        </p:nvSpPr>
        <p:spPr>
          <a:xfrm>
            <a:off x="5923744" y="4129314"/>
            <a:ext cx="2786743" cy="1569660"/>
          </a:xfrm>
          <a:prstGeom prst="rect">
            <a:avLst/>
          </a:prstGeom>
          <a:noFill/>
        </p:spPr>
        <p:txBody>
          <a:bodyPr wrap="square" rtlCol="0">
            <a:spAutoFit/>
          </a:bodyPr>
          <a:lstStyle/>
          <a:p>
            <a:pPr algn="ctr"/>
            <a:r>
              <a:rPr lang="en-US" sz="2400" dirty="0"/>
              <a:t>How can we convert  </a:t>
            </a:r>
            <a:r>
              <a:rPr lang="en-US" sz="2400" i="1" dirty="0"/>
              <a:t>to</a:t>
            </a:r>
            <a:r>
              <a:rPr lang="en-US" sz="2400" dirty="0"/>
              <a:t> &amp; </a:t>
            </a:r>
            <a:r>
              <a:rPr lang="en-US" sz="2400" i="1" dirty="0"/>
              <a:t>from</a:t>
            </a:r>
            <a:r>
              <a:rPr lang="en-US" sz="2400" dirty="0"/>
              <a:t> a </a:t>
            </a:r>
            <a:r>
              <a:rPr lang="en-US" sz="2400" b="1" dirty="0">
                <a:solidFill>
                  <a:srgbClr val="0070C0"/>
                </a:solidFill>
              </a:rPr>
              <a:t>card#</a:t>
            </a:r>
            <a:r>
              <a:rPr lang="en-US" sz="2400" dirty="0"/>
              <a:t> and a specific </a:t>
            </a:r>
            <a:r>
              <a:rPr lang="en-US" sz="2400" b="1" dirty="0">
                <a:solidFill>
                  <a:srgbClr val="00B050"/>
                </a:solidFill>
              </a:rPr>
              <a:t>suit</a:t>
            </a:r>
            <a:r>
              <a:rPr lang="en-US" sz="2400" dirty="0"/>
              <a:t> and </a:t>
            </a:r>
            <a:r>
              <a:rPr lang="en-US" sz="2400" b="1" dirty="0">
                <a:solidFill>
                  <a:srgbClr val="FF0000"/>
                </a:solidFill>
              </a:rPr>
              <a:t>rank</a:t>
            </a:r>
            <a:r>
              <a:rPr lang="en-US" sz="2400" dirty="0"/>
              <a:t>?</a:t>
            </a:r>
          </a:p>
        </p:txBody>
      </p:sp>
      <p:graphicFrame>
        <p:nvGraphicFramePr>
          <p:cNvPr id="15" name="Table 14"/>
          <p:cNvGraphicFramePr>
            <a:graphicFrameLocks noGrp="1"/>
          </p:cNvGraphicFramePr>
          <p:nvPr/>
        </p:nvGraphicFramePr>
        <p:xfrm>
          <a:off x="714829" y="2400157"/>
          <a:ext cx="4724400" cy="4133850"/>
        </p:xfrm>
        <a:graphic>
          <a:graphicData uri="http://schemas.openxmlformats.org/drawingml/2006/table">
            <a:tbl>
              <a:tblPr/>
              <a:tblGrid>
                <a:gridCol w="610832">
                  <a:extLst>
                    <a:ext uri="{9D8B030D-6E8A-4147-A177-3AD203B41FA5}">
                      <a16:colId xmlns:a16="http://schemas.microsoft.com/office/drawing/2014/main" val="20000"/>
                    </a:ext>
                  </a:extLst>
                </a:gridCol>
                <a:gridCol w="1584344">
                  <a:extLst>
                    <a:ext uri="{9D8B030D-6E8A-4147-A177-3AD203B41FA5}">
                      <a16:colId xmlns:a16="http://schemas.microsoft.com/office/drawing/2014/main" val="20001"/>
                    </a:ext>
                  </a:extLst>
                </a:gridCol>
                <a:gridCol w="334048">
                  <a:extLst>
                    <a:ext uri="{9D8B030D-6E8A-4147-A177-3AD203B41FA5}">
                      <a16:colId xmlns:a16="http://schemas.microsoft.com/office/drawing/2014/main" val="20002"/>
                    </a:ext>
                  </a:extLst>
                </a:gridCol>
                <a:gridCol w="610832">
                  <a:extLst>
                    <a:ext uri="{9D8B030D-6E8A-4147-A177-3AD203B41FA5}">
                      <a16:colId xmlns:a16="http://schemas.microsoft.com/office/drawing/2014/main" val="20003"/>
                    </a:ext>
                  </a:extLst>
                </a:gridCol>
                <a:gridCol w="1584344">
                  <a:extLst>
                    <a:ext uri="{9D8B030D-6E8A-4147-A177-3AD203B41FA5}">
                      <a16:colId xmlns:a16="http://schemas.microsoft.com/office/drawing/2014/main" val="20004"/>
                    </a:ext>
                  </a:extLst>
                </a:gridCol>
              </a:tblGrid>
              <a:tr h="295275">
                <a:tc gridSpan="2">
                  <a:txBody>
                    <a:bodyPr/>
                    <a:lstStyle/>
                    <a:p>
                      <a:pPr algn="ctr" fontAlgn="b"/>
                      <a:r>
                        <a:rPr lang="en-US" sz="1800" b="1" i="0" u="none" strike="noStrike" dirty="0">
                          <a:solidFill>
                            <a:srgbClr val="00B050"/>
                          </a:solidFill>
                          <a:effectLst/>
                          <a:latin typeface="Calibri" panose="020F0502020204030204" pitchFamily="34" charset="0"/>
                        </a:rPr>
                        <a:t>Card Suit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800" b="1" i="0" u="none" strike="noStrike" dirty="0">
                          <a:solidFill>
                            <a:srgbClr val="FF0000"/>
                          </a:solidFill>
                          <a:effectLst/>
                          <a:latin typeface="Calibri" panose="020F0502020204030204" pitchFamily="34" charset="0"/>
                        </a:rPr>
                        <a:t>Card 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295275">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Clubs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Deuce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5275">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Diamonds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Three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5275">
                <a:tc>
                  <a:txBody>
                    <a:bodyPr/>
                    <a:lstStyle/>
                    <a:p>
                      <a:pPr algn="ctr" fontAlgn="b"/>
                      <a:r>
                        <a:rPr lang="en-US" sz="18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Hearts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Four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5275">
                <a:tc>
                  <a:txBody>
                    <a:bodyPr/>
                    <a:lstStyle/>
                    <a:p>
                      <a:pPr algn="ctr" fontAlgn="b"/>
                      <a:r>
                        <a:rPr lang="en-US" sz="18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Spades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Five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Six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Seven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Nine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Ten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Queen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King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Ace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407006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9"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A60E3FA-451D-206B-A84F-9253032744DC}"/>
              </a:ext>
            </a:extLst>
          </p:cNvPr>
          <p:cNvPicPr>
            <a:picLocks noChangeAspect="1"/>
          </p:cNvPicPr>
          <p:nvPr/>
        </p:nvPicPr>
        <p:blipFill>
          <a:blip r:embed="rId2"/>
          <a:stretch>
            <a:fillRect/>
          </a:stretch>
        </p:blipFill>
        <p:spPr>
          <a:xfrm>
            <a:off x="2198385" y="1323520"/>
            <a:ext cx="4747231" cy="5340635"/>
          </a:xfrm>
          <a:prstGeom prst="rect">
            <a:avLst/>
          </a:prstGeom>
          <a:ln>
            <a:solidFill>
              <a:schemeClr val="tx1"/>
            </a:solidFill>
          </a:ln>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70C0"/>
                </a:solidFill>
                <a:latin typeface="+mn-lt"/>
              </a:rPr>
              <a:t>Open</a:t>
            </a:r>
            <a:r>
              <a:rPr lang="en-US" sz="3200" dirty="0">
                <a:latin typeface="+mn-lt"/>
              </a:rPr>
              <a:t> prime_racer3.py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30</a:t>
            </a:fld>
            <a:endParaRPr lang="en-US"/>
          </a:p>
        </p:txBody>
      </p:sp>
      <p:grpSp>
        <p:nvGrpSpPr>
          <p:cNvPr id="3" name="Group 2">
            <a:extLst>
              <a:ext uri="{FF2B5EF4-FFF2-40B4-BE49-F238E27FC236}">
                <a16:creationId xmlns:a16="http://schemas.microsoft.com/office/drawing/2014/main" id="{E8863209-CF19-B154-9F9C-434FCF449B7C}"/>
              </a:ext>
            </a:extLst>
          </p:cNvPr>
          <p:cNvGrpSpPr/>
          <p:nvPr/>
        </p:nvGrpSpPr>
        <p:grpSpPr>
          <a:xfrm>
            <a:off x="6628995" y="2987362"/>
            <a:ext cx="1076632" cy="369332"/>
            <a:chOff x="4968362" y="2079211"/>
            <a:chExt cx="1076632" cy="369332"/>
          </a:xfrm>
        </p:grpSpPr>
        <p:cxnSp>
          <p:nvCxnSpPr>
            <p:cNvPr id="6" name="Straight Arrow Connector 5">
              <a:extLst>
                <a:ext uri="{FF2B5EF4-FFF2-40B4-BE49-F238E27FC236}">
                  <a16:creationId xmlns:a16="http://schemas.microsoft.com/office/drawing/2014/main" id="{F03CC43F-5C0B-F458-B876-580F3E8F712C}"/>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1F4A6C-EBB8-4689-4AAA-88A9BAF58892}"/>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sp>
        <p:nvSpPr>
          <p:cNvPr id="8" name="Rectangle 7">
            <a:extLst>
              <a:ext uri="{FF2B5EF4-FFF2-40B4-BE49-F238E27FC236}">
                <a16:creationId xmlns:a16="http://schemas.microsoft.com/office/drawing/2014/main" id="{7987E086-F32A-3DD6-E518-4E4BD496BBD2}"/>
              </a:ext>
            </a:extLst>
          </p:cNvPr>
          <p:cNvSpPr/>
          <p:nvPr/>
        </p:nvSpPr>
        <p:spPr>
          <a:xfrm>
            <a:off x="4520931" y="3048745"/>
            <a:ext cx="1670103" cy="226705"/>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7B281E-D5F6-A15B-D9F7-71615027ED29}"/>
                  </a:ext>
                </a:extLst>
              </p:cNvPr>
              <p:cNvSpPr txBox="1"/>
              <p:nvPr/>
            </p:nvSpPr>
            <p:spPr>
              <a:xfrm>
                <a:off x="3973104" y="2241389"/>
                <a:ext cx="2762094" cy="681982"/>
              </a:xfrm>
              <a:prstGeom prst="rect">
                <a:avLst/>
              </a:prstGeom>
              <a:noFill/>
            </p:spPr>
            <p:txBody>
              <a:bodyPr wrap="square" rtlCol="0">
                <a:spAutoFit/>
              </a:bodyPr>
              <a:lstStyle/>
              <a:p>
                <a:pPr algn="ctr"/>
                <a:r>
                  <a:rPr lang="en-US" dirty="0">
                    <a:solidFill>
                      <a:srgbClr val="00B050"/>
                    </a:solidFill>
                  </a:rPr>
                  <a:t>At least one prime factor </a:t>
                </a:r>
                <a:r>
                  <a:rPr lang="en-US" b="1" dirty="0">
                    <a:ln>
                      <a:solidFill>
                        <a:srgbClr val="00B050"/>
                      </a:solidFill>
                    </a:ln>
                    <a:solidFill>
                      <a:srgbClr val="00B050"/>
                    </a:solidFill>
                  </a:rPr>
                  <a:t>p</a:t>
                </a:r>
                <a:r>
                  <a:rPr lang="en-US" dirty="0">
                    <a:solidFill>
                      <a:srgbClr val="00B050"/>
                    </a:solidFill>
                  </a:rPr>
                  <a:t> of </a:t>
                </a:r>
                <a:r>
                  <a:rPr lang="en-US" b="1" dirty="0">
                    <a:ln>
                      <a:solidFill>
                        <a:srgbClr val="00B050"/>
                      </a:solidFill>
                    </a:ln>
                    <a:solidFill>
                      <a:srgbClr val="00B050"/>
                    </a:solidFill>
                  </a:rPr>
                  <a:t>n</a:t>
                </a:r>
                <a:r>
                  <a:rPr lang="en-US" dirty="0">
                    <a:solidFill>
                      <a:srgbClr val="00B050"/>
                    </a:solidFill>
                  </a:rPr>
                  <a:t> must be </a:t>
                </a:r>
                <a14:m>
                  <m:oMath xmlns:m="http://schemas.openxmlformats.org/officeDocument/2006/math">
                    <m:r>
                      <a:rPr lang="en-US" b="1" i="1" dirty="0" smtClean="0">
                        <a:ln>
                          <a:solidFill>
                            <a:srgbClr val="00B050"/>
                          </a:solidFill>
                        </a:ln>
                        <a:solidFill>
                          <a:srgbClr val="00B050"/>
                        </a:solidFill>
                        <a:latin typeface="Cambria Math" panose="02040503050406030204" pitchFamily="18" charset="0"/>
                        <a:ea typeface="Cambria Math" panose="02040503050406030204" pitchFamily="18" charset="0"/>
                      </a:rPr>
                      <m:t>≤</m:t>
                    </m:r>
                    <m:d>
                      <m:dPr>
                        <m:begChr m:val="⌊"/>
                        <m:endChr m:val="⌋"/>
                        <m:ctrlPr>
                          <a:rPr lang="en-US" b="1" i="1" dirty="0" smtClean="0">
                            <a:ln>
                              <a:solidFill>
                                <a:srgbClr val="00B050"/>
                              </a:solidFill>
                            </a:ln>
                            <a:solidFill>
                              <a:srgbClr val="00B050"/>
                            </a:solidFill>
                            <a:latin typeface="Cambria Math" panose="02040503050406030204" pitchFamily="18" charset="0"/>
                          </a:rPr>
                        </m:ctrlPr>
                      </m:dPr>
                      <m:e>
                        <m:rad>
                          <m:radPr>
                            <m:degHide m:val="on"/>
                            <m:ctrlPr>
                              <a:rPr lang="en-US" b="1" i="1" dirty="0">
                                <a:ln>
                                  <a:solidFill>
                                    <a:srgbClr val="00B050"/>
                                  </a:solidFill>
                                </a:ln>
                                <a:solidFill>
                                  <a:srgbClr val="00B050"/>
                                </a:solidFill>
                                <a:latin typeface="Cambria Math" panose="02040503050406030204" pitchFamily="18" charset="0"/>
                              </a:rPr>
                            </m:ctrlPr>
                          </m:radPr>
                          <m:deg/>
                          <m:e>
                            <m:r>
                              <a:rPr lang="en-US" b="1" i="1" dirty="0">
                                <a:ln>
                                  <a:solidFill>
                                    <a:srgbClr val="00B050"/>
                                  </a:solidFill>
                                </a:ln>
                                <a:solidFill>
                                  <a:srgbClr val="00B050"/>
                                </a:solidFill>
                                <a:latin typeface="Cambria Math" panose="02040503050406030204" pitchFamily="18" charset="0"/>
                              </a:rPr>
                              <m:t>𝒏</m:t>
                            </m:r>
                          </m:e>
                        </m:rad>
                      </m:e>
                    </m:d>
                  </m:oMath>
                </a14:m>
                <a:endParaRPr lang="en-US" b="1" dirty="0">
                  <a:ln>
                    <a:solidFill>
                      <a:srgbClr val="00B050"/>
                    </a:solidFill>
                  </a:ln>
                  <a:solidFill>
                    <a:srgbClr val="00B050"/>
                  </a:solidFill>
                </a:endParaRPr>
              </a:p>
            </p:txBody>
          </p:sp>
        </mc:Choice>
        <mc:Fallback xmlns="">
          <p:sp>
            <p:nvSpPr>
              <p:cNvPr id="9" name="TextBox 8">
                <a:extLst>
                  <a:ext uri="{FF2B5EF4-FFF2-40B4-BE49-F238E27FC236}">
                    <a16:creationId xmlns:a16="http://schemas.microsoft.com/office/drawing/2014/main" id="{F17B281E-D5F6-A15B-D9F7-71615027ED29}"/>
                  </a:ext>
                </a:extLst>
              </p:cNvPr>
              <p:cNvSpPr txBox="1">
                <a:spLocks noRot="1" noChangeAspect="1" noMove="1" noResize="1" noEditPoints="1" noAdjustHandles="1" noChangeArrowheads="1" noChangeShapeType="1" noTextEdit="1"/>
              </p:cNvSpPr>
              <p:nvPr/>
            </p:nvSpPr>
            <p:spPr>
              <a:xfrm>
                <a:off x="3973104" y="2241389"/>
                <a:ext cx="2762094" cy="681982"/>
              </a:xfrm>
              <a:prstGeom prst="rect">
                <a:avLst/>
              </a:prstGeom>
              <a:blipFill>
                <a:blip r:embed="rId3"/>
                <a:stretch>
                  <a:fillRect l="-221" t="-5357" b="-1160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84212677-7545-63FF-B5D0-A44102C88CE6}"/>
              </a:ext>
            </a:extLst>
          </p:cNvPr>
          <p:cNvSpPr txBox="1"/>
          <p:nvPr/>
        </p:nvSpPr>
        <p:spPr>
          <a:xfrm>
            <a:off x="7252353" y="497779"/>
            <a:ext cx="1514007" cy="923330"/>
          </a:xfrm>
          <a:prstGeom prst="rect">
            <a:avLst/>
          </a:prstGeom>
          <a:noFill/>
        </p:spPr>
        <p:txBody>
          <a:bodyPr wrap="square" rtlCol="0">
            <a:spAutoFit/>
          </a:bodyPr>
          <a:lstStyle/>
          <a:p>
            <a:pPr algn="ctr"/>
            <a:r>
              <a:rPr lang="en-US" b="1" dirty="0">
                <a:solidFill>
                  <a:srgbClr val="00B050"/>
                </a:solidFill>
              </a:rPr>
              <a:t>Note: You should not edit this file!</a:t>
            </a:r>
          </a:p>
        </p:txBody>
      </p:sp>
    </p:spTree>
    <p:extLst>
      <p:ext uri="{BB962C8B-B14F-4D97-AF65-F5344CB8AC3E}">
        <p14:creationId xmlns:p14="http://schemas.microsoft.com/office/powerpoint/2010/main" val="166990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407507-1351-9558-B3F8-323645DC80C8}"/>
              </a:ext>
            </a:extLst>
          </p:cNvPr>
          <p:cNvPicPr>
            <a:picLocks noChangeAspect="1"/>
          </p:cNvPicPr>
          <p:nvPr/>
        </p:nvPicPr>
        <p:blipFill>
          <a:blip r:embed="rId2"/>
          <a:stretch>
            <a:fillRect/>
          </a:stretch>
        </p:blipFill>
        <p:spPr>
          <a:xfrm>
            <a:off x="1862476" y="2333762"/>
            <a:ext cx="5419048" cy="2190476"/>
          </a:xfrm>
          <a:prstGeom prst="rect">
            <a:avLst/>
          </a:prstGeom>
          <a:ln>
            <a:solidFill>
              <a:schemeClr val="tx1"/>
            </a:solidFill>
          </a:ln>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prime_racer3.py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31</a:t>
            </a:fld>
            <a:endParaRPr lang="en-US"/>
          </a:p>
        </p:txBody>
      </p:sp>
      <p:grpSp>
        <p:nvGrpSpPr>
          <p:cNvPr id="22" name="Group 21">
            <a:extLst>
              <a:ext uri="{FF2B5EF4-FFF2-40B4-BE49-F238E27FC236}">
                <a16:creationId xmlns:a16="http://schemas.microsoft.com/office/drawing/2014/main" id="{2A1E4E75-3879-144C-41B2-DCA68DDBBBBC}"/>
              </a:ext>
            </a:extLst>
          </p:cNvPr>
          <p:cNvGrpSpPr/>
          <p:nvPr/>
        </p:nvGrpSpPr>
        <p:grpSpPr>
          <a:xfrm>
            <a:off x="4637652" y="2612576"/>
            <a:ext cx="1076632" cy="369332"/>
            <a:chOff x="4968362" y="2079211"/>
            <a:chExt cx="1076632" cy="369332"/>
          </a:xfrm>
        </p:grpSpPr>
        <p:cxnSp>
          <p:nvCxnSpPr>
            <p:cNvPr id="23" name="Straight Arrow Connector 22">
              <a:extLst>
                <a:ext uri="{FF2B5EF4-FFF2-40B4-BE49-F238E27FC236}">
                  <a16:creationId xmlns:a16="http://schemas.microsoft.com/office/drawing/2014/main" id="{9B5F3A5C-7F7F-32F9-A376-74B5420D716F}"/>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1F9EF0A-603E-4174-ABF8-37B3F37B112C}"/>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25" name="Group 24">
            <a:extLst>
              <a:ext uri="{FF2B5EF4-FFF2-40B4-BE49-F238E27FC236}">
                <a16:creationId xmlns:a16="http://schemas.microsoft.com/office/drawing/2014/main" id="{6E7EC039-F9F8-A498-3678-72E62F35C6D2}"/>
              </a:ext>
            </a:extLst>
          </p:cNvPr>
          <p:cNvGrpSpPr/>
          <p:nvPr/>
        </p:nvGrpSpPr>
        <p:grpSpPr>
          <a:xfrm>
            <a:off x="4447625" y="2774757"/>
            <a:ext cx="1076632" cy="369332"/>
            <a:chOff x="4704120" y="2356972"/>
            <a:chExt cx="1076632" cy="369332"/>
          </a:xfrm>
        </p:grpSpPr>
        <p:cxnSp>
          <p:nvCxnSpPr>
            <p:cNvPr id="26" name="Straight Arrow Connector 25">
              <a:extLst>
                <a:ext uri="{FF2B5EF4-FFF2-40B4-BE49-F238E27FC236}">
                  <a16:creationId xmlns:a16="http://schemas.microsoft.com/office/drawing/2014/main" id="{E075C3A0-E096-03A4-D6D1-2ADE6DFA76E1}"/>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519E86D-9731-B698-3990-EA366FBC134B}"/>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spTree>
    <p:extLst>
      <p:ext uri="{BB962C8B-B14F-4D97-AF65-F5344CB8AC3E}">
        <p14:creationId xmlns:p14="http://schemas.microsoft.com/office/powerpoint/2010/main" val="241765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right)">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dirty="0">
                <a:latin typeface="+mn-lt"/>
              </a:rPr>
              <a:t>Measurable Systematic Improvement</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32</a:t>
            </a:fld>
            <a:endParaRPr lang="en-US"/>
          </a:p>
        </p:txBody>
      </p:sp>
      <p:sp>
        <p:nvSpPr>
          <p:cNvPr id="3" name="TextBox 2">
            <a:extLst>
              <a:ext uri="{FF2B5EF4-FFF2-40B4-BE49-F238E27FC236}">
                <a16:creationId xmlns:a16="http://schemas.microsoft.com/office/drawing/2014/main" id="{B308E80F-5813-AADB-38F5-99A9F82B3704}"/>
              </a:ext>
            </a:extLst>
          </p:cNvPr>
          <p:cNvSpPr txBox="1"/>
          <p:nvPr/>
        </p:nvSpPr>
        <p:spPr>
          <a:xfrm>
            <a:off x="1935516" y="5858241"/>
            <a:ext cx="5482832" cy="707886"/>
          </a:xfrm>
          <a:prstGeom prst="rect">
            <a:avLst/>
          </a:prstGeom>
          <a:noFill/>
        </p:spPr>
        <p:txBody>
          <a:bodyPr wrap="square" rtlCol="0">
            <a:spAutoFit/>
          </a:bodyPr>
          <a:lstStyle/>
          <a:p>
            <a:pPr algn="ctr"/>
            <a:r>
              <a:rPr lang="en-US" sz="2000" b="1" dirty="0">
                <a:solidFill>
                  <a:srgbClr val="7030A0"/>
                </a:solidFill>
              </a:rPr>
              <a:t>We reduced the run time by 90% by just thinking carefully about the nature of the problem</a:t>
            </a:r>
          </a:p>
        </p:txBody>
      </p:sp>
      <p:pic>
        <p:nvPicPr>
          <p:cNvPr id="8" name="Picture 7">
            <a:extLst>
              <a:ext uri="{FF2B5EF4-FFF2-40B4-BE49-F238E27FC236}">
                <a16:creationId xmlns:a16="http://schemas.microsoft.com/office/drawing/2014/main" id="{1A831B7D-4C85-DA0E-3A4C-621CEA6155A2}"/>
              </a:ext>
            </a:extLst>
          </p:cNvPr>
          <p:cNvPicPr>
            <a:picLocks noChangeAspect="1"/>
          </p:cNvPicPr>
          <p:nvPr/>
        </p:nvPicPr>
        <p:blipFill>
          <a:blip r:embed="rId2"/>
          <a:stretch>
            <a:fillRect/>
          </a:stretch>
        </p:blipFill>
        <p:spPr>
          <a:xfrm>
            <a:off x="790679" y="1690689"/>
            <a:ext cx="5419048" cy="2190476"/>
          </a:xfrm>
          <a:prstGeom prst="rect">
            <a:avLst/>
          </a:prstGeom>
          <a:ln>
            <a:solidFill>
              <a:schemeClr val="tx1"/>
            </a:solid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EF6BD733-11C2-C9C3-216F-D567BDA2DD99}"/>
              </a:ext>
            </a:extLst>
          </p:cNvPr>
          <p:cNvPicPr>
            <a:picLocks noChangeAspect="1"/>
          </p:cNvPicPr>
          <p:nvPr/>
        </p:nvPicPr>
        <p:blipFill>
          <a:blip r:embed="rId3"/>
          <a:stretch>
            <a:fillRect/>
          </a:stretch>
        </p:blipFill>
        <p:spPr>
          <a:xfrm>
            <a:off x="1757545" y="2573605"/>
            <a:ext cx="5419048" cy="2190476"/>
          </a:xfrm>
          <a:prstGeom prst="rect">
            <a:avLst/>
          </a:prstGeom>
          <a:ln>
            <a:solidFill>
              <a:schemeClr val="tx1"/>
            </a:solidFill>
          </a:ln>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1B571A4F-D1EF-1870-77BC-3782BFEF7E85}"/>
              </a:ext>
            </a:extLst>
          </p:cNvPr>
          <p:cNvPicPr>
            <a:picLocks noChangeAspect="1"/>
          </p:cNvPicPr>
          <p:nvPr/>
        </p:nvPicPr>
        <p:blipFill>
          <a:blip r:embed="rId4"/>
          <a:stretch>
            <a:fillRect/>
          </a:stretch>
        </p:blipFill>
        <p:spPr>
          <a:xfrm>
            <a:off x="2746896" y="3429000"/>
            <a:ext cx="5419048" cy="2190476"/>
          </a:xfrm>
          <a:prstGeom prst="rect">
            <a:avLst/>
          </a:prstGeom>
          <a:ln>
            <a:solidFill>
              <a:schemeClr val="tx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3EC007DD-3D94-E90C-0CEE-0A1C65196E20}"/>
              </a:ext>
            </a:extLst>
          </p:cNvPr>
          <p:cNvSpPr/>
          <p:nvPr/>
        </p:nvSpPr>
        <p:spPr>
          <a:xfrm>
            <a:off x="2810656" y="2211049"/>
            <a:ext cx="539646" cy="20986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F758405-42BF-D7A1-CBA0-2C77E75D44D1}"/>
              </a:ext>
            </a:extLst>
          </p:cNvPr>
          <p:cNvSpPr/>
          <p:nvPr/>
        </p:nvSpPr>
        <p:spPr>
          <a:xfrm>
            <a:off x="3780021" y="3085304"/>
            <a:ext cx="539646" cy="20986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00ACE9C-7784-D7D3-8376-FB1B8CD10FD3}"/>
              </a:ext>
            </a:extLst>
          </p:cNvPr>
          <p:cNvSpPr/>
          <p:nvPr/>
        </p:nvSpPr>
        <p:spPr>
          <a:xfrm>
            <a:off x="4764375" y="3948082"/>
            <a:ext cx="539646" cy="20986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5EAD5999-A1E4-0CC1-00C4-B1DB0AF7C303}"/>
              </a:ext>
            </a:extLst>
          </p:cNvPr>
          <p:cNvCxnSpPr>
            <a:cxnSpLocks/>
            <a:stCxn id="13" idx="3"/>
          </p:cNvCxnSpPr>
          <p:nvPr/>
        </p:nvCxnSpPr>
        <p:spPr>
          <a:xfrm>
            <a:off x="3350302" y="2315980"/>
            <a:ext cx="699542" cy="784313"/>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BF515359-9083-B1A8-17FA-892AA4A062A7}"/>
              </a:ext>
            </a:extLst>
          </p:cNvPr>
          <p:cNvCxnSpPr>
            <a:cxnSpLocks/>
            <a:stCxn id="23" idx="3"/>
          </p:cNvCxnSpPr>
          <p:nvPr/>
        </p:nvCxnSpPr>
        <p:spPr>
          <a:xfrm>
            <a:off x="4319667" y="3190235"/>
            <a:ext cx="714531" cy="718280"/>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58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arn(inVertical)">
                                      <p:cBhvr>
                                        <p:cTn id="27" dur="500"/>
                                        <p:tgtEl>
                                          <p:spTgt spid="23"/>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up)">
                                      <p:cBhvr>
                                        <p:cTn id="31" dur="500"/>
                                        <p:tgtEl>
                                          <p:spTgt spid="28"/>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arn(inVertical)">
                                      <p:cBhvr>
                                        <p:cTn id="35" dur="500"/>
                                        <p:tgtEl>
                                          <p:spTgt spid="24"/>
                                        </p:tgtEl>
                                      </p:cBhvr>
                                    </p:animEffect>
                                  </p:childTnLst>
                                </p:cTn>
                              </p:par>
                            </p:childTnLst>
                          </p:cTn>
                        </p:par>
                        <p:par>
                          <p:cTn id="36" fill="hold">
                            <p:stCondLst>
                              <p:cond delay="4000"/>
                            </p:stCondLst>
                            <p:childTnLst>
                              <p:par>
                                <p:cTn id="37" presetID="2" presetClass="entr" presetSubtype="4"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P spid="23" grpId="0" animBg="1"/>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dirty="0">
                <a:latin typeface="+mn-lt"/>
              </a:rPr>
              <a:t>Session </a:t>
            </a:r>
            <a:r>
              <a:rPr lang="en-US" sz="3200" b="1" dirty="0">
                <a:latin typeface="+mn-lt"/>
              </a:rPr>
              <a:t>10</a:t>
            </a:r>
            <a:r>
              <a:rPr lang="en-US" sz="3200" dirty="0">
                <a:latin typeface="+mn-lt"/>
              </a:rPr>
              <a:t> </a:t>
            </a:r>
            <a:r>
              <a:rPr lang="en-US" sz="3200">
                <a:latin typeface="+mn-lt"/>
              </a:rPr>
              <a:t>– Now </a:t>
            </a:r>
            <a:r>
              <a:rPr lang="en-US" sz="3200" dirty="0">
                <a:latin typeface="+mn-lt"/>
              </a:rPr>
              <a:t>You Know…</a:t>
            </a:r>
          </a:p>
        </p:txBody>
      </p:sp>
      <p:sp>
        <p:nvSpPr>
          <p:cNvPr id="3" name="Content Placeholder 2">
            <a:extLst>
              <a:ext uri="{FF2B5EF4-FFF2-40B4-BE49-F238E27FC236}">
                <a16:creationId xmlns:a16="http://schemas.microsoft.com/office/drawing/2014/main" id="{9B72E0DF-EA1E-2B29-FBAA-C77F1DA8F842}"/>
              </a:ext>
            </a:extLst>
          </p:cNvPr>
          <p:cNvSpPr>
            <a:spLocks noGrp="1"/>
          </p:cNvSpPr>
          <p:nvPr>
            <p:ph idx="1"/>
          </p:nvPr>
        </p:nvSpPr>
        <p:spPr/>
        <p:txBody>
          <a:bodyPr>
            <a:normAutofit/>
          </a:bodyPr>
          <a:lstStyle/>
          <a:p>
            <a:pPr>
              <a:spcBef>
                <a:spcPts val="0"/>
              </a:spcBef>
              <a:spcAft>
                <a:spcPts val="1200"/>
              </a:spcAft>
            </a:pPr>
            <a:r>
              <a:rPr lang="en-US" sz="2400" dirty="0"/>
              <a:t>The </a:t>
            </a:r>
            <a:r>
              <a:rPr lang="en-US" sz="2400" u="sng" dirty="0"/>
              <a:t>art</a:t>
            </a:r>
            <a:r>
              <a:rPr lang="en-US" sz="2400" dirty="0"/>
              <a:t> of computer </a:t>
            </a:r>
            <a:r>
              <a:rPr lang="en-US" sz="2400" i="1" dirty="0"/>
              <a:t>science</a:t>
            </a:r>
            <a:r>
              <a:rPr lang="en-US" sz="2400" dirty="0"/>
              <a:t> is finding an efficient way to represent </a:t>
            </a:r>
            <a:r>
              <a:rPr lang="en-US" sz="2400" b="1" dirty="0">
                <a:solidFill>
                  <a:srgbClr val="7030A0"/>
                </a:solidFill>
              </a:rPr>
              <a:t>everything as a number</a:t>
            </a:r>
          </a:p>
          <a:p>
            <a:pPr>
              <a:spcBef>
                <a:spcPts val="0"/>
              </a:spcBef>
              <a:spcAft>
                <a:spcPts val="1200"/>
              </a:spcAft>
            </a:pPr>
            <a:r>
              <a:rPr lang="en-US" sz="2400" dirty="0"/>
              <a:t>An encoding must be </a:t>
            </a:r>
            <a:r>
              <a:rPr lang="en-US" sz="2400" b="1" dirty="0">
                <a:solidFill>
                  <a:srgbClr val="00B050"/>
                </a:solidFill>
              </a:rPr>
              <a:t>unambiguous</a:t>
            </a:r>
            <a:r>
              <a:rPr lang="en-US" sz="2400" dirty="0"/>
              <a:t> to support proper decoding</a:t>
            </a:r>
          </a:p>
          <a:p>
            <a:pPr>
              <a:spcBef>
                <a:spcPts val="0"/>
              </a:spcBef>
              <a:spcAft>
                <a:spcPts val="1200"/>
              </a:spcAft>
            </a:pPr>
            <a:r>
              <a:rPr lang="en-US" sz="2400" dirty="0"/>
              <a:t>Decoding multiple things from a single number often requires the use of the </a:t>
            </a:r>
            <a:r>
              <a:rPr lang="en-US" sz="2400" b="1" dirty="0"/>
              <a:t>modulus</a:t>
            </a:r>
            <a:r>
              <a:rPr lang="en-US" sz="2400" dirty="0"/>
              <a:t> </a:t>
            </a:r>
            <a:r>
              <a:rPr lang="en-US" sz="2400" b="1" dirty="0">
                <a:solidFill>
                  <a:srgbClr val="0070C0"/>
                </a:solidFill>
              </a:rPr>
              <a:t>% </a:t>
            </a:r>
            <a:r>
              <a:rPr lang="en-US" sz="2400" dirty="0"/>
              <a:t>operator</a:t>
            </a:r>
          </a:p>
          <a:p>
            <a:pPr>
              <a:spcBef>
                <a:spcPts val="0"/>
              </a:spcBef>
              <a:spcAft>
                <a:spcPts val="1200"/>
              </a:spcAft>
            </a:pPr>
            <a:r>
              <a:rPr lang="en-US" sz="2400" dirty="0"/>
              <a:t>We can </a:t>
            </a:r>
            <a:r>
              <a:rPr lang="en-US" sz="2400" b="1" dirty="0"/>
              <a:t>instrument</a:t>
            </a:r>
            <a:r>
              <a:rPr lang="en-US" sz="2400" dirty="0"/>
              <a:t> (time) code by measuring the </a:t>
            </a:r>
            <a:r>
              <a:rPr lang="en-US" sz="2400" b="1" dirty="0">
                <a:solidFill>
                  <a:srgbClr val="FF0000"/>
                </a:solidFill>
              </a:rPr>
              <a:t>elapsed</a:t>
            </a:r>
            <a:r>
              <a:rPr lang="en-US" sz="2400" dirty="0"/>
              <a:t> time between when it starts and ends</a:t>
            </a:r>
          </a:p>
          <a:p>
            <a:pPr>
              <a:spcBef>
                <a:spcPts val="0"/>
              </a:spcBef>
              <a:spcAft>
                <a:spcPts val="1200"/>
              </a:spcAft>
            </a:pPr>
            <a:r>
              <a:rPr lang="en-US" sz="2400" dirty="0"/>
              <a:t>Algorithm </a:t>
            </a:r>
            <a:r>
              <a:rPr lang="en-US" sz="2400" i="1" dirty="0"/>
              <a:t>design</a:t>
            </a:r>
            <a:r>
              <a:rPr lang="en-US" sz="2400" dirty="0"/>
              <a:t> remains an area of very active research and even new programmers can make a </a:t>
            </a:r>
            <a:r>
              <a:rPr lang="en-US" sz="2400" b="1" dirty="0">
                <a:solidFill>
                  <a:srgbClr val="7030A0"/>
                </a:solidFill>
              </a:rPr>
              <a:t>novel</a:t>
            </a:r>
            <a:r>
              <a:rPr lang="en-US" sz="2400" dirty="0"/>
              <a:t> contribution</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33</a:t>
            </a:fld>
            <a:endParaRPr lang="en-US"/>
          </a:p>
        </p:txBody>
      </p:sp>
    </p:spTree>
    <p:extLst>
      <p:ext uri="{BB962C8B-B14F-4D97-AF65-F5344CB8AC3E}">
        <p14:creationId xmlns:p14="http://schemas.microsoft.com/office/powerpoint/2010/main" val="339288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latin typeface="+mn-lt"/>
              </a:rPr>
              <a:t>Task 10</a:t>
            </a:r>
          </a:p>
        </p:txBody>
      </p:sp>
      <p:sp>
        <p:nvSpPr>
          <p:cNvPr id="3" name="Content Placeholder 2">
            <a:extLst>
              <a:ext uri="{FF2B5EF4-FFF2-40B4-BE49-F238E27FC236}">
                <a16:creationId xmlns:a16="http://schemas.microsoft.com/office/drawing/2014/main" id="{9B72E0DF-EA1E-2B29-FBAA-C77F1DA8F842}"/>
              </a:ext>
            </a:extLst>
          </p:cNvPr>
          <p:cNvSpPr>
            <a:spLocks noGrp="1"/>
          </p:cNvSpPr>
          <p:nvPr>
            <p:ph idx="1"/>
          </p:nvPr>
        </p:nvSpPr>
        <p:spPr/>
        <p:txBody>
          <a:bodyPr>
            <a:normAutofit/>
          </a:bodyPr>
          <a:lstStyle/>
          <a:p>
            <a:r>
              <a:rPr lang="en-US" sz="2400" dirty="0"/>
              <a:t>Update the Python program called </a:t>
            </a:r>
            <a:r>
              <a:rPr lang="en-US" sz="2400" b="1" dirty="0"/>
              <a:t>lcm_from_gcd.py</a:t>
            </a:r>
            <a:r>
              <a:rPr lang="en-US" sz="2400" dirty="0"/>
              <a:t> to calculate the lowest common multiple (LCM) of two integers</a:t>
            </a:r>
          </a:p>
          <a:p>
            <a:r>
              <a:rPr lang="en-US" sz="2400" dirty="0"/>
              <a:t>You may only use basic arithmetic operators  - no looping constructs</a:t>
            </a:r>
          </a:p>
          <a:p>
            <a:r>
              <a:rPr lang="en-US" sz="2400" dirty="0"/>
              <a:t>Hint: you may use NumPy's gcd() function</a:t>
            </a:r>
          </a:p>
          <a:p>
            <a:r>
              <a:rPr lang="en-US" sz="2400" dirty="0"/>
              <a:t>Calculate and display the LCM of </a:t>
            </a:r>
            <a:r>
              <a:rPr lang="en-US" sz="2400" b="1" dirty="0"/>
              <a:t>447618</a:t>
            </a:r>
            <a:r>
              <a:rPr lang="en-US" sz="2400" dirty="0"/>
              <a:t> and </a:t>
            </a:r>
            <a:r>
              <a:rPr lang="en-US" sz="2400" b="1" dirty="0"/>
              <a:t>2011835</a:t>
            </a:r>
            <a:endParaRPr lang="en-US" sz="2400" dirty="0"/>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34</a:t>
            </a:fld>
            <a:endParaRPr lang="en-US"/>
          </a:p>
        </p:txBody>
      </p:sp>
    </p:spTree>
    <p:extLst>
      <p:ext uri="{BB962C8B-B14F-4D97-AF65-F5344CB8AC3E}">
        <p14:creationId xmlns:p14="http://schemas.microsoft.com/office/powerpoint/2010/main" val="158159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Encoding (Representation)</a:t>
            </a:r>
          </a:p>
        </p:txBody>
      </p:sp>
      <p:sp>
        <p:nvSpPr>
          <p:cNvPr id="3" name="Content Placeholder 2"/>
          <p:cNvSpPr>
            <a:spLocks noGrp="1"/>
          </p:cNvSpPr>
          <p:nvPr>
            <p:ph idx="1"/>
          </p:nvPr>
        </p:nvSpPr>
        <p:spPr/>
        <p:txBody>
          <a:bodyPr>
            <a:noAutofit/>
          </a:bodyPr>
          <a:lstStyle/>
          <a:p>
            <a:pPr marL="0" indent="0">
              <a:spcBef>
                <a:spcPts val="0"/>
              </a:spcBef>
              <a:spcAft>
                <a:spcPts val="1200"/>
              </a:spcAft>
              <a:buNone/>
            </a:pPr>
            <a:r>
              <a:rPr lang="en-US" sz="2400" dirty="0"/>
              <a:t>Cards in a deck are numbered </a:t>
            </a:r>
            <a:r>
              <a:rPr lang="en-US" sz="2400" b="1" dirty="0">
                <a:solidFill>
                  <a:srgbClr val="0070C0"/>
                </a:solidFill>
              </a:rPr>
              <a:t>0 – 51</a:t>
            </a:r>
            <a:endParaRPr lang="en-US" sz="2400" dirty="0">
              <a:solidFill>
                <a:srgbClr val="0070C0"/>
              </a:solidFill>
            </a:endParaRPr>
          </a:p>
        </p:txBody>
      </p:sp>
      <p:sp>
        <p:nvSpPr>
          <p:cNvPr id="21" name="Slide Number Placeholder 20"/>
          <p:cNvSpPr>
            <a:spLocks noGrp="1"/>
          </p:cNvSpPr>
          <p:nvPr>
            <p:ph type="sldNum" sz="quarter" idx="12"/>
          </p:nvPr>
        </p:nvSpPr>
        <p:spPr/>
        <p:txBody>
          <a:bodyPr/>
          <a:lstStyle/>
          <a:p>
            <a:fld id="{650AD656-6FF9-465D-B7B0-1CD0DD39CD23}" type="slidenum">
              <a:rPr lang="en-US" smtClean="0"/>
              <a:t>4</a:t>
            </a:fld>
            <a:endParaRPr lang="en-US" dirty="0"/>
          </a:p>
        </p:txBody>
      </p:sp>
      <p:grpSp>
        <p:nvGrpSpPr>
          <p:cNvPr id="16" name="Group 15"/>
          <p:cNvGrpSpPr/>
          <p:nvPr/>
        </p:nvGrpSpPr>
        <p:grpSpPr>
          <a:xfrm>
            <a:off x="6044292" y="4211090"/>
            <a:ext cx="2550886" cy="1023990"/>
            <a:chOff x="6259286" y="3002500"/>
            <a:chExt cx="2550886" cy="1023990"/>
          </a:xfrm>
        </p:grpSpPr>
        <p:pic>
          <p:nvPicPr>
            <p:cNvPr id="6" name="Picture 5"/>
            <p:cNvPicPr>
              <a:picLocks noChangeAspect="1"/>
            </p:cNvPicPr>
            <p:nvPr/>
          </p:nvPicPr>
          <p:blipFill>
            <a:blip r:embed="rId2"/>
            <a:stretch>
              <a:fillRect/>
            </a:stretch>
          </p:blipFill>
          <p:spPr>
            <a:xfrm>
              <a:off x="6259286" y="3002500"/>
              <a:ext cx="739321" cy="1023990"/>
            </a:xfrm>
            <a:prstGeom prst="rect">
              <a:avLst/>
            </a:prstGeom>
          </p:spPr>
        </p:pic>
        <p:sp>
          <p:nvSpPr>
            <p:cNvPr id="7" name="TextBox 6"/>
            <p:cNvSpPr txBox="1"/>
            <p:nvPr/>
          </p:nvSpPr>
          <p:spPr>
            <a:xfrm>
              <a:off x="7141030" y="3007591"/>
              <a:ext cx="1669142" cy="923330"/>
            </a:xfrm>
            <a:prstGeom prst="rect">
              <a:avLst/>
            </a:prstGeom>
            <a:noFill/>
          </p:spPr>
          <p:txBody>
            <a:bodyPr wrap="square" rtlCol="0">
              <a:spAutoFit/>
            </a:bodyPr>
            <a:lstStyle/>
            <a:p>
              <a:r>
                <a:rPr lang="en-US" dirty="0"/>
                <a:t>Suit = </a:t>
              </a:r>
              <a:r>
                <a:rPr lang="en-US" b="1" dirty="0">
                  <a:solidFill>
                    <a:srgbClr val="00B050"/>
                  </a:solidFill>
                </a:rPr>
                <a:t>2</a:t>
              </a:r>
            </a:p>
            <a:p>
              <a:r>
                <a:rPr lang="en-US" dirty="0"/>
                <a:t>Rank = </a:t>
              </a:r>
              <a:r>
                <a:rPr lang="en-US" b="1" dirty="0">
                  <a:solidFill>
                    <a:srgbClr val="FF0000"/>
                  </a:solidFill>
                </a:rPr>
                <a:t>10</a:t>
              </a:r>
            </a:p>
            <a:p>
              <a:r>
                <a:rPr lang="en-US" dirty="0"/>
                <a:t>2 * 13 + 10 = </a:t>
              </a:r>
              <a:r>
                <a:rPr lang="en-US" b="1" u="sng" dirty="0">
                  <a:solidFill>
                    <a:srgbClr val="0070C0"/>
                  </a:solidFill>
                </a:rPr>
                <a:t>36</a:t>
              </a:r>
            </a:p>
          </p:txBody>
        </p:sp>
      </p:grpSp>
      <p:sp>
        <p:nvSpPr>
          <p:cNvPr id="12" name="TextBox 11"/>
          <p:cNvSpPr txBox="1"/>
          <p:nvPr/>
        </p:nvSpPr>
        <p:spPr>
          <a:xfrm>
            <a:off x="5621564" y="2258458"/>
            <a:ext cx="3396343" cy="461665"/>
          </a:xfrm>
          <a:prstGeom prst="rect">
            <a:avLst/>
          </a:prstGeom>
          <a:noFill/>
          <a:ln w="19050">
            <a:solidFill>
              <a:schemeClr val="tx1"/>
            </a:solidFill>
          </a:ln>
        </p:spPr>
        <p:txBody>
          <a:bodyPr wrap="square" rtlCol="0">
            <a:spAutoFit/>
          </a:bodyPr>
          <a:lstStyle/>
          <a:p>
            <a:pPr algn="ctr"/>
            <a:r>
              <a:rPr lang="en-US" sz="2400" b="1" dirty="0">
                <a:solidFill>
                  <a:srgbClr val="0070C0"/>
                </a:solidFill>
              </a:rPr>
              <a:t>Card# </a:t>
            </a:r>
            <a:r>
              <a:rPr lang="en-US" sz="2400" b="1" dirty="0"/>
              <a:t>= </a:t>
            </a:r>
            <a:r>
              <a:rPr lang="en-US" sz="2400" b="1" dirty="0">
                <a:solidFill>
                  <a:srgbClr val="00B050"/>
                </a:solidFill>
              </a:rPr>
              <a:t>Suit</a:t>
            </a:r>
            <a:r>
              <a:rPr lang="en-US" sz="2400" b="1" dirty="0"/>
              <a:t> * 13 + </a:t>
            </a:r>
            <a:r>
              <a:rPr lang="en-US" sz="2400" b="1" dirty="0">
                <a:solidFill>
                  <a:srgbClr val="FF0000"/>
                </a:solidFill>
              </a:rPr>
              <a:t>Rank</a:t>
            </a:r>
          </a:p>
        </p:txBody>
      </p:sp>
      <p:grpSp>
        <p:nvGrpSpPr>
          <p:cNvPr id="17" name="Group 16"/>
          <p:cNvGrpSpPr/>
          <p:nvPr/>
        </p:nvGrpSpPr>
        <p:grpSpPr>
          <a:xfrm>
            <a:off x="6044292" y="5532655"/>
            <a:ext cx="2504599" cy="1027270"/>
            <a:chOff x="6305573" y="4308371"/>
            <a:chExt cx="2504599" cy="1027270"/>
          </a:xfrm>
        </p:grpSpPr>
        <p:pic>
          <p:nvPicPr>
            <p:cNvPr id="9" name="Picture 8"/>
            <p:cNvPicPr>
              <a:picLocks noChangeAspect="1"/>
            </p:cNvPicPr>
            <p:nvPr/>
          </p:nvPicPr>
          <p:blipFill>
            <a:blip r:embed="rId3"/>
            <a:stretch>
              <a:fillRect/>
            </a:stretch>
          </p:blipFill>
          <p:spPr>
            <a:xfrm>
              <a:off x="6305573" y="4308371"/>
              <a:ext cx="708463" cy="1027270"/>
            </a:xfrm>
            <a:prstGeom prst="rect">
              <a:avLst/>
            </a:prstGeom>
          </p:spPr>
        </p:pic>
        <p:sp>
          <p:nvSpPr>
            <p:cNvPr id="13" name="TextBox 12"/>
            <p:cNvSpPr txBox="1"/>
            <p:nvPr/>
          </p:nvSpPr>
          <p:spPr>
            <a:xfrm>
              <a:off x="7141030" y="4308371"/>
              <a:ext cx="1669142" cy="923330"/>
            </a:xfrm>
            <a:prstGeom prst="rect">
              <a:avLst/>
            </a:prstGeom>
            <a:noFill/>
          </p:spPr>
          <p:txBody>
            <a:bodyPr wrap="square" rtlCol="0">
              <a:spAutoFit/>
            </a:bodyPr>
            <a:lstStyle/>
            <a:p>
              <a:r>
                <a:rPr lang="en-US" dirty="0"/>
                <a:t>Suit = </a:t>
              </a:r>
              <a:r>
                <a:rPr lang="en-US" b="1" dirty="0">
                  <a:solidFill>
                    <a:srgbClr val="00B050"/>
                  </a:solidFill>
                </a:rPr>
                <a:t>3</a:t>
              </a:r>
            </a:p>
            <a:p>
              <a:r>
                <a:rPr lang="en-US" dirty="0"/>
                <a:t>Rank = </a:t>
              </a:r>
              <a:r>
                <a:rPr lang="en-US" b="1" dirty="0">
                  <a:solidFill>
                    <a:srgbClr val="FF0000"/>
                  </a:solidFill>
                </a:rPr>
                <a:t>12</a:t>
              </a:r>
            </a:p>
            <a:p>
              <a:r>
                <a:rPr lang="en-US" dirty="0"/>
                <a:t>3 * 13 + 12 = </a:t>
              </a:r>
              <a:r>
                <a:rPr lang="en-US" b="1" u="sng" dirty="0">
                  <a:solidFill>
                    <a:srgbClr val="0070C0"/>
                  </a:solidFill>
                </a:rPr>
                <a:t>51</a:t>
              </a:r>
            </a:p>
          </p:txBody>
        </p:sp>
      </p:grpSp>
      <p:grpSp>
        <p:nvGrpSpPr>
          <p:cNvPr id="18" name="Group 17"/>
          <p:cNvGrpSpPr/>
          <p:nvPr/>
        </p:nvGrpSpPr>
        <p:grpSpPr>
          <a:xfrm>
            <a:off x="6044292" y="2995276"/>
            <a:ext cx="2504599" cy="923330"/>
            <a:chOff x="6305573" y="5610612"/>
            <a:chExt cx="2504599" cy="923330"/>
          </a:xfrm>
        </p:grpSpPr>
        <p:pic>
          <p:nvPicPr>
            <p:cNvPr id="14" name="Picture 13"/>
            <p:cNvPicPr>
              <a:picLocks noChangeAspect="1"/>
            </p:cNvPicPr>
            <p:nvPr/>
          </p:nvPicPr>
          <p:blipFill>
            <a:blip r:embed="rId4"/>
            <a:stretch>
              <a:fillRect/>
            </a:stretch>
          </p:blipFill>
          <p:spPr>
            <a:xfrm>
              <a:off x="6305573" y="5610612"/>
              <a:ext cx="727609" cy="909511"/>
            </a:xfrm>
            <a:prstGeom prst="rect">
              <a:avLst/>
            </a:prstGeom>
          </p:spPr>
        </p:pic>
        <p:sp>
          <p:nvSpPr>
            <p:cNvPr id="15" name="TextBox 14"/>
            <p:cNvSpPr txBox="1"/>
            <p:nvPr/>
          </p:nvSpPr>
          <p:spPr>
            <a:xfrm>
              <a:off x="7141030" y="5610612"/>
              <a:ext cx="1669142" cy="923330"/>
            </a:xfrm>
            <a:prstGeom prst="rect">
              <a:avLst/>
            </a:prstGeom>
            <a:noFill/>
          </p:spPr>
          <p:txBody>
            <a:bodyPr wrap="square" rtlCol="0">
              <a:spAutoFit/>
            </a:bodyPr>
            <a:lstStyle/>
            <a:p>
              <a:r>
                <a:rPr lang="en-US" dirty="0"/>
                <a:t>Suit = </a:t>
              </a:r>
              <a:r>
                <a:rPr lang="en-US" b="1" dirty="0">
                  <a:solidFill>
                    <a:srgbClr val="00B050"/>
                  </a:solidFill>
                </a:rPr>
                <a:t>0</a:t>
              </a:r>
            </a:p>
            <a:p>
              <a:r>
                <a:rPr lang="en-US" dirty="0"/>
                <a:t>Rank = </a:t>
              </a:r>
              <a:r>
                <a:rPr lang="en-US" b="1" dirty="0">
                  <a:solidFill>
                    <a:srgbClr val="FF0000"/>
                  </a:solidFill>
                </a:rPr>
                <a:t>0</a:t>
              </a:r>
            </a:p>
            <a:p>
              <a:r>
                <a:rPr lang="en-US" dirty="0"/>
                <a:t>0 * 13 + 0 = </a:t>
              </a:r>
              <a:r>
                <a:rPr lang="en-US" b="1" u="sng" dirty="0">
                  <a:solidFill>
                    <a:srgbClr val="0070C0"/>
                  </a:solidFill>
                </a:rPr>
                <a:t>0</a:t>
              </a:r>
            </a:p>
          </p:txBody>
        </p:sp>
      </p:grpSp>
      <p:graphicFrame>
        <p:nvGraphicFramePr>
          <p:cNvPr id="20" name="Table 19"/>
          <p:cNvGraphicFramePr>
            <a:graphicFrameLocks noGrp="1"/>
          </p:cNvGraphicFramePr>
          <p:nvPr/>
        </p:nvGraphicFramePr>
        <p:xfrm>
          <a:off x="714829" y="2400157"/>
          <a:ext cx="4724400" cy="4133850"/>
        </p:xfrm>
        <a:graphic>
          <a:graphicData uri="http://schemas.openxmlformats.org/drawingml/2006/table">
            <a:tbl>
              <a:tblPr/>
              <a:tblGrid>
                <a:gridCol w="610832">
                  <a:extLst>
                    <a:ext uri="{9D8B030D-6E8A-4147-A177-3AD203B41FA5}">
                      <a16:colId xmlns:a16="http://schemas.microsoft.com/office/drawing/2014/main" val="20000"/>
                    </a:ext>
                  </a:extLst>
                </a:gridCol>
                <a:gridCol w="1584344">
                  <a:extLst>
                    <a:ext uri="{9D8B030D-6E8A-4147-A177-3AD203B41FA5}">
                      <a16:colId xmlns:a16="http://schemas.microsoft.com/office/drawing/2014/main" val="20001"/>
                    </a:ext>
                  </a:extLst>
                </a:gridCol>
                <a:gridCol w="334048">
                  <a:extLst>
                    <a:ext uri="{9D8B030D-6E8A-4147-A177-3AD203B41FA5}">
                      <a16:colId xmlns:a16="http://schemas.microsoft.com/office/drawing/2014/main" val="20002"/>
                    </a:ext>
                  </a:extLst>
                </a:gridCol>
                <a:gridCol w="610832">
                  <a:extLst>
                    <a:ext uri="{9D8B030D-6E8A-4147-A177-3AD203B41FA5}">
                      <a16:colId xmlns:a16="http://schemas.microsoft.com/office/drawing/2014/main" val="20003"/>
                    </a:ext>
                  </a:extLst>
                </a:gridCol>
                <a:gridCol w="1584344">
                  <a:extLst>
                    <a:ext uri="{9D8B030D-6E8A-4147-A177-3AD203B41FA5}">
                      <a16:colId xmlns:a16="http://schemas.microsoft.com/office/drawing/2014/main" val="20004"/>
                    </a:ext>
                  </a:extLst>
                </a:gridCol>
              </a:tblGrid>
              <a:tr h="295275">
                <a:tc gridSpan="2">
                  <a:txBody>
                    <a:bodyPr/>
                    <a:lstStyle/>
                    <a:p>
                      <a:pPr algn="ctr" fontAlgn="b"/>
                      <a:r>
                        <a:rPr lang="en-US" sz="1800" b="1" i="0" u="none" strike="noStrike" dirty="0">
                          <a:solidFill>
                            <a:srgbClr val="00B050"/>
                          </a:solidFill>
                          <a:effectLst/>
                          <a:latin typeface="Calibri" panose="020F0502020204030204" pitchFamily="34" charset="0"/>
                        </a:rPr>
                        <a:t>Card Suit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800" b="1" i="0" u="none" strike="noStrike" dirty="0">
                          <a:solidFill>
                            <a:srgbClr val="FF0000"/>
                          </a:solidFill>
                          <a:effectLst/>
                          <a:latin typeface="Calibri" panose="020F0502020204030204" pitchFamily="34" charset="0"/>
                        </a:rPr>
                        <a:t>Card 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295275">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Clubs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Deuce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5275">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Diamonds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Three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5275">
                <a:tc>
                  <a:txBody>
                    <a:bodyPr/>
                    <a:lstStyle/>
                    <a:p>
                      <a:pPr algn="ctr" fontAlgn="b"/>
                      <a:r>
                        <a:rPr lang="en-US" sz="18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Hearts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Four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5275">
                <a:tc>
                  <a:txBody>
                    <a:bodyPr/>
                    <a:lstStyle/>
                    <a:p>
                      <a:pPr algn="ctr" fontAlgn="b"/>
                      <a:r>
                        <a:rPr lang="en-US" sz="18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Spades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Five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Six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Seven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Nine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Ten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Queen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King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Ace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60517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Decoding (Representation)</a:t>
            </a:r>
          </a:p>
        </p:txBody>
      </p:sp>
      <p:sp>
        <p:nvSpPr>
          <p:cNvPr id="3" name="Content Placeholder 2"/>
          <p:cNvSpPr>
            <a:spLocks noGrp="1"/>
          </p:cNvSpPr>
          <p:nvPr>
            <p:ph idx="1"/>
          </p:nvPr>
        </p:nvSpPr>
        <p:spPr/>
        <p:txBody>
          <a:bodyPr>
            <a:noAutofit/>
          </a:bodyPr>
          <a:lstStyle/>
          <a:p>
            <a:pPr marL="0" indent="0">
              <a:spcBef>
                <a:spcPts val="0"/>
              </a:spcBef>
              <a:spcAft>
                <a:spcPts val="1200"/>
              </a:spcAft>
              <a:buNone/>
            </a:pPr>
            <a:r>
              <a:rPr lang="en-US" sz="2400" dirty="0"/>
              <a:t>Cards in a deck are numbered </a:t>
            </a:r>
            <a:r>
              <a:rPr lang="en-US" sz="2400" b="1" dirty="0">
                <a:solidFill>
                  <a:srgbClr val="0070C0"/>
                </a:solidFill>
              </a:rPr>
              <a:t>0 – 51</a:t>
            </a:r>
            <a:endParaRPr lang="en-US" sz="2400" dirty="0">
              <a:solidFill>
                <a:srgbClr val="0070C0"/>
              </a:solidFill>
            </a:endParaRPr>
          </a:p>
        </p:txBody>
      </p:sp>
      <p:sp>
        <p:nvSpPr>
          <p:cNvPr id="4" name="Slide Number Placeholder 3"/>
          <p:cNvSpPr>
            <a:spLocks noGrp="1"/>
          </p:cNvSpPr>
          <p:nvPr>
            <p:ph type="sldNum" sz="quarter" idx="12"/>
          </p:nvPr>
        </p:nvSpPr>
        <p:spPr/>
        <p:txBody>
          <a:bodyPr/>
          <a:lstStyle/>
          <a:p>
            <a:fld id="{650AD656-6FF9-465D-B7B0-1CD0DD39CD23}" type="slidenum">
              <a:rPr lang="en-US" smtClean="0"/>
              <a:t>5</a:t>
            </a:fld>
            <a:endParaRPr lang="en-US" dirty="0"/>
          </a:p>
        </p:txBody>
      </p:sp>
      <p:sp>
        <p:nvSpPr>
          <p:cNvPr id="12" name="TextBox 11"/>
          <p:cNvSpPr txBox="1"/>
          <p:nvPr/>
        </p:nvSpPr>
        <p:spPr>
          <a:xfrm>
            <a:off x="5616819" y="2012148"/>
            <a:ext cx="3396343" cy="830997"/>
          </a:xfrm>
          <a:prstGeom prst="rect">
            <a:avLst/>
          </a:prstGeom>
          <a:noFill/>
          <a:ln w="19050">
            <a:solidFill>
              <a:schemeClr val="tx1"/>
            </a:solidFill>
          </a:ln>
        </p:spPr>
        <p:txBody>
          <a:bodyPr wrap="square" rtlCol="0">
            <a:spAutoFit/>
          </a:bodyPr>
          <a:lstStyle/>
          <a:p>
            <a:pPr algn="ctr"/>
            <a:r>
              <a:rPr lang="en-US" sz="2400" b="1" dirty="0">
                <a:solidFill>
                  <a:srgbClr val="00B050"/>
                </a:solidFill>
              </a:rPr>
              <a:t>Suit</a:t>
            </a:r>
            <a:r>
              <a:rPr lang="en-US" sz="2400" b="1" dirty="0"/>
              <a:t> = </a:t>
            </a:r>
            <a:r>
              <a:rPr lang="en-US" sz="2400" b="1" dirty="0">
                <a:solidFill>
                  <a:srgbClr val="0070C0"/>
                </a:solidFill>
              </a:rPr>
              <a:t>Card# </a:t>
            </a:r>
            <a:r>
              <a:rPr lang="en-US" sz="2400" b="1" dirty="0"/>
              <a:t>//</a:t>
            </a:r>
            <a:r>
              <a:rPr lang="en-US" sz="2400" dirty="0"/>
              <a:t> </a:t>
            </a:r>
            <a:r>
              <a:rPr lang="en-US" sz="2400" b="1" dirty="0"/>
              <a:t>13</a:t>
            </a:r>
            <a:endParaRPr lang="en-US" sz="2400" b="1" dirty="0">
              <a:solidFill>
                <a:srgbClr val="FF0000"/>
              </a:solidFill>
            </a:endParaRPr>
          </a:p>
          <a:p>
            <a:pPr algn="ctr"/>
            <a:r>
              <a:rPr lang="en-US" sz="2400" b="1" dirty="0">
                <a:solidFill>
                  <a:srgbClr val="FF0000"/>
                </a:solidFill>
              </a:rPr>
              <a:t>Rank </a:t>
            </a:r>
            <a:r>
              <a:rPr lang="en-US" sz="2400" b="1" dirty="0"/>
              <a:t>= </a:t>
            </a:r>
            <a:r>
              <a:rPr lang="en-US" sz="2400" b="1" dirty="0">
                <a:solidFill>
                  <a:srgbClr val="0070C0"/>
                </a:solidFill>
              </a:rPr>
              <a:t>Card#</a:t>
            </a:r>
            <a:r>
              <a:rPr lang="en-US" sz="2400" b="1" dirty="0"/>
              <a:t> % 13</a:t>
            </a:r>
            <a:endParaRPr lang="en-US" sz="2400" b="1" dirty="0">
              <a:solidFill>
                <a:srgbClr val="FF0000"/>
              </a:solidFill>
            </a:endParaRPr>
          </a:p>
        </p:txBody>
      </p:sp>
      <p:sp>
        <p:nvSpPr>
          <p:cNvPr id="20" name="TextBox 19"/>
          <p:cNvSpPr txBox="1"/>
          <p:nvPr/>
        </p:nvSpPr>
        <p:spPr>
          <a:xfrm>
            <a:off x="5616818" y="3176044"/>
            <a:ext cx="3396343" cy="2677656"/>
          </a:xfrm>
          <a:prstGeom prst="rect">
            <a:avLst/>
          </a:prstGeom>
          <a:noFill/>
        </p:spPr>
        <p:txBody>
          <a:bodyPr wrap="square" rtlCol="0">
            <a:spAutoFit/>
          </a:bodyPr>
          <a:lstStyle/>
          <a:p>
            <a:pPr algn="ctr"/>
            <a:r>
              <a:rPr lang="en-US" sz="2400" b="1" dirty="0"/>
              <a:t>//</a:t>
            </a:r>
            <a:r>
              <a:rPr lang="en-US" sz="2400" dirty="0"/>
              <a:t> returns the integer quotient</a:t>
            </a:r>
            <a:endParaRPr lang="en-US" sz="2000" dirty="0"/>
          </a:p>
          <a:p>
            <a:pPr algn="ctr"/>
            <a:r>
              <a:rPr lang="en-US" sz="2400" b="1" dirty="0"/>
              <a:t>39 // 7 = 5</a:t>
            </a:r>
          </a:p>
          <a:p>
            <a:pPr algn="ctr"/>
            <a:endParaRPr lang="en-US" sz="2400" dirty="0"/>
          </a:p>
          <a:p>
            <a:pPr algn="ctr"/>
            <a:r>
              <a:rPr lang="en-US" sz="2400" b="1" dirty="0"/>
              <a:t>%</a:t>
            </a:r>
            <a:r>
              <a:rPr lang="en-US" sz="2400" dirty="0"/>
              <a:t> is the modulus (remainder)</a:t>
            </a:r>
          </a:p>
          <a:p>
            <a:pPr algn="ctr"/>
            <a:r>
              <a:rPr lang="en-US" sz="2400" b="1" dirty="0"/>
              <a:t>39 % 7 = 4</a:t>
            </a:r>
          </a:p>
        </p:txBody>
      </p:sp>
      <p:graphicFrame>
        <p:nvGraphicFramePr>
          <p:cNvPr id="21" name="Table 20"/>
          <p:cNvGraphicFramePr>
            <a:graphicFrameLocks noGrp="1"/>
          </p:cNvGraphicFramePr>
          <p:nvPr/>
        </p:nvGraphicFramePr>
        <p:xfrm>
          <a:off x="714829" y="2400157"/>
          <a:ext cx="4724400" cy="4133850"/>
        </p:xfrm>
        <a:graphic>
          <a:graphicData uri="http://schemas.openxmlformats.org/drawingml/2006/table">
            <a:tbl>
              <a:tblPr/>
              <a:tblGrid>
                <a:gridCol w="610832">
                  <a:extLst>
                    <a:ext uri="{9D8B030D-6E8A-4147-A177-3AD203B41FA5}">
                      <a16:colId xmlns:a16="http://schemas.microsoft.com/office/drawing/2014/main" val="20000"/>
                    </a:ext>
                  </a:extLst>
                </a:gridCol>
                <a:gridCol w="1584344">
                  <a:extLst>
                    <a:ext uri="{9D8B030D-6E8A-4147-A177-3AD203B41FA5}">
                      <a16:colId xmlns:a16="http://schemas.microsoft.com/office/drawing/2014/main" val="20001"/>
                    </a:ext>
                  </a:extLst>
                </a:gridCol>
                <a:gridCol w="334048">
                  <a:extLst>
                    <a:ext uri="{9D8B030D-6E8A-4147-A177-3AD203B41FA5}">
                      <a16:colId xmlns:a16="http://schemas.microsoft.com/office/drawing/2014/main" val="20002"/>
                    </a:ext>
                  </a:extLst>
                </a:gridCol>
                <a:gridCol w="610832">
                  <a:extLst>
                    <a:ext uri="{9D8B030D-6E8A-4147-A177-3AD203B41FA5}">
                      <a16:colId xmlns:a16="http://schemas.microsoft.com/office/drawing/2014/main" val="20003"/>
                    </a:ext>
                  </a:extLst>
                </a:gridCol>
                <a:gridCol w="1584344">
                  <a:extLst>
                    <a:ext uri="{9D8B030D-6E8A-4147-A177-3AD203B41FA5}">
                      <a16:colId xmlns:a16="http://schemas.microsoft.com/office/drawing/2014/main" val="20004"/>
                    </a:ext>
                  </a:extLst>
                </a:gridCol>
              </a:tblGrid>
              <a:tr h="295275">
                <a:tc gridSpan="2">
                  <a:txBody>
                    <a:bodyPr/>
                    <a:lstStyle/>
                    <a:p>
                      <a:pPr algn="ctr" fontAlgn="b"/>
                      <a:r>
                        <a:rPr lang="en-US" sz="1800" b="1" i="0" u="none" strike="noStrike" dirty="0">
                          <a:solidFill>
                            <a:srgbClr val="00B050"/>
                          </a:solidFill>
                          <a:effectLst/>
                          <a:latin typeface="Calibri" panose="020F0502020204030204" pitchFamily="34" charset="0"/>
                        </a:rPr>
                        <a:t>Card Suit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800" b="1" i="0" u="none" strike="noStrike" dirty="0">
                          <a:solidFill>
                            <a:srgbClr val="FF0000"/>
                          </a:solidFill>
                          <a:effectLst/>
                          <a:latin typeface="Calibri" panose="020F0502020204030204" pitchFamily="34" charset="0"/>
                        </a:rPr>
                        <a:t>Card 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295275">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Clubs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Deuce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5275">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Diamonds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Three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5275">
                <a:tc>
                  <a:txBody>
                    <a:bodyPr/>
                    <a:lstStyle/>
                    <a:p>
                      <a:pPr algn="ctr" fontAlgn="b"/>
                      <a:r>
                        <a:rPr lang="en-US" sz="18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Hearts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Four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5275">
                <a:tc>
                  <a:txBody>
                    <a:bodyPr/>
                    <a:lstStyle/>
                    <a:p>
                      <a:pPr algn="ctr" fontAlgn="b"/>
                      <a:r>
                        <a:rPr lang="en-US" sz="18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Spades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Five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Six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Seven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Nine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Ten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Queen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King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Ace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84787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Decoding (Representation)</a:t>
            </a:r>
          </a:p>
        </p:txBody>
      </p:sp>
      <p:sp>
        <p:nvSpPr>
          <p:cNvPr id="3" name="Content Placeholder 2"/>
          <p:cNvSpPr>
            <a:spLocks noGrp="1"/>
          </p:cNvSpPr>
          <p:nvPr>
            <p:ph idx="1"/>
          </p:nvPr>
        </p:nvSpPr>
        <p:spPr/>
        <p:txBody>
          <a:bodyPr>
            <a:noAutofit/>
          </a:bodyPr>
          <a:lstStyle/>
          <a:p>
            <a:pPr marL="0" indent="0">
              <a:spcBef>
                <a:spcPts val="0"/>
              </a:spcBef>
              <a:spcAft>
                <a:spcPts val="1200"/>
              </a:spcAft>
              <a:buNone/>
            </a:pPr>
            <a:r>
              <a:rPr lang="en-US" sz="2400" dirty="0"/>
              <a:t>Cards in a deck are numbered </a:t>
            </a:r>
            <a:r>
              <a:rPr lang="en-US" sz="2400" b="1" dirty="0">
                <a:solidFill>
                  <a:srgbClr val="0070C0"/>
                </a:solidFill>
              </a:rPr>
              <a:t>0 – 51</a:t>
            </a:r>
            <a:endParaRPr lang="en-US" sz="2400" dirty="0">
              <a:solidFill>
                <a:srgbClr val="0070C0"/>
              </a:solidFill>
            </a:endParaRPr>
          </a:p>
        </p:txBody>
      </p:sp>
      <p:sp>
        <p:nvSpPr>
          <p:cNvPr id="16" name="Slide Number Placeholder 15"/>
          <p:cNvSpPr>
            <a:spLocks noGrp="1"/>
          </p:cNvSpPr>
          <p:nvPr>
            <p:ph type="sldNum" sz="quarter" idx="12"/>
          </p:nvPr>
        </p:nvSpPr>
        <p:spPr/>
        <p:txBody>
          <a:bodyPr/>
          <a:lstStyle/>
          <a:p>
            <a:fld id="{650AD656-6FF9-465D-B7B0-1CD0DD39CD23}" type="slidenum">
              <a:rPr lang="en-US" smtClean="0"/>
              <a:t>6</a:t>
            </a:fld>
            <a:endParaRPr lang="en-US" dirty="0"/>
          </a:p>
        </p:txBody>
      </p:sp>
      <p:sp>
        <p:nvSpPr>
          <p:cNvPr id="12" name="TextBox 11"/>
          <p:cNvSpPr txBox="1"/>
          <p:nvPr/>
        </p:nvSpPr>
        <p:spPr>
          <a:xfrm>
            <a:off x="5616819" y="2012148"/>
            <a:ext cx="3396343" cy="830997"/>
          </a:xfrm>
          <a:prstGeom prst="rect">
            <a:avLst/>
          </a:prstGeom>
          <a:noFill/>
          <a:ln w="19050">
            <a:solidFill>
              <a:schemeClr val="tx1"/>
            </a:solidFill>
          </a:ln>
        </p:spPr>
        <p:txBody>
          <a:bodyPr wrap="square" rtlCol="0">
            <a:spAutoFit/>
          </a:bodyPr>
          <a:lstStyle/>
          <a:p>
            <a:pPr algn="ctr"/>
            <a:r>
              <a:rPr lang="en-US" sz="2400" b="1" dirty="0">
                <a:solidFill>
                  <a:srgbClr val="00B050"/>
                </a:solidFill>
              </a:rPr>
              <a:t>Suit</a:t>
            </a:r>
            <a:r>
              <a:rPr lang="en-US" sz="2400" b="1" dirty="0"/>
              <a:t> = </a:t>
            </a:r>
            <a:r>
              <a:rPr lang="en-US" sz="2400" b="1" dirty="0">
                <a:solidFill>
                  <a:srgbClr val="0070C0"/>
                </a:solidFill>
              </a:rPr>
              <a:t>Card# </a:t>
            </a:r>
            <a:r>
              <a:rPr lang="en-US" sz="2400" b="1" dirty="0"/>
              <a:t>//</a:t>
            </a:r>
            <a:r>
              <a:rPr lang="en-US" sz="2400" dirty="0"/>
              <a:t> </a:t>
            </a:r>
            <a:r>
              <a:rPr lang="en-US" sz="2400" b="1" dirty="0"/>
              <a:t>13</a:t>
            </a:r>
            <a:endParaRPr lang="en-US" sz="2400" b="1" dirty="0">
              <a:solidFill>
                <a:srgbClr val="FF0000"/>
              </a:solidFill>
            </a:endParaRPr>
          </a:p>
          <a:p>
            <a:pPr algn="ctr"/>
            <a:r>
              <a:rPr lang="en-US" sz="2400" b="1" dirty="0">
                <a:solidFill>
                  <a:srgbClr val="FF0000"/>
                </a:solidFill>
              </a:rPr>
              <a:t>Rank </a:t>
            </a:r>
            <a:r>
              <a:rPr lang="en-US" sz="2400" b="1" dirty="0"/>
              <a:t>= </a:t>
            </a:r>
            <a:r>
              <a:rPr lang="en-US" sz="2400" b="1" dirty="0">
                <a:solidFill>
                  <a:srgbClr val="0070C0"/>
                </a:solidFill>
              </a:rPr>
              <a:t>Card#</a:t>
            </a:r>
            <a:r>
              <a:rPr lang="en-US" sz="2400" b="1" dirty="0"/>
              <a:t> % 13</a:t>
            </a:r>
            <a:endParaRPr lang="en-US" sz="2400" b="1" dirty="0">
              <a:solidFill>
                <a:srgbClr val="FF0000"/>
              </a:solidFill>
            </a:endParaRPr>
          </a:p>
        </p:txBody>
      </p:sp>
      <p:grpSp>
        <p:nvGrpSpPr>
          <p:cNvPr id="4" name="Group 3"/>
          <p:cNvGrpSpPr/>
          <p:nvPr/>
        </p:nvGrpSpPr>
        <p:grpSpPr>
          <a:xfrm>
            <a:off x="5895171" y="3178637"/>
            <a:ext cx="2789105" cy="923330"/>
            <a:chOff x="5895171" y="3178637"/>
            <a:chExt cx="2789105" cy="92333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8582" y="3185547"/>
              <a:ext cx="655694" cy="909511"/>
            </a:xfrm>
            <a:prstGeom prst="rect">
              <a:avLst/>
            </a:prstGeom>
          </p:spPr>
        </p:pic>
        <p:sp>
          <p:nvSpPr>
            <p:cNvPr id="10" name="TextBox 9"/>
            <p:cNvSpPr txBox="1"/>
            <p:nvPr/>
          </p:nvSpPr>
          <p:spPr>
            <a:xfrm>
              <a:off x="5895171" y="3178637"/>
              <a:ext cx="2133413" cy="923330"/>
            </a:xfrm>
            <a:prstGeom prst="rect">
              <a:avLst/>
            </a:prstGeom>
            <a:noFill/>
          </p:spPr>
          <p:txBody>
            <a:bodyPr wrap="square" rtlCol="0">
              <a:spAutoFit/>
            </a:bodyPr>
            <a:lstStyle/>
            <a:p>
              <a:r>
                <a:rPr lang="en-US" dirty="0"/>
                <a:t>Card # = </a:t>
              </a:r>
              <a:r>
                <a:rPr lang="en-US" b="1" dirty="0">
                  <a:solidFill>
                    <a:srgbClr val="0070C0"/>
                  </a:solidFill>
                </a:rPr>
                <a:t>11</a:t>
              </a:r>
            </a:p>
            <a:p>
              <a:r>
                <a:rPr lang="en-US" dirty="0"/>
                <a:t>Suit = 11 </a:t>
              </a:r>
              <a:r>
                <a:rPr lang="en-US" b="1" dirty="0"/>
                <a:t>//</a:t>
              </a:r>
              <a:r>
                <a:rPr lang="en-US" dirty="0"/>
                <a:t> 13 = </a:t>
              </a:r>
              <a:r>
                <a:rPr lang="en-US" b="1" u="sng" dirty="0">
                  <a:solidFill>
                    <a:srgbClr val="00B050"/>
                  </a:solidFill>
                </a:rPr>
                <a:t>0</a:t>
              </a:r>
            </a:p>
            <a:p>
              <a:r>
                <a:rPr lang="en-US" dirty="0"/>
                <a:t>Rank = 11 </a:t>
              </a:r>
              <a:r>
                <a:rPr lang="en-US" b="1" dirty="0"/>
                <a:t>%</a:t>
              </a:r>
              <a:r>
                <a:rPr lang="en-US" dirty="0"/>
                <a:t> 13 = </a:t>
              </a:r>
              <a:r>
                <a:rPr lang="en-US" b="1" u="sng" dirty="0">
                  <a:solidFill>
                    <a:srgbClr val="FF0000"/>
                  </a:solidFill>
                </a:rPr>
                <a:t>11</a:t>
              </a:r>
            </a:p>
          </p:txBody>
        </p:sp>
      </p:grpSp>
      <p:grpSp>
        <p:nvGrpSpPr>
          <p:cNvPr id="8" name="Group 7"/>
          <p:cNvGrpSpPr/>
          <p:nvPr/>
        </p:nvGrpSpPr>
        <p:grpSpPr>
          <a:xfrm>
            <a:off x="5895169" y="4242231"/>
            <a:ext cx="2812491" cy="923330"/>
            <a:chOff x="5895170" y="4390832"/>
            <a:chExt cx="2812491" cy="923330"/>
          </a:xfrm>
        </p:grpSpPr>
        <p:pic>
          <p:nvPicPr>
            <p:cNvPr id="5" name="Picture 4"/>
            <p:cNvPicPr>
              <a:picLocks noChangeAspect="1"/>
            </p:cNvPicPr>
            <p:nvPr/>
          </p:nvPicPr>
          <p:blipFill>
            <a:blip r:embed="rId3"/>
            <a:stretch>
              <a:fillRect/>
            </a:stretch>
          </p:blipFill>
          <p:spPr>
            <a:xfrm>
              <a:off x="8028582" y="4428073"/>
              <a:ext cx="679079" cy="848848"/>
            </a:xfrm>
            <a:prstGeom prst="rect">
              <a:avLst/>
            </a:prstGeom>
          </p:spPr>
        </p:pic>
        <p:sp>
          <p:nvSpPr>
            <p:cNvPr id="13" name="TextBox 12"/>
            <p:cNvSpPr txBox="1"/>
            <p:nvPr/>
          </p:nvSpPr>
          <p:spPr>
            <a:xfrm>
              <a:off x="5895170" y="4390832"/>
              <a:ext cx="2133413" cy="923330"/>
            </a:xfrm>
            <a:prstGeom prst="rect">
              <a:avLst/>
            </a:prstGeom>
            <a:noFill/>
          </p:spPr>
          <p:txBody>
            <a:bodyPr wrap="square" rtlCol="0">
              <a:spAutoFit/>
            </a:bodyPr>
            <a:lstStyle/>
            <a:p>
              <a:r>
                <a:rPr lang="en-US" dirty="0"/>
                <a:t>Card # = </a:t>
              </a:r>
              <a:r>
                <a:rPr lang="en-US" b="1" dirty="0">
                  <a:solidFill>
                    <a:srgbClr val="0070C0"/>
                  </a:solidFill>
                </a:rPr>
                <a:t>29</a:t>
              </a:r>
            </a:p>
            <a:p>
              <a:r>
                <a:rPr lang="en-US" dirty="0"/>
                <a:t>Suit = 29 </a:t>
              </a:r>
              <a:r>
                <a:rPr lang="en-US" b="1" dirty="0"/>
                <a:t>//</a:t>
              </a:r>
              <a:r>
                <a:rPr lang="en-US" dirty="0"/>
                <a:t> 13 = </a:t>
              </a:r>
              <a:r>
                <a:rPr lang="en-US" b="1" u="sng" dirty="0">
                  <a:solidFill>
                    <a:srgbClr val="00B050"/>
                  </a:solidFill>
                </a:rPr>
                <a:t>2</a:t>
              </a:r>
            </a:p>
            <a:p>
              <a:r>
                <a:rPr lang="en-US" dirty="0"/>
                <a:t>Rank = 29 </a:t>
              </a:r>
              <a:r>
                <a:rPr lang="en-US" b="1" dirty="0"/>
                <a:t>%</a:t>
              </a:r>
              <a:r>
                <a:rPr lang="en-US" dirty="0"/>
                <a:t> 13 = </a:t>
              </a:r>
              <a:r>
                <a:rPr lang="en-US" b="1" u="sng" dirty="0">
                  <a:solidFill>
                    <a:srgbClr val="FF0000"/>
                  </a:solidFill>
                </a:rPr>
                <a:t>3</a:t>
              </a:r>
            </a:p>
          </p:txBody>
        </p:sp>
      </p:grpSp>
      <p:grpSp>
        <p:nvGrpSpPr>
          <p:cNvPr id="17" name="Group 16"/>
          <p:cNvGrpSpPr/>
          <p:nvPr/>
        </p:nvGrpSpPr>
        <p:grpSpPr>
          <a:xfrm>
            <a:off x="5895169" y="5305824"/>
            <a:ext cx="2789107" cy="938631"/>
            <a:chOff x="5895169" y="5596117"/>
            <a:chExt cx="2789107" cy="938631"/>
          </a:xfrm>
        </p:grpSpPr>
        <p:pic>
          <p:nvPicPr>
            <p:cNvPr id="6" name="Picture 5"/>
            <p:cNvPicPr>
              <a:picLocks noChangeAspect="1"/>
            </p:cNvPicPr>
            <p:nvPr/>
          </p:nvPicPr>
          <p:blipFill>
            <a:blip r:embed="rId4"/>
            <a:stretch>
              <a:fillRect/>
            </a:stretch>
          </p:blipFill>
          <p:spPr>
            <a:xfrm>
              <a:off x="8028582" y="5596117"/>
              <a:ext cx="655694" cy="938631"/>
            </a:xfrm>
            <a:prstGeom prst="rect">
              <a:avLst/>
            </a:prstGeom>
          </p:spPr>
        </p:pic>
        <p:sp>
          <p:nvSpPr>
            <p:cNvPr id="14" name="TextBox 13"/>
            <p:cNvSpPr txBox="1"/>
            <p:nvPr/>
          </p:nvSpPr>
          <p:spPr>
            <a:xfrm>
              <a:off x="5895169" y="5603767"/>
              <a:ext cx="2133413" cy="923330"/>
            </a:xfrm>
            <a:prstGeom prst="rect">
              <a:avLst/>
            </a:prstGeom>
            <a:noFill/>
          </p:spPr>
          <p:txBody>
            <a:bodyPr wrap="square" rtlCol="0">
              <a:spAutoFit/>
            </a:bodyPr>
            <a:lstStyle/>
            <a:p>
              <a:r>
                <a:rPr lang="en-US" dirty="0"/>
                <a:t>Card # = </a:t>
              </a:r>
              <a:r>
                <a:rPr lang="en-US" b="1" dirty="0">
                  <a:solidFill>
                    <a:srgbClr val="0070C0"/>
                  </a:solidFill>
                </a:rPr>
                <a:t>48</a:t>
              </a:r>
            </a:p>
            <a:p>
              <a:r>
                <a:rPr lang="en-US" dirty="0"/>
                <a:t>Suit = 48 </a:t>
              </a:r>
              <a:r>
                <a:rPr lang="en-US" b="1" dirty="0"/>
                <a:t>// </a:t>
              </a:r>
              <a:r>
                <a:rPr lang="en-US" dirty="0"/>
                <a:t>13 = </a:t>
              </a:r>
              <a:r>
                <a:rPr lang="en-US" b="1" u="sng" dirty="0">
                  <a:solidFill>
                    <a:srgbClr val="00B050"/>
                  </a:solidFill>
                </a:rPr>
                <a:t>3</a:t>
              </a:r>
            </a:p>
            <a:p>
              <a:r>
                <a:rPr lang="en-US" dirty="0"/>
                <a:t>Rank = 48 </a:t>
              </a:r>
              <a:r>
                <a:rPr lang="en-US" b="1" dirty="0"/>
                <a:t>%</a:t>
              </a:r>
              <a:r>
                <a:rPr lang="en-US" dirty="0"/>
                <a:t> 13 = </a:t>
              </a:r>
              <a:r>
                <a:rPr lang="en-US" b="1" u="sng" dirty="0">
                  <a:solidFill>
                    <a:srgbClr val="FF0000"/>
                  </a:solidFill>
                </a:rPr>
                <a:t>9</a:t>
              </a:r>
            </a:p>
          </p:txBody>
        </p:sp>
      </p:grpSp>
      <p:graphicFrame>
        <p:nvGraphicFramePr>
          <p:cNvPr id="18" name="Table 17"/>
          <p:cNvGraphicFramePr>
            <a:graphicFrameLocks noGrp="1"/>
          </p:cNvGraphicFramePr>
          <p:nvPr/>
        </p:nvGraphicFramePr>
        <p:xfrm>
          <a:off x="714829" y="2400157"/>
          <a:ext cx="4724400" cy="4133850"/>
        </p:xfrm>
        <a:graphic>
          <a:graphicData uri="http://schemas.openxmlformats.org/drawingml/2006/table">
            <a:tbl>
              <a:tblPr/>
              <a:tblGrid>
                <a:gridCol w="610832">
                  <a:extLst>
                    <a:ext uri="{9D8B030D-6E8A-4147-A177-3AD203B41FA5}">
                      <a16:colId xmlns:a16="http://schemas.microsoft.com/office/drawing/2014/main" val="20000"/>
                    </a:ext>
                  </a:extLst>
                </a:gridCol>
                <a:gridCol w="1584344">
                  <a:extLst>
                    <a:ext uri="{9D8B030D-6E8A-4147-A177-3AD203B41FA5}">
                      <a16:colId xmlns:a16="http://schemas.microsoft.com/office/drawing/2014/main" val="20001"/>
                    </a:ext>
                  </a:extLst>
                </a:gridCol>
                <a:gridCol w="334048">
                  <a:extLst>
                    <a:ext uri="{9D8B030D-6E8A-4147-A177-3AD203B41FA5}">
                      <a16:colId xmlns:a16="http://schemas.microsoft.com/office/drawing/2014/main" val="20002"/>
                    </a:ext>
                  </a:extLst>
                </a:gridCol>
                <a:gridCol w="610832">
                  <a:extLst>
                    <a:ext uri="{9D8B030D-6E8A-4147-A177-3AD203B41FA5}">
                      <a16:colId xmlns:a16="http://schemas.microsoft.com/office/drawing/2014/main" val="20003"/>
                    </a:ext>
                  </a:extLst>
                </a:gridCol>
                <a:gridCol w="1584344">
                  <a:extLst>
                    <a:ext uri="{9D8B030D-6E8A-4147-A177-3AD203B41FA5}">
                      <a16:colId xmlns:a16="http://schemas.microsoft.com/office/drawing/2014/main" val="20004"/>
                    </a:ext>
                  </a:extLst>
                </a:gridCol>
              </a:tblGrid>
              <a:tr h="295275">
                <a:tc gridSpan="2">
                  <a:txBody>
                    <a:bodyPr/>
                    <a:lstStyle/>
                    <a:p>
                      <a:pPr algn="ctr" fontAlgn="b"/>
                      <a:r>
                        <a:rPr lang="en-US" sz="1800" b="1" i="0" u="none" strike="noStrike" dirty="0">
                          <a:solidFill>
                            <a:srgbClr val="00B050"/>
                          </a:solidFill>
                          <a:effectLst/>
                          <a:latin typeface="Calibri" panose="020F0502020204030204" pitchFamily="34" charset="0"/>
                        </a:rPr>
                        <a:t>Card Suit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800" b="1" i="0" u="none" strike="noStrike" dirty="0">
                          <a:solidFill>
                            <a:srgbClr val="FF0000"/>
                          </a:solidFill>
                          <a:effectLst/>
                          <a:latin typeface="Calibri" panose="020F0502020204030204" pitchFamily="34" charset="0"/>
                        </a:rPr>
                        <a:t>Card 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295275">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Clubs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Deuce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5275">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Diamonds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Three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5275">
                <a:tc>
                  <a:txBody>
                    <a:bodyPr/>
                    <a:lstStyle/>
                    <a:p>
                      <a:pPr algn="ctr" fontAlgn="b"/>
                      <a:r>
                        <a:rPr lang="en-US" sz="18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Hearts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Four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5275">
                <a:tc>
                  <a:txBody>
                    <a:bodyPr/>
                    <a:lstStyle/>
                    <a:p>
                      <a:pPr algn="ctr" fontAlgn="b"/>
                      <a:r>
                        <a:rPr lang="en-US" sz="18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Spades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Five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Six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Seven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Nine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Ten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Queen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King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Ace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46438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9AC88-FFD8-A528-09E6-B089BEE9109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9438964-69B5-42A3-2142-D2052D1B1AB7}"/>
              </a:ext>
            </a:extLst>
          </p:cNvPr>
          <p:cNvPicPr>
            <a:picLocks noChangeAspect="1"/>
          </p:cNvPicPr>
          <p:nvPr/>
        </p:nvPicPr>
        <p:blipFill>
          <a:blip r:embed="rId2"/>
          <a:stretch>
            <a:fillRect/>
          </a:stretch>
        </p:blipFill>
        <p:spPr>
          <a:xfrm>
            <a:off x="1573073" y="1362762"/>
            <a:ext cx="5997854" cy="5299788"/>
          </a:xfrm>
          <a:prstGeom prst="rect">
            <a:avLst/>
          </a:prstGeom>
          <a:ln>
            <a:solidFill>
              <a:schemeClr val="tx1"/>
            </a:solidFill>
          </a:ln>
        </p:spPr>
      </p:pic>
      <p:sp>
        <p:nvSpPr>
          <p:cNvPr id="2" name="Title 1">
            <a:extLst>
              <a:ext uri="{FF2B5EF4-FFF2-40B4-BE49-F238E27FC236}">
                <a16:creationId xmlns:a16="http://schemas.microsoft.com/office/drawing/2014/main" id="{18A07981-536B-1C50-0C87-6F1B51647CC9}"/>
              </a:ext>
            </a:extLst>
          </p:cNvPr>
          <p:cNvSpPr>
            <a:spLocks noGrp="1"/>
          </p:cNvSpPr>
          <p:nvPr>
            <p:ph type="title"/>
          </p:nvPr>
        </p:nvSpPr>
        <p:spPr/>
        <p:txBody>
          <a:bodyPr>
            <a:normAutofit/>
          </a:bodyPr>
          <a:lstStyle/>
          <a:p>
            <a:pPr algn="ctr"/>
            <a:r>
              <a:rPr lang="en-US" sz="3200" b="1" dirty="0">
                <a:solidFill>
                  <a:srgbClr val="0070C0"/>
                </a:solidFill>
                <a:latin typeface="+mn-lt"/>
              </a:rPr>
              <a:t>Open</a:t>
            </a:r>
            <a:r>
              <a:rPr lang="en-US" sz="3200" dirty="0">
                <a:latin typeface="+mn-lt"/>
              </a:rPr>
              <a:t> list_cards.py</a:t>
            </a:r>
          </a:p>
        </p:txBody>
      </p:sp>
      <p:sp>
        <p:nvSpPr>
          <p:cNvPr id="4" name="Slide Number Placeholder 3">
            <a:extLst>
              <a:ext uri="{FF2B5EF4-FFF2-40B4-BE49-F238E27FC236}">
                <a16:creationId xmlns:a16="http://schemas.microsoft.com/office/drawing/2014/main" id="{6E8A669C-1208-4C08-E33B-C188148181CB}"/>
              </a:ext>
            </a:extLst>
          </p:cNvPr>
          <p:cNvSpPr>
            <a:spLocks noGrp="1"/>
          </p:cNvSpPr>
          <p:nvPr>
            <p:ph type="sldNum" sz="quarter" idx="12"/>
          </p:nvPr>
        </p:nvSpPr>
        <p:spPr/>
        <p:txBody>
          <a:bodyPr/>
          <a:lstStyle/>
          <a:p>
            <a:fld id="{650AD656-6FF9-465D-B7B0-1CD0DD39CD23}" type="slidenum">
              <a:rPr lang="en-US" smtClean="0"/>
              <a:pPr/>
              <a:t>7</a:t>
            </a:fld>
            <a:endParaRPr lang="en-US"/>
          </a:p>
        </p:txBody>
      </p:sp>
      <p:grpSp>
        <p:nvGrpSpPr>
          <p:cNvPr id="38" name="Group 37">
            <a:extLst>
              <a:ext uri="{FF2B5EF4-FFF2-40B4-BE49-F238E27FC236}">
                <a16:creationId xmlns:a16="http://schemas.microsoft.com/office/drawing/2014/main" id="{F2B5120E-E11C-830E-CBB0-9E74CC94AC1D}"/>
              </a:ext>
            </a:extLst>
          </p:cNvPr>
          <p:cNvGrpSpPr/>
          <p:nvPr/>
        </p:nvGrpSpPr>
        <p:grpSpPr>
          <a:xfrm>
            <a:off x="5270777" y="3619156"/>
            <a:ext cx="2501241" cy="523568"/>
            <a:chOff x="3305029" y="378029"/>
            <a:chExt cx="2501241" cy="523568"/>
          </a:xfrm>
        </p:grpSpPr>
        <p:sp>
          <p:nvSpPr>
            <p:cNvPr id="39" name="Rectangle 38">
              <a:extLst>
                <a:ext uri="{FF2B5EF4-FFF2-40B4-BE49-F238E27FC236}">
                  <a16:creationId xmlns:a16="http://schemas.microsoft.com/office/drawing/2014/main" id="{39E4EBE8-BFBD-20AC-69D5-7B3C9E6B3B82}"/>
                </a:ext>
              </a:extLst>
            </p:cNvPr>
            <p:cNvSpPr/>
            <p:nvPr/>
          </p:nvSpPr>
          <p:spPr>
            <a:xfrm>
              <a:off x="3305029" y="378029"/>
              <a:ext cx="2501241" cy="5235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21F6F1A7-6E76-9D09-7338-84B797DB59A7}"/>
                </a:ext>
              </a:extLst>
            </p:cNvPr>
            <p:cNvPicPr>
              <a:picLocks noChangeAspect="1"/>
            </p:cNvPicPr>
            <p:nvPr/>
          </p:nvPicPr>
          <p:blipFill>
            <a:blip r:embed="rId3"/>
            <a:stretch>
              <a:fillRect/>
            </a:stretch>
          </p:blipFill>
          <p:spPr>
            <a:xfrm>
              <a:off x="3365868" y="435693"/>
              <a:ext cx="2379563" cy="408240"/>
            </a:xfrm>
            <a:prstGeom prst="rect">
              <a:avLst/>
            </a:prstGeom>
          </p:spPr>
        </p:pic>
      </p:grpSp>
      <p:grpSp>
        <p:nvGrpSpPr>
          <p:cNvPr id="7" name="Group 6">
            <a:extLst>
              <a:ext uri="{FF2B5EF4-FFF2-40B4-BE49-F238E27FC236}">
                <a16:creationId xmlns:a16="http://schemas.microsoft.com/office/drawing/2014/main" id="{033C2190-2FB3-7DD0-094D-4F79A984B01E}"/>
              </a:ext>
            </a:extLst>
          </p:cNvPr>
          <p:cNvGrpSpPr/>
          <p:nvPr/>
        </p:nvGrpSpPr>
        <p:grpSpPr>
          <a:xfrm>
            <a:off x="5711798" y="2242729"/>
            <a:ext cx="1076632" cy="369332"/>
            <a:chOff x="4968362" y="2079211"/>
            <a:chExt cx="1076632" cy="369332"/>
          </a:xfrm>
        </p:grpSpPr>
        <p:cxnSp>
          <p:nvCxnSpPr>
            <p:cNvPr id="41" name="Straight Arrow Connector 40">
              <a:extLst>
                <a:ext uri="{FF2B5EF4-FFF2-40B4-BE49-F238E27FC236}">
                  <a16:creationId xmlns:a16="http://schemas.microsoft.com/office/drawing/2014/main" id="{FE45CAE8-CD07-1D81-5D6D-BE02F6394DFC}"/>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12A7D5FB-DC54-7DE9-28F6-DC86EED94F16}"/>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43" name="Group 42">
            <a:extLst>
              <a:ext uri="{FF2B5EF4-FFF2-40B4-BE49-F238E27FC236}">
                <a16:creationId xmlns:a16="http://schemas.microsoft.com/office/drawing/2014/main" id="{86523A77-5633-64EE-13C8-27DD0AE5451C}"/>
              </a:ext>
            </a:extLst>
          </p:cNvPr>
          <p:cNvGrpSpPr/>
          <p:nvPr/>
        </p:nvGrpSpPr>
        <p:grpSpPr>
          <a:xfrm>
            <a:off x="7153348" y="2697783"/>
            <a:ext cx="1076632" cy="369332"/>
            <a:chOff x="4704120" y="2356972"/>
            <a:chExt cx="1076632" cy="369332"/>
          </a:xfrm>
        </p:grpSpPr>
        <p:cxnSp>
          <p:nvCxnSpPr>
            <p:cNvPr id="44" name="Straight Arrow Connector 43">
              <a:extLst>
                <a:ext uri="{FF2B5EF4-FFF2-40B4-BE49-F238E27FC236}">
                  <a16:creationId xmlns:a16="http://schemas.microsoft.com/office/drawing/2014/main" id="{0A09A80F-E928-CE16-46C1-57243E25C2FA}"/>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81A65FD-F510-96FE-B743-9FE61FE7B3EA}"/>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46" name="Group 45">
            <a:extLst>
              <a:ext uri="{FF2B5EF4-FFF2-40B4-BE49-F238E27FC236}">
                <a16:creationId xmlns:a16="http://schemas.microsoft.com/office/drawing/2014/main" id="{85E0FAFF-01E5-EF58-D6A8-BB898D545488}"/>
              </a:ext>
            </a:extLst>
          </p:cNvPr>
          <p:cNvGrpSpPr/>
          <p:nvPr/>
        </p:nvGrpSpPr>
        <p:grpSpPr>
          <a:xfrm>
            <a:off x="3474485" y="6110311"/>
            <a:ext cx="1068643" cy="369332"/>
            <a:chOff x="3647644" y="4910075"/>
            <a:chExt cx="1068643" cy="369332"/>
          </a:xfrm>
        </p:grpSpPr>
        <p:sp>
          <p:nvSpPr>
            <p:cNvPr id="47" name="TextBox 46">
              <a:extLst>
                <a:ext uri="{FF2B5EF4-FFF2-40B4-BE49-F238E27FC236}">
                  <a16:creationId xmlns:a16="http://schemas.microsoft.com/office/drawing/2014/main" id="{F8AB5462-B586-B00E-362E-861A0F002E52}"/>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48" name="Straight Arrow Connector 47">
              <a:extLst>
                <a:ext uri="{FF2B5EF4-FFF2-40B4-BE49-F238E27FC236}">
                  <a16:creationId xmlns:a16="http://schemas.microsoft.com/office/drawing/2014/main" id="{009FB665-9BA5-B88B-543C-21D7E10F989F}"/>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2598D9C1-4A09-E452-9724-154E1964E858}"/>
              </a:ext>
            </a:extLst>
          </p:cNvPr>
          <p:cNvGrpSpPr/>
          <p:nvPr/>
        </p:nvGrpSpPr>
        <p:grpSpPr>
          <a:xfrm>
            <a:off x="2995266" y="3544050"/>
            <a:ext cx="1064340" cy="369332"/>
            <a:chOff x="3647644" y="5421073"/>
            <a:chExt cx="1064340" cy="369332"/>
          </a:xfrm>
        </p:grpSpPr>
        <p:sp>
          <p:nvSpPr>
            <p:cNvPr id="50" name="TextBox 49">
              <a:extLst>
                <a:ext uri="{FF2B5EF4-FFF2-40B4-BE49-F238E27FC236}">
                  <a16:creationId xmlns:a16="http://schemas.microsoft.com/office/drawing/2014/main" id="{0C058A14-0CE7-D4DB-707D-47F6A95ED833}"/>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1" name="Straight Arrow Connector 50">
              <a:extLst>
                <a:ext uri="{FF2B5EF4-FFF2-40B4-BE49-F238E27FC236}">
                  <a16:creationId xmlns:a16="http://schemas.microsoft.com/office/drawing/2014/main" id="{7E8599E7-E475-A0B1-832D-874F42ABA63E}"/>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708F0FB2-34B2-5BDA-F306-7C86DACFE504}"/>
              </a:ext>
            </a:extLst>
          </p:cNvPr>
          <p:cNvGrpSpPr/>
          <p:nvPr/>
        </p:nvGrpSpPr>
        <p:grpSpPr>
          <a:xfrm>
            <a:off x="3877239" y="3718128"/>
            <a:ext cx="1068643" cy="369332"/>
            <a:chOff x="3647644" y="5359159"/>
            <a:chExt cx="1068643" cy="369332"/>
          </a:xfrm>
        </p:grpSpPr>
        <p:sp>
          <p:nvSpPr>
            <p:cNvPr id="53" name="TextBox 52">
              <a:extLst>
                <a:ext uri="{FF2B5EF4-FFF2-40B4-BE49-F238E27FC236}">
                  <a16:creationId xmlns:a16="http://schemas.microsoft.com/office/drawing/2014/main" id="{23121A28-6322-1960-0FF3-04F1C714370D}"/>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4" name="Straight Arrow Connector 53">
              <a:extLst>
                <a:ext uri="{FF2B5EF4-FFF2-40B4-BE49-F238E27FC236}">
                  <a16:creationId xmlns:a16="http://schemas.microsoft.com/office/drawing/2014/main" id="{4FFBEC25-156A-2A9E-F8ED-3C83E18B4227}"/>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E87ABE6B-491E-25CA-6057-5D3A49D032F2}"/>
              </a:ext>
            </a:extLst>
          </p:cNvPr>
          <p:cNvGrpSpPr/>
          <p:nvPr/>
        </p:nvGrpSpPr>
        <p:grpSpPr>
          <a:xfrm>
            <a:off x="3282756" y="6293218"/>
            <a:ext cx="1076632" cy="369332"/>
            <a:chOff x="2157212" y="5356391"/>
            <a:chExt cx="1076632" cy="369332"/>
          </a:xfrm>
        </p:grpSpPr>
        <p:sp>
          <p:nvSpPr>
            <p:cNvPr id="56" name="TextBox 55">
              <a:extLst>
                <a:ext uri="{FF2B5EF4-FFF2-40B4-BE49-F238E27FC236}">
                  <a16:creationId xmlns:a16="http://schemas.microsoft.com/office/drawing/2014/main" id="{925E4BAD-F6FE-7DCF-7726-E087143F8CDA}"/>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7" name="Straight Arrow Connector 56">
              <a:extLst>
                <a:ext uri="{FF2B5EF4-FFF2-40B4-BE49-F238E27FC236}">
                  <a16:creationId xmlns:a16="http://schemas.microsoft.com/office/drawing/2014/main" id="{46051EFC-FC17-EA42-06BE-8F4372DE185D}"/>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B0C2F858-CB8B-2326-C433-492E2000FB1A}"/>
              </a:ext>
            </a:extLst>
          </p:cNvPr>
          <p:cNvGrpSpPr/>
          <p:nvPr/>
        </p:nvGrpSpPr>
        <p:grpSpPr>
          <a:xfrm>
            <a:off x="4162879" y="4454695"/>
            <a:ext cx="1076632" cy="369332"/>
            <a:chOff x="2157212" y="5356391"/>
            <a:chExt cx="1076632" cy="369332"/>
          </a:xfrm>
        </p:grpSpPr>
        <p:sp>
          <p:nvSpPr>
            <p:cNvPr id="59" name="TextBox 58">
              <a:extLst>
                <a:ext uri="{FF2B5EF4-FFF2-40B4-BE49-F238E27FC236}">
                  <a16:creationId xmlns:a16="http://schemas.microsoft.com/office/drawing/2014/main" id="{5FA486A3-2704-481B-BC15-33631F1ACF2A}"/>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0" name="Straight Arrow Connector 59">
              <a:extLst>
                <a:ext uri="{FF2B5EF4-FFF2-40B4-BE49-F238E27FC236}">
                  <a16:creationId xmlns:a16="http://schemas.microsoft.com/office/drawing/2014/main" id="{8A96A276-F643-2A4E-40EC-ABA5C9C7D6E6}"/>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2D203362-EA81-1F9C-6995-2E2FEFC680E4}"/>
              </a:ext>
            </a:extLst>
          </p:cNvPr>
          <p:cNvGrpSpPr/>
          <p:nvPr/>
        </p:nvGrpSpPr>
        <p:grpSpPr>
          <a:xfrm>
            <a:off x="4403136" y="4631804"/>
            <a:ext cx="1076632" cy="369332"/>
            <a:chOff x="2157212" y="5356391"/>
            <a:chExt cx="1076632" cy="369332"/>
          </a:xfrm>
        </p:grpSpPr>
        <p:sp>
          <p:nvSpPr>
            <p:cNvPr id="62" name="TextBox 61">
              <a:extLst>
                <a:ext uri="{FF2B5EF4-FFF2-40B4-BE49-F238E27FC236}">
                  <a16:creationId xmlns:a16="http://schemas.microsoft.com/office/drawing/2014/main" id="{7226BF9B-F349-CBAC-5EF3-A19575CB97F0}"/>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3" name="Straight Arrow Connector 62">
              <a:extLst>
                <a:ext uri="{FF2B5EF4-FFF2-40B4-BE49-F238E27FC236}">
                  <a16:creationId xmlns:a16="http://schemas.microsoft.com/office/drawing/2014/main" id="{E8B98B8E-0B67-0E13-BF19-68C537258091}"/>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EB92D0E3-04EC-BEF3-19AD-882E2EC8C87B}"/>
              </a:ext>
            </a:extLst>
          </p:cNvPr>
          <p:cNvGrpSpPr/>
          <p:nvPr/>
        </p:nvGrpSpPr>
        <p:grpSpPr>
          <a:xfrm>
            <a:off x="4378405" y="4898030"/>
            <a:ext cx="1076632" cy="369332"/>
            <a:chOff x="2157212" y="5356391"/>
            <a:chExt cx="1076632" cy="369332"/>
          </a:xfrm>
        </p:grpSpPr>
        <p:sp>
          <p:nvSpPr>
            <p:cNvPr id="65" name="TextBox 64">
              <a:extLst>
                <a:ext uri="{FF2B5EF4-FFF2-40B4-BE49-F238E27FC236}">
                  <a16:creationId xmlns:a16="http://schemas.microsoft.com/office/drawing/2014/main" id="{62274C61-80BF-EF78-685C-6EA903C459D0}"/>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6" name="Straight Arrow Connector 65">
              <a:extLst>
                <a:ext uri="{FF2B5EF4-FFF2-40B4-BE49-F238E27FC236}">
                  <a16:creationId xmlns:a16="http://schemas.microsoft.com/office/drawing/2014/main" id="{7036615D-ACB3-2C00-EA6E-1FA2CCCD0060}"/>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84E516BC-C5F3-4714-9A78-FBD357CCD560}"/>
              </a:ext>
            </a:extLst>
          </p:cNvPr>
          <p:cNvGrpSpPr/>
          <p:nvPr/>
        </p:nvGrpSpPr>
        <p:grpSpPr>
          <a:xfrm>
            <a:off x="7308206" y="5270658"/>
            <a:ext cx="1076632" cy="369332"/>
            <a:chOff x="2157212" y="5356391"/>
            <a:chExt cx="1076632" cy="369332"/>
          </a:xfrm>
        </p:grpSpPr>
        <p:sp>
          <p:nvSpPr>
            <p:cNvPr id="68" name="TextBox 67">
              <a:extLst>
                <a:ext uri="{FF2B5EF4-FFF2-40B4-BE49-F238E27FC236}">
                  <a16:creationId xmlns:a16="http://schemas.microsoft.com/office/drawing/2014/main" id="{516E2E2B-E45D-0074-40E8-83107C7AE420}"/>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9" name="Straight Arrow Connector 68">
              <a:extLst>
                <a:ext uri="{FF2B5EF4-FFF2-40B4-BE49-F238E27FC236}">
                  <a16:creationId xmlns:a16="http://schemas.microsoft.com/office/drawing/2014/main" id="{71633785-7C58-9D5A-9657-00C991E4293B}"/>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5A3B9248-F250-F33E-CC24-FD6E30E61A7D}"/>
              </a:ext>
            </a:extLst>
          </p:cNvPr>
          <p:cNvSpPr txBox="1"/>
          <p:nvPr/>
        </p:nvSpPr>
        <p:spPr>
          <a:xfrm>
            <a:off x="7281247" y="317413"/>
            <a:ext cx="1514007" cy="923330"/>
          </a:xfrm>
          <a:prstGeom prst="rect">
            <a:avLst/>
          </a:prstGeom>
          <a:noFill/>
        </p:spPr>
        <p:txBody>
          <a:bodyPr wrap="square" rtlCol="0">
            <a:spAutoFit/>
          </a:bodyPr>
          <a:lstStyle/>
          <a:p>
            <a:pPr algn="ctr"/>
            <a:r>
              <a:rPr lang="en-US" b="1" dirty="0">
                <a:solidFill>
                  <a:srgbClr val="00B050"/>
                </a:solidFill>
              </a:rPr>
              <a:t>Note: You should not edit this file!</a:t>
            </a:r>
          </a:p>
        </p:txBody>
      </p:sp>
    </p:spTree>
    <p:extLst>
      <p:ext uri="{BB962C8B-B14F-4D97-AF65-F5344CB8AC3E}">
        <p14:creationId xmlns:p14="http://schemas.microsoft.com/office/powerpoint/2010/main" val="23131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wipe(right)">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right)">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right)">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wipe(right)">
                                      <p:cBhvr>
                                        <p:cTn id="36" dur="500"/>
                                        <p:tgtEl>
                                          <p:spTgt spid="52"/>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wipe(right)">
                                      <p:cBhvr>
                                        <p:cTn id="45" dur="500"/>
                                        <p:tgtEl>
                                          <p:spTgt spid="5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wipe(right)">
                                      <p:cBhvr>
                                        <p:cTn id="50" dur="500"/>
                                        <p:tgtEl>
                                          <p:spTgt spid="5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wipe(right)">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wipe(right)">
                                      <p:cBhvr>
                                        <p:cTn id="60" dur="500"/>
                                        <p:tgtEl>
                                          <p:spTgt spid="6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wipe(right)">
                                      <p:cBhvr>
                                        <p:cTn id="6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list_cards.py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8</a:t>
            </a:fld>
            <a:endParaRPr lang="en-US"/>
          </a:p>
        </p:txBody>
      </p:sp>
      <p:pic>
        <p:nvPicPr>
          <p:cNvPr id="11" name="Picture 10">
            <a:extLst>
              <a:ext uri="{FF2B5EF4-FFF2-40B4-BE49-F238E27FC236}">
                <a16:creationId xmlns:a16="http://schemas.microsoft.com/office/drawing/2014/main" id="{46F9DA50-4C63-D590-F1D9-E6A32D6525E2}"/>
              </a:ext>
            </a:extLst>
          </p:cNvPr>
          <p:cNvPicPr>
            <a:picLocks noChangeAspect="1"/>
          </p:cNvPicPr>
          <p:nvPr/>
        </p:nvPicPr>
        <p:blipFill>
          <a:blip r:embed="rId2"/>
          <a:stretch>
            <a:fillRect/>
          </a:stretch>
        </p:blipFill>
        <p:spPr>
          <a:xfrm>
            <a:off x="4672568" y="2950075"/>
            <a:ext cx="3570763" cy="3263255"/>
          </a:xfrm>
          <a:prstGeom prst="rect">
            <a:avLst/>
          </a:prstGeom>
        </p:spPr>
      </p:pic>
      <p:grpSp>
        <p:nvGrpSpPr>
          <p:cNvPr id="12" name="Group 11">
            <a:extLst>
              <a:ext uri="{FF2B5EF4-FFF2-40B4-BE49-F238E27FC236}">
                <a16:creationId xmlns:a16="http://schemas.microsoft.com/office/drawing/2014/main" id="{6539C8C9-078B-F75B-CF75-CB304A998F85}"/>
              </a:ext>
            </a:extLst>
          </p:cNvPr>
          <p:cNvGrpSpPr/>
          <p:nvPr/>
        </p:nvGrpSpPr>
        <p:grpSpPr>
          <a:xfrm>
            <a:off x="5207328" y="1932612"/>
            <a:ext cx="2501241" cy="523568"/>
            <a:chOff x="3305029" y="378029"/>
            <a:chExt cx="2501241" cy="523568"/>
          </a:xfrm>
        </p:grpSpPr>
        <p:sp>
          <p:nvSpPr>
            <p:cNvPr id="13" name="Rectangle 12">
              <a:extLst>
                <a:ext uri="{FF2B5EF4-FFF2-40B4-BE49-F238E27FC236}">
                  <a16:creationId xmlns:a16="http://schemas.microsoft.com/office/drawing/2014/main" id="{8362AE4F-653F-2BDD-EBB6-7E1383F44917}"/>
                </a:ext>
              </a:extLst>
            </p:cNvPr>
            <p:cNvSpPr/>
            <p:nvPr/>
          </p:nvSpPr>
          <p:spPr>
            <a:xfrm>
              <a:off x="3305029" y="378029"/>
              <a:ext cx="2501241" cy="5235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CF6E1F1-7EF9-7D0A-0562-9AA37C8A05F5}"/>
                </a:ext>
              </a:extLst>
            </p:cNvPr>
            <p:cNvPicPr>
              <a:picLocks noChangeAspect="1"/>
            </p:cNvPicPr>
            <p:nvPr/>
          </p:nvPicPr>
          <p:blipFill>
            <a:blip r:embed="rId3"/>
            <a:stretch>
              <a:fillRect/>
            </a:stretch>
          </p:blipFill>
          <p:spPr>
            <a:xfrm>
              <a:off x="3365868" y="435693"/>
              <a:ext cx="2379563" cy="408240"/>
            </a:xfrm>
            <a:prstGeom prst="rect">
              <a:avLst/>
            </a:prstGeom>
          </p:spPr>
        </p:pic>
      </p:grpSp>
      <p:pic>
        <p:nvPicPr>
          <p:cNvPr id="5" name="Picture 4">
            <a:extLst>
              <a:ext uri="{FF2B5EF4-FFF2-40B4-BE49-F238E27FC236}">
                <a16:creationId xmlns:a16="http://schemas.microsoft.com/office/drawing/2014/main" id="{B4B21248-8BAE-9BA6-D79E-D0DAE4335316}"/>
              </a:ext>
            </a:extLst>
          </p:cNvPr>
          <p:cNvPicPr>
            <a:picLocks noChangeAspect="1"/>
          </p:cNvPicPr>
          <p:nvPr/>
        </p:nvPicPr>
        <p:blipFill>
          <a:blip r:embed="rId4"/>
          <a:stretch>
            <a:fillRect/>
          </a:stretch>
        </p:blipFill>
        <p:spPr>
          <a:xfrm>
            <a:off x="388489" y="1769946"/>
            <a:ext cx="4005003" cy="4073029"/>
          </a:xfrm>
          <a:prstGeom prst="rect">
            <a:avLst/>
          </a:prstGeom>
          <a:ln>
            <a:solidFill>
              <a:schemeClr val="tx1"/>
            </a:solidFill>
          </a:ln>
        </p:spPr>
      </p:pic>
    </p:spTree>
    <p:extLst>
      <p:ext uri="{BB962C8B-B14F-4D97-AF65-F5344CB8AC3E}">
        <p14:creationId xmlns:p14="http://schemas.microsoft.com/office/powerpoint/2010/main" val="16955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C42DA-BD9D-4384-014F-2EAD49C21F21}"/>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B3160DF3-4DFE-6629-6710-0AE6430B51D4}"/>
              </a:ext>
            </a:extLst>
          </p:cNvPr>
          <p:cNvPicPr>
            <a:picLocks noChangeAspect="1"/>
          </p:cNvPicPr>
          <p:nvPr/>
        </p:nvPicPr>
        <p:blipFill>
          <a:blip r:embed="rId2"/>
          <a:stretch>
            <a:fillRect/>
          </a:stretch>
        </p:blipFill>
        <p:spPr>
          <a:xfrm>
            <a:off x="1462476" y="2322126"/>
            <a:ext cx="6219048" cy="4142857"/>
          </a:xfrm>
          <a:prstGeom prst="rect">
            <a:avLst/>
          </a:prstGeom>
          <a:ln>
            <a:solidFill>
              <a:schemeClr val="tx1"/>
            </a:solidFill>
          </a:ln>
        </p:spPr>
      </p:pic>
      <p:sp>
        <p:nvSpPr>
          <p:cNvPr id="2" name="Title 1">
            <a:extLst>
              <a:ext uri="{FF2B5EF4-FFF2-40B4-BE49-F238E27FC236}">
                <a16:creationId xmlns:a16="http://schemas.microsoft.com/office/drawing/2014/main" id="{8906621A-581C-023B-6C37-0570A1E7B91D}"/>
              </a:ext>
            </a:extLst>
          </p:cNvPr>
          <p:cNvSpPr>
            <a:spLocks noGrp="1"/>
          </p:cNvSpPr>
          <p:nvPr>
            <p:ph type="title"/>
          </p:nvPr>
        </p:nvSpPr>
        <p:spPr/>
        <p:txBody>
          <a:bodyPr>
            <a:normAutofit/>
          </a:bodyPr>
          <a:lstStyle/>
          <a:p>
            <a:pPr algn="ctr"/>
            <a:r>
              <a:rPr lang="en-US" sz="3200" b="1" dirty="0">
                <a:solidFill>
                  <a:srgbClr val="0070C0"/>
                </a:solidFill>
                <a:latin typeface="+mn-lt"/>
              </a:rPr>
              <a:t>Open</a:t>
            </a:r>
            <a:r>
              <a:rPr lang="en-US" sz="3200" dirty="0">
                <a:latin typeface="+mn-lt"/>
              </a:rPr>
              <a:t> dealer_bogus.py</a:t>
            </a:r>
          </a:p>
        </p:txBody>
      </p:sp>
      <p:sp>
        <p:nvSpPr>
          <p:cNvPr id="4" name="Slide Number Placeholder 3">
            <a:extLst>
              <a:ext uri="{FF2B5EF4-FFF2-40B4-BE49-F238E27FC236}">
                <a16:creationId xmlns:a16="http://schemas.microsoft.com/office/drawing/2014/main" id="{F53DACB2-D4E4-9EFC-1F64-0AA68C3AEC7B}"/>
              </a:ext>
            </a:extLst>
          </p:cNvPr>
          <p:cNvSpPr>
            <a:spLocks noGrp="1"/>
          </p:cNvSpPr>
          <p:nvPr>
            <p:ph type="sldNum" sz="quarter" idx="12"/>
          </p:nvPr>
        </p:nvSpPr>
        <p:spPr/>
        <p:txBody>
          <a:bodyPr/>
          <a:lstStyle/>
          <a:p>
            <a:fld id="{650AD656-6FF9-465D-B7B0-1CD0DD39CD23}" type="slidenum">
              <a:rPr lang="en-US" smtClean="0"/>
              <a:pPr/>
              <a:t>9</a:t>
            </a:fld>
            <a:endParaRPr lang="en-US"/>
          </a:p>
        </p:txBody>
      </p:sp>
      <p:grpSp>
        <p:nvGrpSpPr>
          <p:cNvPr id="7" name="Group 6">
            <a:extLst>
              <a:ext uri="{FF2B5EF4-FFF2-40B4-BE49-F238E27FC236}">
                <a16:creationId xmlns:a16="http://schemas.microsoft.com/office/drawing/2014/main" id="{EDB894CE-F973-0662-CB73-4E11D52B6DB1}"/>
              </a:ext>
            </a:extLst>
          </p:cNvPr>
          <p:cNvGrpSpPr/>
          <p:nvPr/>
        </p:nvGrpSpPr>
        <p:grpSpPr>
          <a:xfrm>
            <a:off x="3618023" y="5721893"/>
            <a:ext cx="1076632" cy="369332"/>
            <a:chOff x="4968362" y="2079211"/>
            <a:chExt cx="1076632" cy="369332"/>
          </a:xfrm>
        </p:grpSpPr>
        <p:cxnSp>
          <p:nvCxnSpPr>
            <p:cNvPr id="41" name="Straight Arrow Connector 40">
              <a:extLst>
                <a:ext uri="{FF2B5EF4-FFF2-40B4-BE49-F238E27FC236}">
                  <a16:creationId xmlns:a16="http://schemas.microsoft.com/office/drawing/2014/main" id="{C6143900-FECA-2E1B-F54E-1588385A4E8D}"/>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DF18CA0-1A52-1886-07E6-E9B0B8FAC07C}"/>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43" name="Group 42">
            <a:extLst>
              <a:ext uri="{FF2B5EF4-FFF2-40B4-BE49-F238E27FC236}">
                <a16:creationId xmlns:a16="http://schemas.microsoft.com/office/drawing/2014/main" id="{87D85D48-4D69-F094-3109-386E5CDFEAA7}"/>
              </a:ext>
            </a:extLst>
          </p:cNvPr>
          <p:cNvGrpSpPr/>
          <p:nvPr/>
        </p:nvGrpSpPr>
        <p:grpSpPr>
          <a:xfrm>
            <a:off x="3437109" y="5915134"/>
            <a:ext cx="1076632" cy="369332"/>
            <a:chOff x="4704120" y="2356972"/>
            <a:chExt cx="1076632" cy="369332"/>
          </a:xfrm>
        </p:grpSpPr>
        <p:cxnSp>
          <p:nvCxnSpPr>
            <p:cNvPr id="44" name="Straight Arrow Connector 43">
              <a:extLst>
                <a:ext uri="{FF2B5EF4-FFF2-40B4-BE49-F238E27FC236}">
                  <a16:creationId xmlns:a16="http://schemas.microsoft.com/office/drawing/2014/main" id="{1323C8DE-46B1-84FB-5F87-942C91436958}"/>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13BE057-EE20-E8C4-85B5-94BF999B4149}"/>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46" name="Group 45">
            <a:extLst>
              <a:ext uri="{FF2B5EF4-FFF2-40B4-BE49-F238E27FC236}">
                <a16:creationId xmlns:a16="http://schemas.microsoft.com/office/drawing/2014/main" id="{4F998F62-1359-F6AB-6733-2BC8A7180BB5}"/>
              </a:ext>
            </a:extLst>
          </p:cNvPr>
          <p:cNvGrpSpPr/>
          <p:nvPr/>
        </p:nvGrpSpPr>
        <p:grpSpPr>
          <a:xfrm>
            <a:off x="2888094" y="2317215"/>
            <a:ext cx="1068643" cy="369332"/>
            <a:chOff x="3647644" y="4910075"/>
            <a:chExt cx="1068643" cy="369332"/>
          </a:xfrm>
        </p:grpSpPr>
        <p:sp>
          <p:nvSpPr>
            <p:cNvPr id="47" name="TextBox 46">
              <a:extLst>
                <a:ext uri="{FF2B5EF4-FFF2-40B4-BE49-F238E27FC236}">
                  <a16:creationId xmlns:a16="http://schemas.microsoft.com/office/drawing/2014/main" id="{12D8B92C-7240-72A2-FAAE-18AA13C44877}"/>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48" name="Straight Arrow Connector 47">
              <a:extLst>
                <a:ext uri="{FF2B5EF4-FFF2-40B4-BE49-F238E27FC236}">
                  <a16:creationId xmlns:a16="http://schemas.microsoft.com/office/drawing/2014/main" id="{F953194D-9242-F842-FC49-E92BD5A291C5}"/>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770B392E-4BAF-D9BE-3914-384F619EB44E}"/>
              </a:ext>
            </a:extLst>
          </p:cNvPr>
          <p:cNvGrpSpPr/>
          <p:nvPr/>
        </p:nvGrpSpPr>
        <p:grpSpPr>
          <a:xfrm>
            <a:off x="3632592" y="2515242"/>
            <a:ext cx="1064340" cy="369332"/>
            <a:chOff x="3647644" y="5421073"/>
            <a:chExt cx="1064340" cy="369332"/>
          </a:xfrm>
        </p:grpSpPr>
        <p:sp>
          <p:nvSpPr>
            <p:cNvPr id="50" name="TextBox 49">
              <a:extLst>
                <a:ext uri="{FF2B5EF4-FFF2-40B4-BE49-F238E27FC236}">
                  <a16:creationId xmlns:a16="http://schemas.microsoft.com/office/drawing/2014/main" id="{0F5FA7A4-0FE0-226A-2B90-8D7C3367B347}"/>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1" name="Straight Arrow Connector 50">
              <a:extLst>
                <a:ext uri="{FF2B5EF4-FFF2-40B4-BE49-F238E27FC236}">
                  <a16:creationId xmlns:a16="http://schemas.microsoft.com/office/drawing/2014/main" id="{1BA043C4-DA94-1C00-51DB-4A46536D0B0F}"/>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81949916-44F8-5041-F36A-88FB3802A40A}"/>
              </a:ext>
            </a:extLst>
          </p:cNvPr>
          <p:cNvGrpSpPr/>
          <p:nvPr/>
        </p:nvGrpSpPr>
        <p:grpSpPr>
          <a:xfrm>
            <a:off x="4100350" y="2700096"/>
            <a:ext cx="1068643" cy="369332"/>
            <a:chOff x="3647644" y="5359159"/>
            <a:chExt cx="1068643" cy="369332"/>
          </a:xfrm>
        </p:grpSpPr>
        <p:sp>
          <p:nvSpPr>
            <p:cNvPr id="53" name="TextBox 52">
              <a:extLst>
                <a:ext uri="{FF2B5EF4-FFF2-40B4-BE49-F238E27FC236}">
                  <a16:creationId xmlns:a16="http://schemas.microsoft.com/office/drawing/2014/main" id="{619DFE69-6430-C3A7-042D-13A4E7C1EFF0}"/>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4" name="Straight Arrow Connector 53">
              <a:extLst>
                <a:ext uri="{FF2B5EF4-FFF2-40B4-BE49-F238E27FC236}">
                  <a16:creationId xmlns:a16="http://schemas.microsoft.com/office/drawing/2014/main" id="{E7F15623-1DF5-316D-361B-984FF7F88E52}"/>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2A633B24-B0A7-4335-0CD9-74321D1901BE}"/>
              </a:ext>
            </a:extLst>
          </p:cNvPr>
          <p:cNvGrpSpPr/>
          <p:nvPr/>
        </p:nvGrpSpPr>
        <p:grpSpPr>
          <a:xfrm>
            <a:off x="4448220" y="3072928"/>
            <a:ext cx="1076632" cy="369332"/>
            <a:chOff x="2157212" y="5356391"/>
            <a:chExt cx="1076632" cy="369332"/>
          </a:xfrm>
        </p:grpSpPr>
        <p:sp>
          <p:nvSpPr>
            <p:cNvPr id="56" name="TextBox 55">
              <a:extLst>
                <a:ext uri="{FF2B5EF4-FFF2-40B4-BE49-F238E27FC236}">
                  <a16:creationId xmlns:a16="http://schemas.microsoft.com/office/drawing/2014/main" id="{20B2EC77-CE2C-68AA-5C0F-F607B08320ED}"/>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7" name="Straight Arrow Connector 56">
              <a:extLst>
                <a:ext uri="{FF2B5EF4-FFF2-40B4-BE49-F238E27FC236}">
                  <a16:creationId xmlns:a16="http://schemas.microsoft.com/office/drawing/2014/main" id="{509A860E-EBE2-A717-AF0F-BF4297F05A1C}"/>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FC32CB83-CBA7-4BE3-1BDC-DAF0E9EFEAF0}"/>
              </a:ext>
            </a:extLst>
          </p:cNvPr>
          <p:cNvGrpSpPr/>
          <p:nvPr/>
        </p:nvGrpSpPr>
        <p:grpSpPr>
          <a:xfrm>
            <a:off x="2944189" y="3258038"/>
            <a:ext cx="1076632" cy="369332"/>
            <a:chOff x="2157212" y="5356391"/>
            <a:chExt cx="1076632" cy="369332"/>
          </a:xfrm>
        </p:grpSpPr>
        <p:sp>
          <p:nvSpPr>
            <p:cNvPr id="59" name="TextBox 58">
              <a:extLst>
                <a:ext uri="{FF2B5EF4-FFF2-40B4-BE49-F238E27FC236}">
                  <a16:creationId xmlns:a16="http://schemas.microsoft.com/office/drawing/2014/main" id="{B66D9669-E302-3B56-2708-ED448D490EA0}"/>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0" name="Straight Arrow Connector 59">
              <a:extLst>
                <a:ext uri="{FF2B5EF4-FFF2-40B4-BE49-F238E27FC236}">
                  <a16:creationId xmlns:a16="http://schemas.microsoft.com/office/drawing/2014/main" id="{A12DE4FD-1170-6B7A-07DE-A929FB15020E}"/>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F8704926-F639-5560-59BF-5C1F2C7AC318}"/>
              </a:ext>
            </a:extLst>
          </p:cNvPr>
          <p:cNvGrpSpPr/>
          <p:nvPr/>
        </p:nvGrpSpPr>
        <p:grpSpPr>
          <a:xfrm>
            <a:off x="3239519" y="6111216"/>
            <a:ext cx="1076632" cy="369332"/>
            <a:chOff x="2157212" y="5356391"/>
            <a:chExt cx="1076632" cy="369332"/>
          </a:xfrm>
        </p:grpSpPr>
        <p:sp>
          <p:nvSpPr>
            <p:cNvPr id="62" name="TextBox 61">
              <a:extLst>
                <a:ext uri="{FF2B5EF4-FFF2-40B4-BE49-F238E27FC236}">
                  <a16:creationId xmlns:a16="http://schemas.microsoft.com/office/drawing/2014/main" id="{99396A75-AD2D-97CE-9FE1-0AE78A9B886E}"/>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3" name="Straight Arrow Connector 62">
              <a:extLst>
                <a:ext uri="{FF2B5EF4-FFF2-40B4-BE49-F238E27FC236}">
                  <a16:creationId xmlns:a16="http://schemas.microsoft.com/office/drawing/2014/main" id="{471A158E-C641-A01A-35F4-54B2D900A0E3}"/>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49E59E8E-F773-0371-4E27-5BB4AC89ED47}"/>
              </a:ext>
            </a:extLst>
          </p:cNvPr>
          <p:cNvGrpSpPr/>
          <p:nvPr/>
        </p:nvGrpSpPr>
        <p:grpSpPr>
          <a:xfrm>
            <a:off x="4987207" y="2877143"/>
            <a:ext cx="1076632" cy="369332"/>
            <a:chOff x="2157212" y="5356391"/>
            <a:chExt cx="1076632" cy="369332"/>
          </a:xfrm>
        </p:grpSpPr>
        <p:sp>
          <p:nvSpPr>
            <p:cNvPr id="65" name="TextBox 64">
              <a:extLst>
                <a:ext uri="{FF2B5EF4-FFF2-40B4-BE49-F238E27FC236}">
                  <a16:creationId xmlns:a16="http://schemas.microsoft.com/office/drawing/2014/main" id="{1BB131AC-03AF-41A0-F184-0C11D5D0FBF0}"/>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6" name="Straight Arrow Connector 65">
              <a:extLst>
                <a:ext uri="{FF2B5EF4-FFF2-40B4-BE49-F238E27FC236}">
                  <a16:creationId xmlns:a16="http://schemas.microsoft.com/office/drawing/2014/main" id="{856A103F-73E8-C470-80E8-F43881064951}"/>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93A34EB8-FFC1-A987-8BC2-284D2F9124EC}"/>
              </a:ext>
            </a:extLst>
          </p:cNvPr>
          <p:cNvGrpSpPr/>
          <p:nvPr/>
        </p:nvGrpSpPr>
        <p:grpSpPr>
          <a:xfrm>
            <a:off x="3360769" y="3825421"/>
            <a:ext cx="1076632" cy="369332"/>
            <a:chOff x="2157212" y="5356391"/>
            <a:chExt cx="1076632" cy="369332"/>
          </a:xfrm>
        </p:grpSpPr>
        <p:sp>
          <p:nvSpPr>
            <p:cNvPr id="68" name="TextBox 67">
              <a:extLst>
                <a:ext uri="{FF2B5EF4-FFF2-40B4-BE49-F238E27FC236}">
                  <a16:creationId xmlns:a16="http://schemas.microsoft.com/office/drawing/2014/main" id="{EFE74ADC-4852-34EB-C6AE-E6A198CFF269}"/>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9" name="Straight Arrow Connector 68">
              <a:extLst>
                <a:ext uri="{FF2B5EF4-FFF2-40B4-BE49-F238E27FC236}">
                  <a16:creationId xmlns:a16="http://schemas.microsoft.com/office/drawing/2014/main" id="{FEBEBDCD-D184-F990-5DA2-AA7A7759D9D8}"/>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70" name="Rectangle 69">
            <a:extLst>
              <a:ext uri="{FF2B5EF4-FFF2-40B4-BE49-F238E27FC236}">
                <a16:creationId xmlns:a16="http://schemas.microsoft.com/office/drawing/2014/main" id="{7CF45F7C-24C8-ADD3-F72C-0034C272E6E6}"/>
              </a:ext>
            </a:extLst>
          </p:cNvPr>
          <p:cNvSpPr/>
          <p:nvPr/>
        </p:nvSpPr>
        <p:spPr>
          <a:xfrm>
            <a:off x="1534254" y="1602140"/>
            <a:ext cx="6075492" cy="461665"/>
          </a:xfrm>
          <a:prstGeom prst="rect">
            <a:avLst/>
          </a:prstGeom>
        </p:spPr>
        <p:txBody>
          <a:bodyPr wrap="square">
            <a:spAutoFit/>
          </a:bodyPr>
          <a:lstStyle/>
          <a:p>
            <a:pPr algn="ctr">
              <a:spcBef>
                <a:spcPts val="0"/>
              </a:spcBef>
              <a:spcAft>
                <a:spcPts val="1200"/>
              </a:spcAft>
            </a:pPr>
            <a:r>
              <a:rPr lang="en-US" sz="2400" dirty="0"/>
              <a:t>Let’s </a:t>
            </a:r>
            <a:r>
              <a:rPr lang="en-US" sz="2400" b="1" dirty="0">
                <a:solidFill>
                  <a:srgbClr val="7030A0"/>
                </a:solidFill>
              </a:rPr>
              <a:t>randomize</a:t>
            </a:r>
            <a:r>
              <a:rPr lang="en-US" sz="2400" dirty="0"/>
              <a:t> the initial deck</a:t>
            </a:r>
          </a:p>
        </p:txBody>
      </p:sp>
      <p:sp>
        <p:nvSpPr>
          <p:cNvPr id="3" name="TextBox 2">
            <a:extLst>
              <a:ext uri="{FF2B5EF4-FFF2-40B4-BE49-F238E27FC236}">
                <a16:creationId xmlns:a16="http://schemas.microsoft.com/office/drawing/2014/main" id="{E37343EC-8762-7914-7841-D348B94DFC46}"/>
              </a:ext>
            </a:extLst>
          </p:cNvPr>
          <p:cNvSpPr txBox="1"/>
          <p:nvPr/>
        </p:nvSpPr>
        <p:spPr>
          <a:xfrm>
            <a:off x="7273690" y="566242"/>
            <a:ext cx="1514007" cy="923330"/>
          </a:xfrm>
          <a:prstGeom prst="rect">
            <a:avLst/>
          </a:prstGeom>
          <a:noFill/>
        </p:spPr>
        <p:txBody>
          <a:bodyPr wrap="square" rtlCol="0">
            <a:spAutoFit/>
          </a:bodyPr>
          <a:lstStyle/>
          <a:p>
            <a:pPr algn="ctr"/>
            <a:r>
              <a:rPr lang="en-US" b="1" dirty="0">
                <a:solidFill>
                  <a:srgbClr val="00B050"/>
                </a:solidFill>
              </a:rPr>
              <a:t>Note: You should not edit this file!</a:t>
            </a:r>
          </a:p>
        </p:txBody>
      </p:sp>
    </p:spTree>
    <p:extLst>
      <p:ext uri="{BB962C8B-B14F-4D97-AF65-F5344CB8AC3E}">
        <p14:creationId xmlns:p14="http://schemas.microsoft.com/office/powerpoint/2010/main" val="67813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wipe(right)">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right)">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right)">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wipe(right)">
                                      <p:cBhvr>
                                        <p:cTn id="36" dur="500"/>
                                        <p:tgtEl>
                                          <p:spTgt spid="5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wipe(right)">
                                      <p:cBhvr>
                                        <p:cTn id="41" dur="500"/>
                                        <p:tgtEl>
                                          <p:spTgt spid="6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wipe(right)">
                                      <p:cBhvr>
                                        <p:cTn id="46" dur="500"/>
                                        <p:tgtEl>
                                          <p:spTgt spid="5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right)">
                                      <p:cBhvr>
                                        <p:cTn id="51" dur="500"/>
                                        <p:tgtEl>
                                          <p:spTgt spid="5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wipe(right)">
                                      <p:cBhvr>
                                        <p:cTn id="56" dur="500"/>
                                        <p:tgtEl>
                                          <p:spTgt spid="6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wipe(right)">
                                      <p:cBhvr>
                                        <p:cTn id="6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7732</TotalTime>
  <Words>1700</Words>
  <Application>Microsoft Office PowerPoint</Application>
  <PresentationFormat>On-screen Show (4:3)</PresentationFormat>
  <Paragraphs>402</Paragraphs>
  <Slides>34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Cambria Math</vt:lpstr>
      <vt:lpstr>Wingdings</vt:lpstr>
      <vt:lpstr>Office Theme</vt:lpstr>
      <vt:lpstr>PowerPoint Presentation</vt:lpstr>
      <vt:lpstr>Session 10 – Goals</vt:lpstr>
      <vt:lpstr>Encoding (Representation)</vt:lpstr>
      <vt:lpstr>Encoding (Representation)</vt:lpstr>
      <vt:lpstr>Decoding (Representation)</vt:lpstr>
      <vt:lpstr>Decoding (Representation)</vt:lpstr>
      <vt:lpstr>Open list_cards.py</vt:lpstr>
      <vt:lpstr>Run list_cards.py</vt:lpstr>
      <vt:lpstr>Open dealer_bogus.py</vt:lpstr>
      <vt:lpstr>Run dealer_bogus.py</vt:lpstr>
      <vt:lpstr>Random… but no repeats?</vt:lpstr>
      <vt:lpstr>Open dealer_slow.py</vt:lpstr>
      <vt:lpstr>Instrumenting Your Code</vt:lpstr>
      <vt:lpstr>View dealer_slow.py</vt:lpstr>
      <vt:lpstr>Run dealer_slow.py</vt:lpstr>
      <vt:lpstr>Correct but inefficient…</vt:lpstr>
      <vt:lpstr>A Faster Card Dealer</vt:lpstr>
      <vt:lpstr>Open dealer_fast.py</vt:lpstr>
      <vt:lpstr>Run dealer_fast.py</vt:lpstr>
      <vt:lpstr>Slow vs. Fast Card Dealer</vt:lpstr>
      <vt:lpstr>Computing is a New Science</vt:lpstr>
      <vt:lpstr>Algorithmic Efficiency</vt:lpstr>
      <vt:lpstr>Algorithmic Efficiency</vt:lpstr>
      <vt:lpstr>Prime Racer</vt:lpstr>
      <vt:lpstr>Open prime_racer1.py</vt:lpstr>
      <vt:lpstr>View prime_racer1.py</vt:lpstr>
      <vt:lpstr>Run prime_racer1.py</vt:lpstr>
      <vt:lpstr>Open prime_racer2.py</vt:lpstr>
      <vt:lpstr>Run prime_racer2.py</vt:lpstr>
      <vt:lpstr>Open prime_racer3.py</vt:lpstr>
      <vt:lpstr>Run prime_racer3.py</vt:lpstr>
      <vt:lpstr>Measurable Systematic Improvement</vt:lpstr>
      <vt:lpstr>Session 10 – Now You Know…</vt:lpstr>
      <vt:lpstr>Task 10</vt:lpstr>
    </vt:vector>
  </TitlesOfParts>
  <Company>Personal 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MSN Biersach</dc:creator>
  <cp:lastModifiedBy>Biersach, David</cp:lastModifiedBy>
  <cp:revision>896</cp:revision>
  <cp:lastPrinted>2015-06-01T00:45:11Z</cp:lastPrinted>
  <dcterms:created xsi:type="dcterms:W3CDTF">2014-09-21T17:58:26Z</dcterms:created>
  <dcterms:modified xsi:type="dcterms:W3CDTF">2024-02-12T22:11:53Z</dcterms:modified>
</cp:coreProperties>
</file>