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1019" r:id="rId2"/>
    <p:sldId id="972" r:id="rId3"/>
    <p:sldId id="400" r:id="rId4"/>
    <p:sldId id="404" r:id="rId5"/>
    <p:sldId id="405" r:id="rId6"/>
    <p:sldId id="406" r:id="rId7"/>
    <p:sldId id="407" r:id="rId8"/>
    <p:sldId id="409" r:id="rId9"/>
    <p:sldId id="1180" r:id="rId10"/>
    <p:sldId id="1181" r:id="rId11"/>
    <p:sldId id="1182" r:id="rId12"/>
    <p:sldId id="1200" r:id="rId13"/>
    <p:sldId id="410" r:id="rId14"/>
    <p:sldId id="1201" r:id="rId15"/>
    <p:sldId id="449" r:id="rId16"/>
    <p:sldId id="1202" r:id="rId17"/>
    <p:sldId id="1253" r:id="rId18"/>
    <p:sldId id="1255" r:id="rId19"/>
    <p:sldId id="1055" r:id="rId20"/>
    <p:sldId id="1256" r:id="rId21"/>
    <p:sldId id="1257" r:id="rId22"/>
    <p:sldId id="1187" r:id="rId23"/>
    <p:sldId id="1188" r:id="rId24"/>
    <p:sldId id="1189" r:id="rId25"/>
    <p:sldId id="1258" r:id="rId26"/>
    <p:sldId id="454" r:id="rId27"/>
    <p:sldId id="1259" r:id="rId28"/>
    <p:sldId id="1209" r:id="rId29"/>
    <p:sldId id="1210" r:id="rId30"/>
    <p:sldId id="422" r:id="rId31"/>
    <p:sldId id="424" r:id="rId32"/>
    <p:sldId id="1195" r:id="rId33"/>
    <p:sldId id="1196" r:id="rId34"/>
    <p:sldId id="427" r:id="rId35"/>
    <p:sldId id="437" r:id="rId36"/>
    <p:sldId id="438" r:id="rId37"/>
    <p:sldId id="1216" r:id="rId38"/>
    <p:sldId id="1217" r:id="rId39"/>
    <p:sldId id="1199" r:id="rId40"/>
    <p:sldId id="973" r:id="rId41"/>
    <p:sldId id="1008" r:id="rId42"/>
    <p:sldId id="1252" r:id="rId43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40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53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81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48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32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76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07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2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1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16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1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0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2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umpy.org/devdocs/user/basics.io.genfromtxt.html" TargetMode="Externa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17</a:t>
            </a:r>
          </a:p>
          <a:p>
            <a:pPr algn="ctr"/>
            <a:r>
              <a:rPr lang="en-US" dirty="0"/>
              <a:t>Maze Searching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i="1" dirty="0">
                <a:solidFill>
                  <a:srgbClr val="FF0000"/>
                </a:solidFill>
              </a:rPr>
              <a:t>Bitwise</a:t>
            </a:r>
            <a:r>
              <a:rPr lang="en-US" sz="2400" dirty="0"/>
              <a:t> operators use </a:t>
            </a:r>
            <a:r>
              <a:rPr lang="en-US" sz="2400" b="1" u="sng" dirty="0">
                <a:solidFill>
                  <a:srgbClr val="0070C0"/>
                </a:solidFill>
              </a:rPr>
              <a:t>single</a:t>
            </a:r>
            <a:r>
              <a:rPr lang="en-US" sz="2400" dirty="0"/>
              <a:t> ampersand or pipe character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Bitwise X </a:t>
            </a:r>
            <a:r>
              <a:rPr lang="en-US" sz="2000" b="1" dirty="0"/>
              <a:t>and</a:t>
            </a:r>
            <a:r>
              <a:rPr lang="en-US" sz="2000" dirty="0"/>
              <a:t> Y values:  X &amp; 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Bitwise X </a:t>
            </a:r>
            <a:r>
              <a:rPr lang="en-US" sz="2000" b="1" dirty="0"/>
              <a:t>or</a:t>
            </a:r>
            <a:r>
              <a:rPr lang="en-US" sz="2000" dirty="0"/>
              <a:t> Y values:  X | Y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Logical operators </a:t>
            </a:r>
            <a:r>
              <a:rPr lang="en-US" sz="2400" u="sng" dirty="0"/>
              <a:t>only</a:t>
            </a:r>
            <a:r>
              <a:rPr lang="en-US" sz="2400" dirty="0"/>
              <a:t> return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B050"/>
                </a:solidFill>
              </a:rPr>
              <a:t>False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0000"/>
                </a:solidFill>
              </a:rPr>
              <a:t>Bitwise</a:t>
            </a:r>
            <a:r>
              <a:rPr lang="en-US" sz="2400" dirty="0"/>
              <a:t> operators return an </a:t>
            </a:r>
            <a:r>
              <a:rPr lang="en-US" sz="2400" b="1" dirty="0">
                <a:solidFill>
                  <a:srgbClr val="FF0000"/>
                </a:solidFill>
              </a:rPr>
              <a:t>integer value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normally only perform bitwise operations with </a:t>
            </a:r>
            <a:r>
              <a:rPr lang="en-US" sz="2000" b="1" dirty="0">
                <a:solidFill>
                  <a:srgbClr val="0070C0"/>
                </a:solidFill>
              </a:rPr>
              <a:t>int </a:t>
            </a:r>
            <a:r>
              <a:rPr lang="en-US" sz="2000" dirty="0"/>
              <a:t>types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0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Bitwise 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188577"/>
            <a:ext cx="7183094" cy="3665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694" y="765333"/>
            <a:ext cx="3065306" cy="225752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111163" y="783991"/>
            <a:ext cx="969108" cy="265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44862" y="3953129"/>
            <a:ext cx="414216" cy="265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26793" y="2715197"/>
            <a:ext cx="969108" cy="265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44862" y="5047518"/>
            <a:ext cx="414216" cy="265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180664" y="1461374"/>
            <a:ext cx="765908" cy="742833"/>
            <a:chOff x="7165034" y="1445744"/>
            <a:chExt cx="765908" cy="742833"/>
          </a:xfrm>
        </p:grpSpPr>
        <p:sp>
          <p:nvSpPr>
            <p:cNvPr id="8" name="TextBox 7"/>
            <p:cNvSpPr txBox="1"/>
            <p:nvPr/>
          </p:nvSpPr>
          <p:spPr>
            <a:xfrm>
              <a:off x="7236775" y="1578711"/>
              <a:ext cx="6224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B050"/>
                  </a:solidFill>
                </a:rPr>
                <a:t>11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165034" y="1445744"/>
              <a:ext cx="765908" cy="742833"/>
              <a:chOff x="7165034" y="1445744"/>
              <a:chExt cx="765908" cy="74283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V="1">
                <a:off x="7165034" y="1468581"/>
                <a:ext cx="0" cy="71999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7189317" y="1445744"/>
                <a:ext cx="722924" cy="417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7930942" y="1468581"/>
                <a:ext cx="0" cy="71999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CAC8E788-36A9-4579-941A-0A0BCB671697}"/>
              </a:ext>
            </a:extLst>
          </p:cNvPr>
          <p:cNvSpPr/>
          <p:nvPr/>
        </p:nvSpPr>
        <p:spPr>
          <a:xfrm rot="5400000">
            <a:off x="7937288" y="3923388"/>
            <a:ext cx="236490" cy="919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DFBABDB-FCDE-4177-A7F5-F6BC265FA7B5}"/>
              </a:ext>
            </a:extLst>
          </p:cNvPr>
          <p:cNvSpPr/>
          <p:nvPr/>
        </p:nvSpPr>
        <p:spPr>
          <a:xfrm rot="5400000">
            <a:off x="7937287" y="5001134"/>
            <a:ext cx="236490" cy="919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DC1A16-A352-953A-98E3-9CA90BCF7158}"/>
              </a:ext>
            </a:extLst>
          </p:cNvPr>
          <p:cNvSpPr/>
          <p:nvPr/>
        </p:nvSpPr>
        <p:spPr>
          <a:xfrm>
            <a:off x="5397500" y="3717924"/>
            <a:ext cx="238672" cy="5009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C94C9-9D37-BCF3-2A9C-2FACF059D7EE}"/>
              </a:ext>
            </a:extLst>
          </p:cNvPr>
          <p:cNvSpPr/>
          <p:nvPr/>
        </p:nvSpPr>
        <p:spPr>
          <a:xfrm>
            <a:off x="5397500" y="4272219"/>
            <a:ext cx="238672" cy="23649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F9295-D370-4465-BB26-6A99FC321CC2}"/>
              </a:ext>
            </a:extLst>
          </p:cNvPr>
          <p:cNvSpPr/>
          <p:nvPr/>
        </p:nvSpPr>
        <p:spPr>
          <a:xfrm>
            <a:off x="2553844" y="4793258"/>
            <a:ext cx="238672" cy="5009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CCBE0D-EE18-6F6A-D3A4-3C9208574735}"/>
              </a:ext>
            </a:extLst>
          </p:cNvPr>
          <p:cNvSpPr/>
          <p:nvPr/>
        </p:nvSpPr>
        <p:spPr>
          <a:xfrm>
            <a:off x="2553844" y="5347553"/>
            <a:ext cx="238672" cy="23649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F04251-CA2A-2984-1A2A-0F4236C04AD0}"/>
              </a:ext>
            </a:extLst>
          </p:cNvPr>
          <p:cNvSpPr/>
          <p:nvPr/>
        </p:nvSpPr>
        <p:spPr>
          <a:xfrm>
            <a:off x="3489215" y="4793258"/>
            <a:ext cx="238672" cy="5009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884F18-E443-F78B-4645-EDAA9ED24F3D}"/>
              </a:ext>
            </a:extLst>
          </p:cNvPr>
          <p:cNvSpPr/>
          <p:nvPr/>
        </p:nvSpPr>
        <p:spPr>
          <a:xfrm>
            <a:off x="3489215" y="5347553"/>
            <a:ext cx="238672" cy="23649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6FED70-93E8-A8E3-F3F0-0B5A6B058079}"/>
              </a:ext>
            </a:extLst>
          </p:cNvPr>
          <p:cNvSpPr/>
          <p:nvPr/>
        </p:nvSpPr>
        <p:spPr>
          <a:xfrm>
            <a:off x="5411807" y="4793258"/>
            <a:ext cx="238672" cy="5009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626E74-9FF4-441E-253D-A919BEF5AFFB}"/>
              </a:ext>
            </a:extLst>
          </p:cNvPr>
          <p:cNvSpPr/>
          <p:nvPr/>
        </p:nvSpPr>
        <p:spPr>
          <a:xfrm>
            <a:off x="5411807" y="5347553"/>
            <a:ext cx="238672" cy="23649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FEFEAD-CCAD-0637-3E57-4F9E0C65E632}"/>
              </a:ext>
            </a:extLst>
          </p:cNvPr>
          <p:cNvSpPr/>
          <p:nvPr/>
        </p:nvSpPr>
        <p:spPr>
          <a:xfrm>
            <a:off x="4447259" y="4782964"/>
            <a:ext cx="238672" cy="5009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B467AB-3BD3-15E5-BBBC-D0CCBB6CA3CC}"/>
              </a:ext>
            </a:extLst>
          </p:cNvPr>
          <p:cNvSpPr/>
          <p:nvPr/>
        </p:nvSpPr>
        <p:spPr>
          <a:xfrm>
            <a:off x="4447259" y="5337259"/>
            <a:ext cx="238672" cy="23649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D911B3-43BE-7785-D4FF-C894DD1C8A24}"/>
              </a:ext>
            </a:extLst>
          </p:cNvPr>
          <p:cNvSpPr/>
          <p:nvPr/>
        </p:nvSpPr>
        <p:spPr>
          <a:xfrm>
            <a:off x="2553844" y="3710664"/>
            <a:ext cx="238672" cy="5009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F0DA5C-3B5F-A6D7-5826-E7336D799324}"/>
              </a:ext>
            </a:extLst>
          </p:cNvPr>
          <p:cNvSpPr/>
          <p:nvPr/>
        </p:nvSpPr>
        <p:spPr>
          <a:xfrm>
            <a:off x="2553844" y="4264959"/>
            <a:ext cx="238672" cy="23649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E3C3F6-C983-F392-A1F3-7D696073D8C6}"/>
              </a:ext>
            </a:extLst>
          </p:cNvPr>
          <p:cNvSpPr/>
          <p:nvPr/>
        </p:nvSpPr>
        <p:spPr>
          <a:xfrm>
            <a:off x="3477525" y="3726706"/>
            <a:ext cx="238672" cy="5009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E5F26D-2D61-D46F-8E77-386715A16F5D}"/>
              </a:ext>
            </a:extLst>
          </p:cNvPr>
          <p:cNvSpPr/>
          <p:nvPr/>
        </p:nvSpPr>
        <p:spPr>
          <a:xfrm>
            <a:off x="3477525" y="4281001"/>
            <a:ext cx="238672" cy="23649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BAF65E-645C-A0DA-E855-A01241B80401}"/>
              </a:ext>
            </a:extLst>
          </p:cNvPr>
          <p:cNvSpPr/>
          <p:nvPr/>
        </p:nvSpPr>
        <p:spPr>
          <a:xfrm>
            <a:off x="4437512" y="3726706"/>
            <a:ext cx="238672" cy="5009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BC3AE2-F3F5-08B2-523A-960BAEB3885A}"/>
              </a:ext>
            </a:extLst>
          </p:cNvPr>
          <p:cNvSpPr/>
          <p:nvPr/>
        </p:nvSpPr>
        <p:spPr>
          <a:xfrm>
            <a:off x="4437512" y="4281001"/>
            <a:ext cx="238672" cy="23649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1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3" grpId="0" animBg="1"/>
      <p:bldP spid="17" grpId="0" animBg="1"/>
      <p:bldP spid="5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8EAB3-CD6A-6408-FABC-BEEBE5104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8" y="1254753"/>
            <a:ext cx="7316152" cy="5401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481D18-71E8-C194-8D39-4F0A88E2B095}"/>
              </a:ext>
            </a:extLst>
          </p:cNvPr>
          <p:cNvSpPr txBox="1"/>
          <p:nvPr/>
        </p:nvSpPr>
        <p:spPr>
          <a:xfrm>
            <a:off x="7694140" y="1720575"/>
            <a:ext cx="113682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Rows</a:t>
            </a:r>
          </a:p>
          <a:p>
            <a:pPr algn="ctr"/>
            <a:r>
              <a:rPr lang="en-US" dirty="0"/>
              <a:t>10 Cols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Y</a:t>
            </a:r>
            <a:r>
              <a:rPr lang="en-US" dirty="0"/>
              <a:t> = </a:t>
            </a:r>
            <a:r>
              <a:rPr lang="en-US" b="1" dirty="0"/>
              <a:t>Rows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dirty="0"/>
              <a:t> = </a:t>
            </a:r>
            <a:r>
              <a:rPr lang="en-US" b="1" dirty="0"/>
              <a:t>Cols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Positive Y is </a:t>
            </a:r>
            <a:r>
              <a:rPr lang="en-US" b="1" u="sng" dirty="0">
                <a:solidFill>
                  <a:srgbClr val="FF0000"/>
                </a:solidFill>
              </a:rPr>
              <a:t>down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  <a:p>
            <a:endParaRPr lang="en-US" dirty="0"/>
          </a:p>
          <a:p>
            <a:r>
              <a:rPr lang="en-US" dirty="0"/>
              <a:t>Entrance = [0][0]</a:t>
            </a:r>
          </a:p>
          <a:p>
            <a:endParaRPr lang="en-US" dirty="0"/>
          </a:p>
          <a:p>
            <a:r>
              <a:rPr lang="en-US" dirty="0"/>
              <a:t>Exit</a:t>
            </a:r>
          </a:p>
          <a:p>
            <a:r>
              <a:rPr lang="en-US" dirty="0"/>
              <a:t>= [9][9]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ABA1D-8824-D022-BCB9-6E17BCD7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Draw</a:t>
            </a:r>
            <a:r>
              <a:rPr lang="en-US" sz="3200" dirty="0">
                <a:latin typeface="+mn-lt"/>
              </a:rPr>
              <a:t> and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Encode</a:t>
            </a:r>
            <a:r>
              <a:rPr lang="en-US" sz="3200" dirty="0">
                <a:latin typeface="+mn-lt"/>
              </a:rPr>
              <a:t> Your Own Maze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A2D63-4FC8-E0D5-E6A4-F63F4D65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BE148-3896-7F82-F40D-50122B727F9F}"/>
              </a:ext>
            </a:extLst>
          </p:cNvPr>
          <p:cNvSpPr txBox="1"/>
          <p:nvPr/>
        </p:nvSpPr>
        <p:spPr>
          <a:xfrm>
            <a:off x="5922224" y="365126"/>
            <a:ext cx="2908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Blank Maze Template.pdf</a:t>
            </a:r>
          </a:p>
        </p:txBody>
      </p:sp>
    </p:spTree>
    <p:extLst>
      <p:ext uri="{BB962C8B-B14F-4D97-AF65-F5344CB8AC3E}">
        <p14:creationId xmlns:p14="http://schemas.microsoft.com/office/powerpoint/2010/main" val="91354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&amp;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Save</a:t>
            </a:r>
            <a:r>
              <a:rPr lang="en-US" sz="3200" dirty="0">
                <a:latin typeface="+mn-lt"/>
              </a:rPr>
              <a:t> your </a:t>
            </a:r>
            <a:r>
              <a:rPr lang="en-US" sz="3200" b="1" dirty="0">
                <a:latin typeface="+mn-lt"/>
              </a:rPr>
              <a:t>maze.csv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1F62EE-D91E-428C-B3B4-047029C5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90721-E07F-6975-656B-20157071EB67}"/>
              </a:ext>
            </a:extLst>
          </p:cNvPr>
          <p:cNvSpPr txBox="1"/>
          <p:nvPr/>
        </p:nvSpPr>
        <p:spPr>
          <a:xfrm>
            <a:off x="7694140" y="1421027"/>
            <a:ext cx="11368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Rows</a:t>
            </a:r>
          </a:p>
          <a:p>
            <a:pPr algn="ctr"/>
            <a:r>
              <a:rPr lang="en-US" dirty="0"/>
              <a:t>10 Cols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Y</a:t>
            </a:r>
            <a:r>
              <a:rPr lang="en-US" dirty="0"/>
              <a:t> = </a:t>
            </a:r>
            <a:r>
              <a:rPr lang="en-US" b="1" dirty="0"/>
              <a:t>Rows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dirty="0"/>
              <a:t> = </a:t>
            </a:r>
            <a:r>
              <a:rPr lang="en-US" b="1" dirty="0"/>
              <a:t>Cols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Positive Y is </a:t>
            </a:r>
            <a:r>
              <a:rPr lang="en-US" b="1" u="sng" dirty="0">
                <a:solidFill>
                  <a:srgbClr val="FF0000"/>
                </a:solidFill>
              </a:rPr>
              <a:t>down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  <a:p>
            <a:endParaRPr lang="en-US" dirty="0"/>
          </a:p>
          <a:p>
            <a:r>
              <a:rPr lang="en-US" dirty="0"/>
              <a:t>Entrance = [0][0]</a:t>
            </a:r>
          </a:p>
          <a:p>
            <a:endParaRPr lang="en-US" dirty="0"/>
          </a:p>
          <a:p>
            <a:r>
              <a:rPr lang="en-US" dirty="0"/>
              <a:t>Exit</a:t>
            </a:r>
          </a:p>
          <a:p>
            <a:r>
              <a:rPr lang="en-US" dirty="0"/>
              <a:t>= [9][9]</a:t>
            </a:r>
          </a:p>
          <a:p>
            <a:endParaRPr lang="en-US" dirty="0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7C166679-999A-A5E7-6A8F-EF4B0FEFA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0" y="2805237"/>
            <a:ext cx="3648713" cy="3551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820A3-5F3C-A956-B9A7-6FCB785F2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95" y="1586143"/>
            <a:ext cx="4523809" cy="3685714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45BB4E74-F23E-BAD0-09A4-FFF8604FDEDB}"/>
              </a:ext>
            </a:extLst>
          </p:cNvPr>
          <p:cNvSpPr/>
          <p:nvPr/>
        </p:nvSpPr>
        <p:spPr>
          <a:xfrm>
            <a:off x="2561897" y="1586143"/>
            <a:ext cx="843455" cy="4397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F971D390-8D9B-6BA3-CEB9-854DEAAE75FE}"/>
              </a:ext>
            </a:extLst>
          </p:cNvPr>
          <p:cNvSpPr/>
          <p:nvPr/>
        </p:nvSpPr>
        <p:spPr>
          <a:xfrm>
            <a:off x="4444584" y="5373880"/>
            <a:ext cx="3462728" cy="1171968"/>
          </a:xfrm>
          <a:prstGeom prst="wedgeRectCallout">
            <a:avLst>
              <a:gd name="adj1" fmla="val -33647"/>
              <a:gd name="adj2" fmla="val -8366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This is my maze.</a:t>
            </a:r>
          </a:p>
          <a:p>
            <a:pPr algn="ctr"/>
            <a:r>
              <a:rPr lang="en-US" u="sng" dirty="0"/>
              <a:t>Your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maze.csv</a:t>
            </a:r>
            <a:r>
              <a:rPr lang="en-US" b="1" dirty="0"/>
              <a:t> </a:t>
            </a:r>
            <a:r>
              <a:rPr lang="en-US" dirty="0"/>
              <a:t>will begin as </a:t>
            </a:r>
            <a:r>
              <a:rPr lang="en-US" b="1" dirty="0">
                <a:solidFill>
                  <a:srgbClr val="FF0000"/>
                </a:solidFill>
              </a:rPr>
              <a:t>100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zeros</a:t>
            </a:r>
            <a:r>
              <a:rPr lang="en-US" dirty="0"/>
              <a:t> (10 rows x 10 cols) until you enter the values for </a:t>
            </a:r>
            <a:r>
              <a:rPr lang="en-US" u="sng" dirty="0"/>
              <a:t>your</a:t>
            </a:r>
            <a:r>
              <a:rPr lang="en-US" dirty="0"/>
              <a:t> drawing</a:t>
            </a:r>
          </a:p>
        </p:txBody>
      </p:sp>
    </p:spTree>
    <p:extLst>
      <p:ext uri="{BB962C8B-B14F-4D97-AF65-F5344CB8AC3E}">
        <p14:creationId xmlns:p14="http://schemas.microsoft.com/office/powerpoint/2010/main" val="274983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1D9D59-8CFF-A4C3-2544-347B5139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70" y="1174170"/>
            <a:ext cx="6603865" cy="53329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09697C-499B-4B6F-9EA3-E6DF2606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1459"/>
            <a:ext cx="7886700" cy="581996"/>
          </a:xfrm>
        </p:spPr>
        <p:txBody>
          <a:bodyPr anchor="t"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maze_draw.py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10E6B5-4D8D-6E77-C86D-BA37C43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84CF05-27CA-6FA4-19A1-94748D710349}"/>
              </a:ext>
            </a:extLst>
          </p:cNvPr>
          <p:cNvCxnSpPr/>
          <p:nvPr/>
        </p:nvCxnSpPr>
        <p:spPr>
          <a:xfrm flipH="1" flipV="1">
            <a:off x="2001187" y="1716374"/>
            <a:ext cx="449705" cy="5471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35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51B3A9-1B81-F6A4-0503-37E8E9876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6" y="1409235"/>
            <a:ext cx="6114286" cy="52285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4FD4B56-5187-4FD5-85AF-475D372E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If Your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maze.csv </a:t>
            </a:r>
            <a:r>
              <a:rPr lang="en-US" sz="3200" dirty="0">
                <a:latin typeface="+mn-lt"/>
              </a:rPr>
              <a:t>is Valid…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8F649508-6568-6153-26F0-535ACD3F73D5}"/>
              </a:ext>
            </a:extLst>
          </p:cNvPr>
          <p:cNvSpPr/>
          <p:nvPr/>
        </p:nvSpPr>
        <p:spPr>
          <a:xfrm>
            <a:off x="7135318" y="1836843"/>
            <a:ext cx="1656413" cy="1592157"/>
          </a:xfrm>
          <a:prstGeom prst="wedgeRectCallout">
            <a:avLst>
              <a:gd name="adj1" fmla="val -87946"/>
              <a:gd name="adj2" fmla="val 37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This is my maze.</a:t>
            </a:r>
          </a:p>
          <a:p>
            <a:pPr algn="ctr"/>
            <a:r>
              <a:rPr lang="en-US" u="sng" dirty="0"/>
              <a:t>Your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window </a:t>
            </a:r>
            <a:r>
              <a:rPr lang="en-US" dirty="0"/>
              <a:t>will look different.</a:t>
            </a:r>
          </a:p>
        </p:txBody>
      </p:sp>
    </p:spTree>
    <p:extLst>
      <p:ext uri="{BB962C8B-B14F-4D97-AF65-F5344CB8AC3E}">
        <p14:creationId xmlns:p14="http://schemas.microsoft.com/office/powerpoint/2010/main" val="98501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BBD717-754C-1BFA-E620-53B06104E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933" y="5543565"/>
            <a:ext cx="6433221" cy="3840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4FD4B56-5187-4FD5-85AF-475D372E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If Your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maze.csv </a:t>
            </a:r>
            <a:r>
              <a:rPr lang="en-US" sz="3200" dirty="0">
                <a:latin typeface="+mn-lt"/>
              </a:rPr>
              <a:t>is 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Not</a:t>
            </a:r>
            <a:r>
              <a:rPr lang="en-US" sz="3200" dirty="0">
                <a:latin typeface="+mn-lt"/>
              </a:rPr>
              <a:t> Valid…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27B2BF-4490-EC38-6A7A-F8B5B9E62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670" y="2178335"/>
            <a:ext cx="2548057" cy="146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904716-654D-BD5A-E18B-20DD70FFD670}"/>
              </a:ext>
            </a:extLst>
          </p:cNvPr>
          <p:cNvSpPr/>
          <p:nvPr/>
        </p:nvSpPr>
        <p:spPr>
          <a:xfrm>
            <a:off x="6046867" y="2502809"/>
            <a:ext cx="291662" cy="394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3FCE93-B459-1A72-B72E-C50C13787F5D}"/>
              </a:ext>
            </a:extLst>
          </p:cNvPr>
          <p:cNvSpPr/>
          <p:nvPr/>
        </p:nvSpPr>
        <p:spPr>
          <a:xfrm>
            <a:off x="6362178" y="2502809"/>
            <a:ext cx="291662" cy="394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51BDBE-D3A1-0536-30CC-CD2CA63E1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273" y="1430758"/>
            <a:ext cx="2790476" cy="26952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2156B3-0CC8-4BDC-2BAA-F1130B05DA12}"/>
              </a:ext>
            </a:extLst>
          </p:cNvPr>
          <p:cNvSpPr/>
          <p:nvPr/>
        </p:nvSpPr>
        <p:spPr>
          <a:xfrm>
            <a:off x="3222283" y="2853559"/>
            <a:ext cx="291662" cy="394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299F8F-C91F-028C-EE6E-D18110A9E312}"/>
              </a:ext>
            </a:extLst>
          </p:cNvPr>
          <p:cNvSpPr/>
          <p:nvPr/>
        </p:nvSpPr>
        <p:spPr>
          <a:xfrm>
            <a:off x="3837934" y="2853559"/>
            <a:ext cx="291662" cy="394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94AABA-AA30-24C2-12A8-BBCC7E77F8A4}"/>
              </a:ext>
            </a:extLst>
          </p:cNvPr>
          <p:cNvSpPr/>
          <p:nvPr/>
        </p:nvSpPr>
        <p:spPr>
          <a:xfrm>
            <a:off x="1940751" y="5583621"/>
            <a:ext cx="659524" cy="33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C6D5A1-3B2C-D0C3-C557-CB6DF11A16FC}"/>
              </a:ext>
            </a:extLst>
          </p:cNvPr>
          <p:cNvSpPr/>
          <p:nvPr/>
        </p:nvSpPr>
        <p:spPr>
          <a:xfrm>
            <a:off x="3635958" y="5583621"/>
            <a:ext cx="698928" cy="33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6FFD57-BE41-EA3C-67A2-891EBE69D38B}"/>
              </a:ext>
            </a:extLst>
          </p:cNvPr>
          <p:cNvSpPr/>
          <p:nvPr/>
        </p:nvSpPr>
        <p:spPr>
          <a:xfrm>
            <a:off x="6656740" y="5567435"/>
            <a:ext cx="1087081" cy="33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387FCF6-F5FA-FD8A-69BA-9ABE768F8C9B}"/>
              </a:ext>
            </a:extLst>
          </p:cNvPr>
          <p:cNvCxnSpPr>
            <a:stCxn id="16" idx="0"/>
            <a:endCxn id="10" idx="2"/>
          </p:cNvCxnSpPr>
          <p:nvPr/>
        </p:nvCxnSpPr>
        <p:spPr>
          <a:xfrm rot="5400000" flipH="1" flipV="1">
            <a:off x="1651351" y="3866859"/>
            <a:ext cx="2335924" cy="109760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7CBC534-34DD-E3F6-ED92-65ACD49BD5A5}"/>
              </a:ext>
            </a:extLst>
          </p:cNvPr>
          <p:cNvCxnSpPr>
            <a:cxnSpLocks/>
            <a:stCxn id="10" idx="0"/>
            <a:endCxn id="12" idx="0"/>
          </p:cNvCxnSpPr>
          <p:nvPr/>
        </p:nvCxnSpPr>
        <p:spPr>
          <a:xfrm rot="5400000" flipH="1" flipV="1">
            <a:off x="4605031" y="1265892"/>
            <a:ext cx="350750" cy="2824584"/>
          </a:xfrm>
          <a:prstGeom prst="bentConnector3">
            <a:avLst>
              <a:gd name="adj1" fmla="val 16517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CEB60F7-80D4-0240-8468-728DC4C878AE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rot="16200000" flipV="1">
            <a:off x="2816632" y="4414830"/>
            <a:ext cx="2335924" cy="1657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E2BC840-586E-5E5D-7806-0FDEC1C668F9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rot="16200000" flipH="1">
            <a:off x="5224193" y="1613131"/>
            <a:ext cx="43388" cy="2524244"/>
          </a:xfrm>
          <a:prstGeom prst="bentConnector5">
            <a:avLst>
              <a:gd name="adj1" fmla="val -526874"/>
              <a:gd name="adj2" fmla="val 50000"/>
              <a:gd name="adj3" fmla="val 62687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5F79E7-D840-1C03-61CA-1A624A3ED171}"/>
              </a:ext>
            </a:extLst>
          </p:cNvPr>
          <p:cNvSpPr txBox="1"/>
          <p:nvPr/>
        </p:nvSpPr>
        <p:spPr>
          <a:xfrm>
            <a:off x="5062712" y="1434755"/>
            <a:ext cx="2790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Error in Transcribing Encoded Cell Value</a:t>
            </a:r>
          </a:p>
        </p:txBody>
      </p:sp>
      <p:sp>
        <p:nvSpPr>
          <p:cNvPr id="37" name="Arrow: Curved Up 36">
            <a:extLst>
              <a:ext uri="{FF2B5EF4-FFF2-40B4-BE49-F238E27FC236}">
                <a16:creationId xmlns:a16="http://schemas.microsoft.com/office/drawing/2014/main" id="{CC595B04-DB53-3207-47DE-0369B9569A8C}"/>
              </a:ext>
            </a:extLst>
          </p:cNvPr>
          <p:cNvSpPr/>
          <p:nvPr/>
        </p:nvSpPr>
        <p:spPr>
          <a:xfrm>
            <a:off x="6158100" y="2817526"/>
            <a:ext cx="373558" cy="197069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3FF0B75-D9A6-8E16-2B07-758457798304}"/>
              </a:ext>
            </a:extLst>
          </p:cNvPr>
          <p:cNvCxnSpPr>
            <a:cxnSpLocks/>
            <a:stCxn id="18" idx="0"/>
            <a:endCxn id="37" idx="3"/>
          </p:cNvCxnSpPr>
          <p:nvPr/>
        </p:nvCxnSpPr>
        <p:spPr>
          <a:xfrm rot="16200000" flipV="1">
            <a:off x="5490002" y="3857155"/>
            <a:ext cx="2552840" cy="86771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DB1276F0-3C44-9A02-0672-C47ED5D77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134" y="2241306"/>
            <a:ext cx="1224321" cy="91714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E4802C-2DA4-D1AF-9EB6-3FB8ABE06E92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3513945" y="3050628"/>
            <a:ext cx="32398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16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0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F0684CF3-5FD2-DA26-782C-25F57FA18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36" y="1418504"/>
            <a:ext cx="6952128" cy="52825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maze_draw.py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5C2E90-F9CE-5874-DB8B-0F5746903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1325564"/>
            <a:ext cx="2231704" cy="167177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C1815B1-82F1-F284-D3FF-854DFA45B082}"/>
              </a:ext>
            </a:extLst>
          </p:cNvPr>
          <p:cNvGrpSpPr/>
          <p:nvPr/>
        </p:nvGrpSpPr>
        <p:grpSpPr>
          <a:xfrm>
            <a:off x="3238995" y="1581553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673FF24-42A1-F2AF-A47F-FEB978277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3E937F-42E7-1050-1908-5A3EDE4A138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BDCCB8-BC68-7E8A-32BB-550ADCA0C9DA}"/>
              </a:ext>
            </a:extLst>
          </p:cNvPr>
          <p:cNvGrpSpPr/>
          <p:nvPr/>
        </p:nvGrpSpPr>
        <p:grpSpPr>
          <a:xfrm>
            <a:off x="3971388" y="1867934"/>
            <a:ext cx="1076632" cy="369332"/>
            <a:chOff x="4704120" y="2356972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4FED17F-8262-BB69-7F5B-536993412C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6972BA-270C-C8BE-5819-E528DEE9331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666BCC-F697-F5A4-5C56-13ADB8EF77E4}"/>
              </a:ext>
            </a:extLst>
          </p:cNvPr>
          <p:cNvGrpSpPr/>
          <p:nvPr/>
        </p:nvGrpSpPr>
        <p:grpSpPr>
          <a:xfrm>
            <a:off x="3449898" y="2120543"/>
            <a:ext cx="1068643" cy="369332"/>
            <a:chOff x="3647644" y="4910075"/>
            <a:chExt cx="106864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7F3E40-3906-F286-6B9C-4D5AA563FE7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A93DEB4-7106-7C34-03DC-59896EC91A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B33C35-11A0-2631-6696-D1F163F247CA}"/>
              </a:ext>
            </a:extLst>
          </p:cNvPr>
          <p:cNvGrpSpPr/>
          <p:nvPr/>
        </p:nvGrpSpPr>
        <p:grpSpPr>
          <a:xfrm>
            <a:off x="3971388" y="2404529"/>
            <a:ext cx="1064340" cy="369332"/>
            <a:chOff x="3647644" y="5421073"/>
            <a:chExt cx="106434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0BA55E-554B-3FE8-B5DE-31C253C24575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03D3471-9AF7-1199-5A74-6BAE2C8CF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FBD5AA-6EA3-80F8-944F-C1B86E1FDF13}"/>
              </a:ext>
            </a:extLst>
          </p:cNvPr>
          <p:cNvGrpSpPr/>
          <p:nvPr/>
        </p:nvGrpSpPr>
        <p:grpSpPr>
          <a:xfrm>
            <a:off x="3979377" y="2690790"/>
            <a:ext cx="1068643" cy="369332"/>
            <a:chOff x="3647644" y="5359159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0A8DC9-2F72-97ED-19FD-FD96FFAE29A2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546F22B-FFD9-E449-FC6F-EDAD22B70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90ECFD-90FA-3781-BCFB-90668B24DC8F}"/>
              </a:ext>
            </a:extLst>
          </p:cNvPr>
          <p:cNvGrpSpPr/>
          <p:nvPr/>
        </p:nvGrpSpPr>
        <p:grpSpPr>
          <a:xfrm>
            <a:off x="7481388" y="3216463"/>
            <a:ext cx="1076632" cy="369332"/>
            <a:chOff x="2157212" y="5356391"/>
            <a:chExt cx="1076632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870CC-1FEC-D672-7B40-F56D4712872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82D901C-AFDF-ED0B-A9A1-86B44F7261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438AF11-6CC5-EDFB-8FC9-6020A2D1D14E}"/>
              </a:ext>
            </a:extLst>
          </p:cNvPr>
          <p:cNvGrpSpPr/>
          <p:nvPr/>
        </p:nvGrpSpPr>
        <p:grpSpPr>
          <a:xfrm>
            <a:off x="3630663" y="3774209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82729C-C7F6-3690-3640-196A74489D7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CB1C89E-CF3D-357F-4050-620A1E2866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B589929-0E6E-F199-778F-A68997FF1C29}"/>
              </a:ext>
            </a:extLst>
          </p:cNvPr>
          <p:cNvGrpSpPr/>
          <p:nvPr/>
        </p:nvGrpSpPr>
        <p:grpSpPr>
          <a:xfrm>
            <a:off x="3630663" y="4679485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63CEE6-272D-BDC4-8999-FA0E9EF0106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A5A1CE6-153C-03A7-B149-47EA0AB902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4D36491-282F-F3E2-07E1-E6242DFE2EA7}"/>
              </a:ext>
            </a:extLst>
          </p:cNvPr>
          <p:cNvGrpSpPr/>
          <p:nvPr/>
        </p:nvGrpSpPr>
        <p:grpSpPr>
          <a:xfrm>
            <a:off x="3630663" y="2867758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30817B-0599-90DA-C49F-51713414707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FA72C8D-BF3F-65CB-F830-7564EF41D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F67A01-AEA8-9F40-D2FE-BF2C85BF7090}"/>
              </a:ext>
            </a:extLst>
          </p:cNvPr>
          <p:cNvGrpSpPr/>
          <p:nvPr/>
        </p:nvGrpSpPr>
        <p:grpSpPr>
          <a:xfrm>
            <a:off x="3630663" y="5596070"/>
            <a:ext cx="1076632" cy="369332"/>
            <a:chOff x="2157212" y="5356391"/>
            <a:chExt cx="10766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F6BC6D-147E-80FE-C8B2-DFC72AB5DFF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670411-4A21-94F4-428A-C91EF11EDF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409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560" y="377983"/>
            <a:ext cx="2834078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maze_draw.py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5C2E90-F9CE-5874-DB8B-0F5746903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798" y="2358170"/>
            <a:ext cx="2231704" cy="167177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19ABE1-C37D-62D2-3866-0C9ACC59D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94" y="365126"/>
            <a:ext cx="5451778" cy="631451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F4993ADC-5DC1-63BD-BDE5-F3DAF9E9A445}"/>
              </a:ext>
            </a:extLst>
          </p:cNvPr>
          <p:cNvGrpSpPr/>
          <p:nvPr/>
        </p:nvGrpSpPr>
        <p:grpSpPr>
          <a:xfrm>
            <a:off x="2305966" y="320156"/>
            <a:ext cx="1076632" cy="369332"/>
            <a:chOff x="4968362" y="2079211"/>
            <a:chExt cx="1076632" cy="369332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C3F5728-8CBF-0E78-C9AC-89CBC5E07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5BFC78-F4DC-8EC7-3C5F-92E5FCE746D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016F894-47F8-008F-919F-8B194A65A2A0}"/>
              </a:ext>
            </a:extLst>
          </p:cNvPr>
          <p:cNvGrpSpPr/>
          <p:nvPr/>
        </p:nvGrpSpPr>
        <p:grpSpPr>
          <a:xfrm>
            <a:off x="2753735" y="874706"/>
            <a:ext cx="1076632" cy="369332"/>
            <a:chOff x="4704120" y="2356972"/>
            <a:chExt cx="1076632" cy="36933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483E887-415B-18FA-1B38-44E149DEB8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7DCB0B-4F84-937C-9267-655AED18A708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D8CCAE-65A9-1785-1572-3D80D3B78D82}"/>
              </a:ext>
            </a:extLst>
          </p:cNvPr>
          <p:cNvGrpSpPr/>
          <p:nvPr/>
        </p:nvGrpSpPr>
        <p:grpSpPr>
          <a:xfrm>
            <a:off x="2477276" y="1236544"/>
            <a:ext cx="1068643" cy="369332"/>
            <a:chOff x="3647644" y="4910075"/>
            <a:chExt cx="1068643" cy="3693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697ECF5-25E8-6B81-7536-B10BE8AADA6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132DED1-CA9E-2049-55C3-6DC287237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4C65F7-D793-9EBA-D02B-2027006E5812}"/>
              </a:ext>
            </a:extLst>
          </p:cNvPr>
          <p:cNvGrpSpPr/>
          <p:nvPr/>
        </p:nvGrpSpPr>
        <p:grpSpPr>
          <a:xfrm>
            <a:off x="2649639" y="1613923"/>
            <a:ext cx="1064340" cy="369332"/>
            <a:chOff x="3647644" y="5421073"/>
            <a:chExt cx="1064340" cy="3693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A83FAB-A9D5-9105-3104-C24044EB7175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7B0B72C-5570-E73D-0A1D-21BCF4FB4F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2A715D5-7D32-F98B-C7FD-BAD001F0F010}"/>
              </a:ext>
            </a:extLst>
          </p:cNvPr>
          <p:cNvGrpSpPr/>
          <p:nvPr/>
        </p:nvGrpSpPr>
        <p:grpSpPr>
          <a:xfrm>
            <a:off x="3641180" y="1975642"/>
            <a:ext cx="1068643" cy="369332"/>
            <a:chOff x="3647644" y="5359159"/>
            <a:chExt cx="1068643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89F4152-F503-5DD5-7889-D0CB2456ED5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D55A4AE-0705-E1E9-2B32-9957A5C36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55DF463-BBC7-561E-18C1-8FFD87AA3F6A}"/>
              </a:ext>
            </a:extLst>
          </p:cNvPr>
          <p:cNvGrpSpPr/>
          <p:nvPr/>
        </p:nvGrpSpPr>
        <p:grpSpPr>
          <a:xfrm>
            <a:off x="3665981" y="2523619"/>
            <a:ext cx="1076632" cy="369332"/>
            <a:chOff x="2157212" y="5356391"/>
            <a:chExt cx="1076632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0D1022A-37E5-CD16-8B79-B43908AC290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EBB6006-5217-6C06-02CA-7DE0F0AF91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200F91A-359A-9DD9-F628-8EA13A8BC105}"/>
              </a:ext>
            </a:extLst>
          </p:cNvPr>
          <p:cNvGrpSpPr/>
          <p:nvPr/>
        </p:nvGrpSpPr>
        <p:grpSpPr>
          <a:xfrm>
            <a:off x="2082440" y="4362685"/>
            <a:ext cx="1076632" cy="369332"/>
            <a:chOff x="2157212" y="5356391"/>
            <a:chExt cx="1076632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A73D642-4BBA-FB43-E2B4-8DD72DC748C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9FAE62-8446-31A4-4C40-01E51FF2E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ABC240B-0BAC-846B-B10C-224819DF62A6}"/>
              </a:ext>
            </a:extLst>
          </p:cNvPr>
          <p:cNvGrpSpPr/>
          <p:nvPr/>
        </p:nvGrpSpPr>
        <p:grpSpPr>
          <a:xfrm>
            <a:off x="3906766" y="4543946"/>
            <a:ext cx="1076632" cy="369332"/>
            <a:chOff x="2157212" y="5356391"/>
            <a:chExt cx="1076632" cy="3693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6ABB422-7A83-9ED0-D0C3-779E798E342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574DFB5-267B-AE80-8B5A-95164C9EE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E683A7E-9451-BDDC-CE22-554FEB426AEB}"/>
              </a:ext>
            </a:extLst>
          </p:cNvPr>
          <p:cNvGrpSpPr/>
          <p:nvPr/>
        </p:nvGrpSpPr>
        <p:grpSpPr>
          <a:xfrm>
            <a:off x="5138256" y="4826988"/>
            <a:ext cx="1076632" cy="369332"/>
            <a:chOff x="2157212" y="5356391"/>
            <a:chExt cx="1076632" cy="36933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28E6905-D874-926E-0121-1CC8A0F5A79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D120A8B-DFDB-2220-B2C9-726F7471F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8F5B482-33E0-BE4B-FFD4-4BFD1D67FEEF}"/>
              </a:ext>
            </a:extLst>
          </p:cNvPr>
          <p:cNvGrpSpPr/>
          <p:nvPr/>
        </p:nvGrpSpPr>
        <p:grpSpPr>
          <a:xfrm>
            <a:off x="5531295" y="5663028"/>
            <a:ext cx="1076632" cy="369332"/>
            <a:chOff x="2157212" y="5356391"/>
            <a:chExt cx="1076632" cy="36933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E3985D0-371D-FA5B-5912-3E120DFC939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9FBC4E6-BB8E-55F0-CC0E-C8236837A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EAB7FD-32F6-AC88-AEB9-4D139B5B4148}"/>
              </a:ext>
            </a:extLst>
          </p:cNvPr>
          <p:cNvCxnSpPr>
            <a:cxnSpLocks/>
          </p:cNvCxnSpPr>
          <p:nvPr/>
        </p:nvCxnSpPr>
        <p:spPr>
          <a:xfrm flipH="1">
            <a:off x="2998652" y="6556923"/>
            <a:ext cx="6931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47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0C243C6-9CE2-444B-B9E5-C318633A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A Python </a:t>
            </a:r>
            <a:r>
              <a:rPr lang="en-US" sz="3200" b="1" u="sng" dirty="0">
                <a:solidFill>
                  <a:srgbClr val="0070C0"/>
                </a:solidFill>
                <a:latin typeface="+mn-lt"/>
              </a:rPr>
              <a:t>Pickle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 File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75D9D7-3BC8-4348-BAED-3620BEC8B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49" y="1468581"/>
            <a:ext cx="4531136" cy="20675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8001CE-C986-405C-BA12-0FD2DE301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88" y="1703237"/>
            <a:ext cx="1588863" cy="1588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0BC8B-8D59-4583-B229-7870FF077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84" y="3707130"/>
            <a:ext cx="7349232" cy="27857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01B2D7-F7E1-9BD6-170B-8746AD0C4EE2}"/>
              </a:ext>
            </a:extLst>
          </p:cNvPr>
          <p:cNvSpPr/>
          <p:nvPr/>
        </p:nvSpPr>
        <p:spPr>
          <a:xfrm>
            <a:off x="6496050" y="3707130"/>
            <a:ext cx="803275" cy="272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2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17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</a:t>
            </a:r>
            <a:r>
              <a:rPr lang="en-US" sz="2400" b="1" dirty="0"/>
              <a:t>2D maze</a:t>
            </a:r>
            <a:r>
              <a:rPr lang="en-US" sz="2400" dirty="0"/>
              <a:t> on graph paper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how to </a:t>
            </a:r>
            <a:r>
              <a:rPr lang="en-US" sz="2400" b="1" dirty="0"/>
              <a:t>encode</a:t>
            </a:r>
            <a:r>
              <a:rPr lang="en-US" sz="2400" dirty="0"/>
              <a:t> the cell walls in </a:t>
            </a:r>
            <a:r>
              <a:rPr lang="en-US" sz="2400" b="1" dirty="0">
                <a:solidFill>
                  <a:srgbClr val="FF0000"/>
                </a:solidFill>
              </a:rPr>
              <a:t>base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how </a:t>
            </a:r>
            <a:r>
              <a:rPr lang="en-US" sz="2400" b="1" dirty="0">
                <a:solidFill>
                  <a:srgbClr val="0070C0"/>
                </a:solidFill>
              </a:rPr>
              <a:t>bitwise operators </a:t>
            </a:r>
            <a:r>
              <a:rPr lang="en-US" sz="2400" dirty="0"/>
              <a:t>can decode a wall value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Perform </a:t>
            </a:r>
            <a:r>
              <a:rPr lang="en-US" sz="2400" b="1" dirty="0">
                <a:solidFill>
                  <a:srgbClr val="00B050"/>
                </a:solidFill>
              </a:rPr>
              <a:t>file input/output </a:t>
            </a:r>
            <a:r>
              <a:rPr lang="en-US" sz="2400" dirty="0"/>
              <a:t>using CSV and Pickle formats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Appreciate backtracking in the </a:t>
            </a:r>
            <a:r>
              <a:rPr lang="en-US" sz="2400" b="1" dirty="0"/>
              <a:t>depth-first</a:t>
            </a:r>
            <a:r>
              <a:rPr lang="en-US" sz="2400" dirty="0"/>
              <a:t> search algorithm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Implement breadcrumbs using a </a:t>
            </a:r>
            <a:r>
              <a:rPr lang="en-US" sz="2400" b="1" dirty="0">
                <a:solidFill>
                  <a:srgbClr val="7030A0"/>
                </a:solidFill>
              </a:rPr>
              <a:t>stack</a:t>
            </a:r>
            <a:r>
              <a:rPr lang="en-US" sz="2400" dirty="0"/>
              <a:t> data structure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how an </a:t>
            </a:r>
            <a:r>
              <a:rPr lang="en-US" sz="2400" b="1" dirty="0">
                <a:solidFill>
                  <a:srgbClr val="FF0000"/>
                </a:solidFill>
              </a:rPr>
              <a:t>adjacency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matrix</a:t>
            </a:r>
            <a:r>
              <a:rPr lang="en-US" sz="2400" dirty="0"/>
              <a:t> can improve depth-first search efficiency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maze_draw.py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BE783-71A3-6156-65D9-40BD55CF8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51" y="1690689"/>
            <a:ext cx="6747298" cy="221679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7F56F98-AC77-E372-9D5E-B9668F940B4C}"/>
              </a:ext>
            </a:extLst>
          </p:cNvPr>
          <p:cNvGrpSpPr/>
          <p:nvPr/>
        </p:nvGrpSpPr>
        <p:grpSpPr>
          <a:xfrm>
            <a:off x="7810266" y="1666070"/>
            <a:ext cx="1076632" cy="369332"/>
            <a:chOff x="4968362" y="2079211"/>
            <a:chExt cx="1076632" cy="369332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54D9806-D4F2-47F3-837E-BC435D3209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B4B489A-EFB2-BCF8-ED09-295C3CBE9EB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E26468F-A091-FB2B-84ED-1A3E626DA63F}"/>
              </a:ext>
            </a:extLst>
          </p:cNvPr>
          <p:cNvGrpSpPr/>
          <p:nvPr/>
        </p:nvGrpSpPr>
        <p:grpSpPr>
          <a:xfrm>
            <a:off x="4035389" y="1903201"/>
            <a:ext cx="1076632" cy="369332"/>
            <a:chOff x="4704120" y="2356972"/>
            <a:chExt cx="1076632" cy="36933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E58E4B8-7345-116A-A80E-881301C569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AB1839-EFA7-321B-2137-C355B048FB5C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20EE2C5-2FFA-F338-EF44-FCAE569F5B36}"/>
              </a:ext>
            </a:extLst>
          </p:cNvPr>
          <p:cNvGrpSpPr/>
          <p:nvPr/>
        </p:nvGrpSpPr>
        <p:grpSpPr>
          <a:xfrm>
            <a:off x="6091841" y="2145338"/>
            <a:ext cx="1068643" cy="369332"/>
            <a:chOff x="3647644" y="4910075"/>
            <a:chExt cx="1068643" cy="3693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515252-299A-FF98-0E78-D3C7FFEF51D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2EB5186-0EF7-2256-3E87-390E1B0AC9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F4C3C0-1A7E-A27B-ABF1-D6ADFDDF9B0E}"/>
              </a:ext>
            </a:extLst>
          </p:cNvPr>
          <p:cNvGrpSpPr/>
          <p:nvPr/>
        </p:nvGrpSpPr>
        <p:grpSpPr>
          <a:xfrm>
            <a:off x="7512749" y="2392280"/>
            <a:ext cx="1064340" cy="369332"/>
            <a:chOff x="3647644" y="5421073"/>
            <a:chExt cx="1064340" cy="3693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DC022F-B148-A6D6-3D95-37CBD14077C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8F7BC3-CE0E-B3FC-D776-C58EA86FE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ADFEF5-4E8B-A49C-5B79-DE5254065E1B}"/>
              </a:ext>
            </a:extLst>
          </p:cNvPr>
          <p:cNvGrpSpPr/>
          <p:nvPr/>
        </p:nvGrpSpPr>
        <p:grpSpPr>
          <a:xfrm>
            <a:off x="3937955" y="2621916"/>
            <a:ext cx="1068643" cy="369332"/>
            <a:chOff x="3647644" y="5359159"/>
            <a:chExt cx="1068643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8971C03-304F-2D47-E3FB-3B58045C8FAB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E764AF0-C7B3-85B8-B786-C0535479B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D712483-6FA7-A78F-3E75-6089B21A191A}"/>
              </a:ext>
            </a:extLst>
          </p:cNvPr>
          <p:cNvGrpSpPr/>
          <p:nvPr/>
        </p:nvGrpSpPr>
        <p:grpSpPr>
          <a:xfrm>
            <a:off x="4920292" y="3351874"/>
            <a:ext cx="1076632" cy="369332"/>
            <a:chOff x="2157212" y="5356391"/>
            <a:chExt cx="1076632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D239B8-0AD0-04EA-CA78-6F7C754B0F8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6D0B962-9FBB-2BA1-3DFA-86C39D7E96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5B00EFA2-22A3-8A71-C452-DCEDA83DC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842" y="4299243"/>
            <a:ext cx="3956554" cy="2160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B623976-4AFF-24BE-D170-5111B5E7C6D5}"/>
              </a:ext>
            </a:extLst>
          </p:cNvPr>
          <p:cNvSpPr txBox="1"/>
          <p:nvPr/>
        </p:nvSpPr>
        <p:spPr>
          <a:xfrm>
            <a:off x="5728963" y="5195060"/>
            <a:ext cx="2427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hlinkClick r:id="rId5"/>
              </a:rPr>
              <a:t>numpy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genfromtxt</a:t>
            </a:r>
            <a:r>
              <a:rPr lang="en-US" dirty="0">
                <a:hlinkClick r:id="rId5"/>
              </a:rPr>
              <a:t>()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421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51B3A9-1B81-F6A4-0503-37E8E9876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6" y="1409235"/>
            <a:ext cx="6114286" cy="52285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4FD4B56-5187-4FD5-85AF-475D372E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maze_draw.py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8F649508-6568-6153-26F0-535ACD3F73D5}"/>
              </a:ext>
            </a:extLst>
          </p:cNvPr>
          <p:cNvSpPr/>
          <p:nvPr/>
        </p:nvSpPr>
        <p:spPr>
          <a:xfrm>
            <a:off x="7135318" y="1836843"/>
            <a:ext cx="1656413" cy="1592157"/>
          </a:xfrm>
          <a:prstGeom prst="wedgeRectCallout">
            <a:avLst>
              <a:gd name="adj1" fmla="val -87946"/>
              <a:gd name="adj2" fmla="val 37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This is my maze.</a:t>
            </a:r>
          </a:p>
          <a:p>
            <a:pPr algn="ctr"/>
            <a:r>
              <a:rPr lang="en-US" u="sng" dirty="0"/>
              <a:t>Your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window </a:t>
            </a:r>
            <a:r>
              <a:rPr lang="en-US" dirty="0"/>
              <a:t>will look different.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1DA8B-875C-8D6C-0928-FB6D3830B381}"/>
              </a:ext>
            </a:extLst>
          </p:cNvPr>
          <p:cNvSpPr txBox="1"/>
          <p:nvPr/>
        </p:nvSpPr>
        <p:spPr>
          <a:xfrm>
            <a:off x="6614409" y="4835745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54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1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Depth-First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Depth-first is a sequential search algorithm</a:t>
            </a:r>
          </a:p>
          <a:p>
            <a:pPr lvl="1"/>
            <a:r>
              <a:rPr lang="en-US" sz="2000" dirty="0"/>
              <a:t>It is just you </a:t>
            </a:r>
            <a:r>
              <a:rPr lang="en-US" sz="2000" u="sng" dirty="0"/>
              <a:t>alone</a:t>
            </a:r>
            <a:r>
              <a:rPr lang="en-US" sz="2000" dirty="0"/>
              <a:t> in the maze, you have no helpers</a:t>
            </a:r>
          </a:p>
          <a:p>
            <a:pPr lvl="1"/>
            <a:r>
              <a:rPr lang="en-US" sz="2000" dirty="0"/>
              <a:t>It is a zero-prior knowledge, recursive, backtracking approach</a:t>
            </a:r>
          </a:p>
          <a:p>
            <a:pPr lvl="1"/>
            <a:r>
              <a:rPr lang="en-US" sz="2000" dirty="0"/>
              <a:t>You have </a:t>
            </a:r>
            <a:r>
              <a:rPr lang="en-US" sz="2000" b="1" dirty="0">
                <a:solidFill>
                  <a:srgbClr val="FF0000"/>
                </a:solidFill>
              </a:rPr>
              <a:t>breadcrumbs</a:t>
            </a:r>
            <a:r>
              <a:rPr lang="en-US" sz="2000" dirty="0"/>
              <a:t> to mark your cell visitation history</a:t>
            </a:r>
          </a:p>
          <a:p>
            <a:r>
              <a:rPr lang="en-US" sz="2400" dirty="0"/>
              <a:t>Order of step search in each cell is </a:t>
            </a:r>
            <a:r>
              <a:rPr lang="en-US" sz="2400" b="1" dirty="0"/>
              <a:t>North, East, South, West</a:t>
            </a:r>
          </a:p>
          <a:p>
            <a:pPr lvl="1"/>
            <a:r>
              <a:rPr lang="en-US" sz="2000" dirty="0"/>
              <a:t>We can only proceed in a direction if there is </a:t>
            </a:r>
            <a:r>
              <a:rPr lang="en-US" sz="2000" u="sng" dirty="0"/>
              <a:t>no</a:t>
            </a:r>
            <a:r>
              <a:rPr lang="en-US" sz="2000" dirty="0"/>
              <a:t> wall in the path: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US" sz="2000" b="1" dirty="0">
                <a:solidFill>
                  <a:srgbClr val="00B050"/>
                </a:solidFill>
              </a:rPr>
              <a:t>if (cell value </a:t>
            </a:r>
            <a:r>
              <a:rPr lang="en-US" sz="2000" b="1" dirty="0">
                <a:solidFill>
                  <a:srgbClr val="FF0000"/>
                </a:solidFill>
              </a:rPr>
              <a:t>&amp;</a:t>
            </a:r>
            <a:r>
              <a:rPr lang="en-US" sz="2000" b="1" dirty="0">
                <a:solidFill>
                  <a:srgbClr val="00B050"/>
                </a:solidFill>
              </a:rPr>
              <a:t> direction) != direction</a:t>
            </a:r>
          </a:p>
          <a:p>
            <a:pPr marL="914400" lvl="1" indent="0">
              <a:buNone/>
            </a:pPr>
            <a:r>
              <a:rPr lang="en-US" sz="2000" dirty="0"/>
              <a:t>North (1)	→	(</a:t>
            </a:r>
            <a:r>
              <a:rPr lang="el-GR" sz="2000" dirty="0"/>
              <a:t>Δ</a:t>
            </a:r>
            <a:r>
              <a:rPr lang="en-US" sz="2000" dirty="0"/>
              <a:t> row = -1, </a:t>
            </a:r>
            <a:r>
              <a:rPr lang="el-GR" sz="2000" dirty="0"/>
              <a:t>Δ </a:t>
            </a:r>
            <a:r>
              <a:rPr lang="en-US" sz="2000" dirty="0"/>
              <a:t>column = 0)</a:t>
            </a:r>
          </a:p>
          <a:p>
            <a:pPr marL="914400" lvl="1" indent="0">
              <a:buNone/>
            </a:pPr>
            <a:r>
              <a:rPr lang="en-US" sz="2000" dirty="0"/>
              <a:t>East (2)		→	(</a:t>
            </a:r>
            <a:r>
              <a:rPr lang="el-GR" sz="2000" dirty="0"/>
              <a:t>Δ</a:t>
            </a:r>
            <a:r>
              <a:rPr lang="en-US" sz="2000" dirty="0"/>
              <a:t> row = 0, </a:t>
            </a:r>
            <a:r>
              <a:rPr lang="el-GR" sz="2000" dirty="0"/>
              <a:t>Δ </a:t>
            </a:r>
            <a:r>
              <a:rPr lang="en-US" sz="2000" dirty="0"/>
              <a:t>column = 1)</a:t>
            </a:r>
          </a:p>
          <a:p>
            <a:pPr marL="914400" lvl="1" indent="0">
              <a:buNone/>
            </a:pPr>
            <a:r>
              <a:rPr lang="en-US" sz="2000" dirty="0"/>
              <a:t>South (4)	→	(</a:t>
            </a:r>
            <a:r>
              <a:rPr lang="el-GR" sz="2000" dirty="0"/>
              <a:t>Δ</a:t>
            </a:r>
            <a:r>
              <a:rPr lang="en-US" sz="2000" dirty="0"/>
              <a:t> row = 1, </a:t>
            </a:r>
            <a:r>
              <a:rPr lang="el-GR" sz="2000" dirty="0"/>
              <a:t>Δ </a:t>
            </a:r>
            <a:r>
              <a:rPr lang="en-US" sz="2000" dirty="0"/>
              <a:t>column = 0)</a:t>
            </a:r>
          </a:p>
          <a:p>
            <a:pPr marL="914400" lvl="1" indent="0">
              <a:buNone/>
            </a:pPr>
            <a:r>
              <a:rPr lang="en-US" sz="2000" dirty="0"/>
              <a:t>West (8) </a:t>
            </a:r>
            <a:r>
              <a:rPr lang="en-US" sz="2000" b="1" dirty="0"/>
              <a:t>	</a:t>
            </a:r>
            <a:r>
              <a:rPr lang="en-US" sz="2000" dirty="0"/>
              <a:t>→	(</a:t>
            </a:r>
            <a:r>
              <a:rPr lang="el-GR" sz="2000" dirty="0"/>
              <a:t>Δ</a:t>
            </a:r>
            <a:r>
              <a:rPr lang="en-US" sz="2000" dirty="0"/>
              <a:t> row = 0, </a:t>
            </a:r>
            <a:r>
              <a:rPr lang="el-GR" sz="2000" dirty="0"/>
              <a:t>Δ </a:t>
            </a:r>
            <a:r>
              <a:rPr lang="en-US" sz="2000" dirty="0"/>
              <a:t>column = -1)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0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Depth-First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8935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Drop a </a:t>
            </a:r>
            <a:r>
              <a:rPr lang="en-US" sz="2400" b="1" dirty="0">
                <a:solidFill>
                  <a:srgbClr val="0070C0"/>
                </a:solidFill>
              </a:rPr>
              <a:t>breadcrumb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(Post-it Note) as you enter each cell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Take a step in the very first direction that is </a:t>
            </a:r>
            <a:r>
              <a:rPr lang="en-US" sz="2400" b="1" dirty="0">
                <a:solidFill>
                  <a:srgbClr val="00B050"/>
                </a:solidFill>
              </a:rPr>
              <a:t>open</a:t>
            </a:r>
            <a:r>
              <a:rPr lang="en-US" sz="2400" dirty="0"/>
              <a:t>, and go to step #1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there are no more open directions in the cell, retrace your steps </a:t>
            </a:r>
            <a:r>
              <a:rPr lang="en-US" sz="2400" b="1" dirty="0">
                <a:solidFill>
                  <a:srgbClr val="FF0000"/>
                </a:solidFill>
              </a:rPr>
              <a:t>backwards</a:t>
            </a:r>
            <a:r>
              <a:rPr lang="en-US" sz="2400" dirty="0"/>
              <a:t> until you reach a cell with a breadcrumb (Post-it Note) where </a:t>
            </a:r>
            <a:r>
              <a:rPr lang="en-US" sz="2400" b="1" dirty="0"/>
              <a:t>the next open direction</a:t>
            </a:r>
            <a:r>
              <a:rPr lang="en-US" sz="2400" dirty="0"/>
              <a:t> is one you have </a:t>
            </a:r>
            <a:r>
              <a:rPr lang="en-US" sz="2400" u="sng" dirty="0"/>
              <a:t>not</a:t>
            </a:r>
            <a:r>
              <a:rPr lang="en-US" sz="2400" dirty="0"/>
              <a:t> taken yet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Write the new direction on the Post-it Note, take a step in that new direction, and go to step #1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Stop with you reach the </a:t>
            </a:r>
            <a:r>
              <a:rPr lang="en-US" sz="2400" b="1" dirty="0">
                <a:solidFill>
                  <a:srgbClr val="7030A0"/>
                </a:solidFill>
              </a:rPr>
              <a:t>exit square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2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Depth-First Search Breadcrumbs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B050"/>
                </a:solidFill>
              </a:rPr>
              <a:t>breadcrumb</a:t>
            </a:r>
            <a:r>
              <a:rPr lang="en-US" sz="2400" dirty="0"/>
              <a:t> matrix (array) could contain a simple </a:t>
            </a:r>
            <a:r>
              <a:rPr lang="en-US" sz="2400" dirty="0">
                <a:solidFill>
                  <a:srgbClr val="00B050"/>
                </a:solidFill>
              </a:rPr>
              <a:t>bool</a:t>
            </a:r>
            <a:r>
              <a:rPr lang="en-US" sz="2400" dirty="0"/>
              <a:t> value to indicate if you have previously visited this cell</a:t>
            </a:r>
          </a:p>
          <a:p>
            <a:r>
              <a:rPr lang="en-US" sz="2400" dirty="0"/>
              <a:t>Breadcrumbs prevent going around in endless circles and never finding the exit</a:t>
            </a:r>
          </a:p>
          <a:p>
            <a:r>
              <a:rPr lang="en-US" sz="2400" dirty="0"/>
              <a:t>But in this program, we maintain a </a:t>
            </a:r>
            <a:r>
              <a:rPr lang="en-US" sz="2400" b="1" dirty="0"/>
              <a:t>list</a:t>
            </a:r>
            <a:r>
              <a:rPr lang="en-US" sz="2400" dirty="0"/>
              <a:t> of </a:t>
            </a:r>
            <a:r>
              <a:rPr lang="en-US" sz="2400" u="sng" dirty="0"/>
              <a:t>tuples</a:t>
            </a:r>
            <a:r>
              <a:rPr lang="en-US" sz="2400" dirty="0"/>
              <a:t> called </a:t>
            </a:r>
            <a:r>
              <a:rPr lang="en-US" sz="2400" b="1" dirty="0">
                <a:solidFill>
                  <a:srgbClr val="0070C0"/>
                </a:solidFill>
              </a:rPr>
              <a:t>steps</a:t>
            </a:r>
            <a:r>
              <a:rPr lang="en-US" sz="2400" dirty="0"/>
              <a:t> where </a:t>
            </a:r>
            <a:r>
              <a:rPr lang="en-US" sz="2400" i="1" dirty="0"/>
              <a:t>each</a:t>
            </a:r>
            <a:r>
              <a:rPr lang="en-US" sz="2400" dirty="0"/>
              <a:t> tuple equals (y, x, last direction tried) for each step along the current path – this is how we track the latest Post-it Note value in each cell</a:t>
            </a:r>
          </a:p>
          <a:p>
            <a:r>
              <a:rPr lang="en-US" sz="2400" dirty="0"/>
              <a:t>Lots of </a:t>
            </a:r>
            <a:r>
              <a:rPr lang="en-US" sz="2400" b="1" dirty="0">
                <a:solidFill>
                  <a:srgbClr val="FF0000"/>
                </a:solidFill>
              </a:rPr>
              <a:t>backtracking</a:t>
            </a:r>
            <a:r>
              <a:rPr lang="en-US" sz="2400" dirty="0"/>
              <a:t> in the path indicates an </a:t>
            </a:r>
            <a:r>
              <a:rPr lang="en-US" sz="2400" i="1" dirty="0"/>
              <a:t>inefficient</a:t>
            </a:r>
            <a:r>
              <a:rPr lang="en-US" sz="2400" dirty="0"/>
              <a:t> search pattern, because you are visiting the same node too many times!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5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maze_search.py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E1E3BA-B1F8-F475-10A7-609B6892D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290" y="1883963"/>
            <a:ext cx="6869420" cy="305548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AF49783-8BAF-9CCD-D5DE-BAA902308869}"/>
              </a:ext>
            </a:extLst>
          </p:cNvPr>
          <p:cNvGrpSpPr/>
          <p:nvPr/>
        </p:nvGrpSpPr>
        <p:grpSpPr>
          <a:xfrm>
            <a:off x="5032240" y="1831498"/>
            <a:ext cx="1076632" cy="369332"/>
            <a:chOff x="4968362" y="2079211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6A55F6D-4EB2-6406-EFBC-B86A73257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CBE9A6-8DB4-F7DE-4DEA-302F374824B1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91C7FD-0890-AAF7-36DD-5FA44DCADEC3}"/>
              </a:ext>
            </a:extLst>
          </p:cNvPr>
          <p:cNvGrpSpPr/>
          <p:nvPr/>
        </p:nvGrpSpPr>
        <p:grpSpPr>
          <a:xfrm>
            <a:off x="3990425" y="2051433"/>
            <a:ext cx="1076632" cy="369332"/>
            <a:chOff x="4704120" y="2356972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2A3F3CB-6C83-A354-C7E5-5B88FA6F71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696E1E-A910-B05A-035E-C1AE1A1B7BD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3682AD-C01E-B195-81F4-5B53AA4D3FE4}"/>
              </a:ext>
            </a:extLst>
          </p:cNvPr>
          <p:cNvGrpSpPr/>
          <p:nvPr/>
        </p:nvGrpSpPr>
        <p:grpSpPr>
          <a:xfrm>
            <a:off x="3123788" y="2262082"/>
            <a:ext cx="1068643" cy="369332"/>
            <a:chOff x="3647644" y="4910075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CFD29C-1B88-5DEF-C468-1B9BAA84B340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EE0E034-0584-359A-DE97-981D80193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C1C516-AD7C-7607-20FC-62CED4EA9F19}"/>
              </a:ext>
            </a:extLst>
          </p:cNvPr>
          <p:cNvGrpSpPr/>
          <p:nvPr/>
        </p:nvGrpSpPr>
        <p:grpSpPr>
          <a:xfrm>
            <a:off x="3233420" y="3145322"/>
            <a:ext cx="1064340" cy="369332"/>
            <a:chOff x="3647644" y="5421073"/>
            <a:chExt cx="1064340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34B830-8088-5FE4-113E-5DA4FCA8993E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7DED828-55D1-7534-A5C1-F74E85A05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71E2F5-5257-7140-BDB2-2D150E1180FA}"/>
              </a:ext>
            </a:extLst>
          </p:cNvPr>
          <p:cNvGrpSpPr/>
          <p:nvPr/>
        </p:nvGrpSpPr>
        <p:grpSpPr>
          <a:xfrm>
            <a:off x="4455115" y="3570616"/>
            <a:ext cx="1068643" cy="369332"/>
            <a:chOff x="3647644" y="5359159"/>
            <a:chExt cx="1068643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013A73-88E1-F089-206A-6CF0991EEB5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9FAF17E-DFDB-ED69-6B19-6861410AD9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AA9673-4D2A-932E-E510-893B1003744D}"/>
              </a:ext>
            </a:extLst>
          </p:cNvPr>
          <p:cNvGrpSpPr/>
          <p:nvPr/>
        </p:nvGrpSpPr>
        <p:grpSpPr>
          <a:xfrm>
            <a:off x="2564312" y="3786389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484817-C066-BBF2-BAE3-C3754E51B22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69F8B58-549E-E1DC-763E-6E764E2221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67E3666-4431-40AF-9A91-1E45D9A24BA5}"/>
              </a:ext>
            </a:extLst>
          </p:cNvPr>
          <p:cNvGrpSpPr/>
          <p:nvPr/>
        </p:nvGrpSpPr>
        <p:grpSpPr>
          <a:xfrm>
            <a:off x="4246222" y="4431371"/>
            <a:ext cx="1076632" cy="369332"/>
            <a:chOff x="2157212" y="5356391"/>
            <a:chExt cx="1076632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9D0128B-4BD2-DD54-D432-5B676D62FA7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161E292-B356-0719-251D-C02D36B4F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962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4B63B7-29C8-4B3A-962A-70211F62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60" y="1782267"/>
            <a:ext cx="6415281" cy="26791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4E7CE7E7-DC2D-D673-A5D9-64C2F719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Depth First Search Breadcrumbs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0DEAB-2066-42CC-836B-918F5039E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497" y="3742685"/>
            <a:ext cx="2698551" cy="1938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883A3F-3DF3-4779-A3E8-D4495D88D658}"/>
              </a:ext>
            </a:extLst>
          </p:cNvPr>
          <p:cNvSpPr txBox="1"/>
          <p:nvPr/>
        </p:nvSpPr>
        <p:spPr>
          <a:xfrm>
            <a:off x="5014048" y="4948084"/>
            <a:ext cx="2964829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We use a “stack” data structure to record the [row][col] of the navigator at each step through the maze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D1D34F-11E2-4460-A494-0A5665CE26D8}"/>
              </a:ext>
            </a:extLst>
          </p:cNvPr>
          <p:cNvCxnSpPr>
            <a:cxnSpLocks/>
          </p:cNvCxnSpPr>
          <p:nvPr/>
        </p:nvCxnSpPr>
        <p:spPr>
          <a:xfrm flipV="1">
            <a:off x="3370006" y="3119842"/>
            <a:ext cx="501446" cy="2354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813ACC-B3C4-455B-AC76-A4A79E1643A6}"/>
              </a:ext>
            </a:extLst>
          </p:cNvPr>
          <p:cNvCxnSpPr>
            <a:cxnSpLocks/>
          </p:cNvCxnSpPr>
          <p:nvPr/>
        </p:nvCxnSpPr>
        <p:spPr>
          <a:xfrm>
            <a:off x="4756355" y="2892862"/>
            <a:ext cx="699253" cy="11998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33C849-FD07-4C89-9040-6A0FB4624C66}"/>
              </a:ext>
            </a:extLst>
          </p:cNvPr>
          <p:cNvCxnSpPr>
            <a:cxnSpLocks/>
          </p:cNvCxnSpPr>
          <p:nvPr/>
        </p:nvCxnSpPr>
        <p:spPr>
          <a:xfrm flipV="1">
            <a:off x="6312310" y="4092677"/>
            <a:ext cx="501445" cy="2277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ne Callout 2 2">
            <a:extLst>
              <a:ext uri="{FF2B5EF4-FFF2-40B4-BE49-F238E27FC236}">
                <a16:creationId xmlns:a16="http://schemas.microsoft.com/office/drawing/2014/main" id="{59EF8410-D102-4BE4-95F9-AF7F166FED3D}"/>
              </a:ext>
            </a:extLst>
          </p:cNvPr>
          <p:cNvSpPr/>
          <p:nvPr/>
        </p:nvSpPr>
        <p:spPr>
          <a:xfrm>
            <a:off x="833019" y="1378288"/>
            <a:ext cx="1062681" cy="247135"/>
          </a:xfrm>
          <a:prstGeom prst="borderCallout2">
            <a:avLst>
              <a:gd name="adj1" fmla="val 57030"/>
              <a:gd name="adj2" fmla="val 103457"/>
              <a:gd name="adj3" fmla="val 321734"/>
              <a:gd name="adj4" fmla="val 129482"/>
              <a:gd name="adj5" fmla="val 321451"/>
              <a:gd name="adj6" fmla="val 15241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Entrance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49A114-8597-497D-EE67-7E8237187A09}"/>
              </a:ext>
            </a:extLst>
          </p:cNvPr>
          <p:cNvGrpSpPr/>
          <p:nvPr/>
        </p:nvGrpSpPr>
        <p:grpSpPr>
          <a:xfrm>
            <a:off x="3933497" y="2985927"/>
            <a:ext cx="882869" cy="338554"/>
            <a:chOff x="3933497" y="2985927"/>
            <a:chExt cx="882869" cy="3385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C172CDA-F87C-9583-6555-DAFF8DBC3123}"/>
                </a:ext>
              </a:extLst>
            </p:cNvPr>
            <p:cNvSpPr/>
            <p:nvPr/>
          </p:nvSpPr>
          <p:spPr>
            <a:xfrm>
              <a:off x="3933497" y="3019097"/>
              <a:ext cx="882869" cy="256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A21B894-F0F6-E128-3277-85C65CC00E5E}"/>
                </a:ext>
              </a:extLst>
            </p:cNvPr>
            <p:cNvSpPr txBox="1"/>
            <p:nvPr/>
          </p:nvSpPr>
          <p:spPr>
            <a:xfrm>
              <a:off x="4050986" y="2985927"/>
              <a:ext cx="7510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pop()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CAB0DA-70A2-5188-773A-F01152738AD2}"/>
              </a:ext>
            </a:extLst>
          </p:cNvPr>
          <p:cNvGrpSpPr/>
          <p:nvPr/>
        </p:nvGrpSpPr>
        <p:grpSpPr>
          <a:xfrm>
            <a:off x="6813755" y="3951698"/>
            <a:ext cx="882869" cy="338554"/>
            <a:chOff x="3933497" y="2985927"/>
            <a:chExt cx="882869" cy="3385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067D13D-9FE6-45FC-1420-964D780DE026}"/>
                </a:ext>
              </a:extLst>
            </p:cNvPr>
            <p:cNvSpPr/>
            <p:nvPr/>
          </p:nvSpPr>
          <p:spPr>
            <a:xfrm>
              <a:off x="3933497" y="3019097"/>
              <a:ext cx="882869" cy="256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BB6349-2094-28C0-2CB3-C17B711D6976}"/>
                </a:ext>
              </a:extLst>
            </p:cNvPr>
            <p:cNvSpPr txBox="1"/>
            <p:nvPr/>
          </p:nvSpPr>
          <p:spPr>
            <a:xfrm>
              <a:off x="4050986" y="2985927"/>
              <a:ext cx="7510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pop()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49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B6491E-9EAA-E374-2683-F904EF55A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71" y="405114"/>
            <a:ext cx="5099101" cy="60477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571" y="365126"/>
            <a:ext cx="2594234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maze_search.py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79FAB9-0575-2086-87CB-DFB2099E76B8}"/>
              </a:ext>
            </a:extLst>
          </p:cNvPr>
          <p:cNvGrpSpPr/>
          <p:nvPr/>
        </p:nvGrpSpPr>
        <p:grpSpPr>
          <a:xfrm>
            <a:off x="2079174" y="548864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AF0C9C9-B02D-E773-CF69-BE683AF3F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6C64B8-4E66-8BD8-C380-2B005763AF9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821EC6-B128-12D4-F486-62CE53A027A4}"/>
              </a:ext>
            </a:extLst>
          </p:cNvPr>
          <p:cNvGrpSpPr/>
          <p:nvPr/>
        </p:nvGrpSpPr>
        <p:grpSpPr>
          <a:xfrm>
            <a:off x="2396625" y="884776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D999BC7-8515-ABB9-1A49-E69A8B6629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6CAC84-A93B-AA2C-28F2-C9734C1D8EA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6AEA43-9ACF-4186-593F-7828F0A1AB9B}"/>
              </a:ext>
            </a:extLst>
          </p:cNvPr>
          <p:cNvGrpSpPr/>
          <p:nvPr/>
        </p:nvGrpSpPr>
        <p:grpSpPr>
          <a:xfrm>
            <a:off x="2865206" y="1062803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8A5F1E-9FBC-17EF-4B70-1B8B3F8F11C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89B0DD6-9AF1-0CDB-A5BD-26FE7364B3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08F34B-0E85-8573-C644-CC49AA53893F}"/>
              </a:ext>
            </a:extLst>
          </p:cNvPr>
          <p:cNvGrpSpPr/>
          <p:nvPr/>
        </p:nvGrpSpPr>
        <p:grpSpPr>
          <a:xfrm>
            <a:off x="2276663" y="1397859"/>
            <a:ext cx="1064340" cy="369332"/>
            <a:chOff x="3647644" y="5421073"/>
            <a:chExt cx="106434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749F92-EFB7-3F51-7500-BFB4908F01C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7575C98-58E0-9CE7-E9E0-A3E8C5510A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6E403A-FE3C-AC08-6113-CBEC54AA811C}"/>
              </a:ext>
            </a:extLst>
          </p:cNvPr>
          <p:cNvGrpSpPr/>
          <p:nvPr/>
        </p:nvGrpSpPr>
        <p:grpSpPr>
          <a:xfrm>
            <a:off x="2690286" y="1555743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7F8015-2DAC-3CF4-FF62-B76EB25DA25E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2DD9444-0721-7170-1BDC-28CB932B2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D8B9BE-20DD-A653-1E96-A68CB1CE3894}"/>
              </a:ext>
            </a:extLst>
          </p:cNvPr>
          <p:cNvGrpSpPr/>
          <p:nvPr/>
        </p:nvGrpSpPr>
        <p:grpSpPr>
          <a:xfrm>
            <a:off x="1847767" y="1727379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19DCE4-5F30-A292-9863-998EA191E86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BBBD3E-BCFD-9DA1-3D71-4FD85B15B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24271C-9DA3-1FC7-D9B7-7F03D8178181}"/>
              </a:ext>
            </a:extLst>
          </p:cNvPr>
          <p:cNvGrpSpPr/>
          <p:nvPr/>
        </p:nvGrpSpPr>
        <p:grpSpPr>
          <a:xfrm>
            <a:off x="1568705" y="2067380"/>
            <a:ext cx="869461" cy="369332"/>
            <a:chOff x="2157212" y="5356391"/>
            <a:chExt cx="869461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8E2D02-F008-1B08-D525-542F29060C41}"/>
                </a:ext>
              </a:extLst>
            </p:cNvPr>
            <p:cNvSpPr txBox="1"/>
            <p:nvPr/>
          </p:nvSpPr>
          <p:spPr>
            <a:xfrm>
              <a:off x="2643215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A2A5117-63F6-19D7-01FB-27466E2F9F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55298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A9B2AD1-9D0B-90C0-DEE1-8B615DC05F6E}"/>
              </a:ext>
            </a:extLst>
          </p:cNvPr>
          <p:cNvGrpSpPr/>
          <p:nvPr/>
        </p:nvGrpSpPr>
        <p:grpSpPr>
          <a:xfrm>
            <a:off x="2684576" y="2236941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FD0A6A-DB5D-43C8-3457-7F41A08FE76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7C6353C-5418-7A86-0208-C00CFA2180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59809B62-F8B4-4208-4742-DC1A2AF60224}"/>
              </a:ext>
            </a:extLst>
          </p:cNvPr>
          <p:cNvSpPr/>
          <p:nvPr/>
        </p:nvSpPr>
        <p:spPr>
          <a:xfrm>
            <a:off x="2394244" y="2323827"/>
            <a:ext cx="144316" cy="1948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946EE2-F43C-AC2C-C32C-17C1F3EE028F}"/>
              </a:ext>
            </a:extLst>
          </p:cNvPr>
          <p:cNvGrpSpPr/>
          <p:nvPr/>
        </p:nvGrpSpPr>
        <p:grpSpPr>
          <a:xfrm>
            <a:off x="5253366" y="2406732"/>
            <a:ext cx="1076632" cy="369332"/>
            <a:chOff x="2157212" y="5356391"/>
            <a:chExt cx="107663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65540B-712A-F384-9E95-1723793D8C9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64EAF20-AB54-DF0A-22F1-5659FBA02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D220D3-B263-95DA-0954-9D324F782E95}"/>
              </a:ext>
            </a:extLst>
          </p:cNvPr>
          <p:cNvGrpSpPr/>
          <p:nvPr/>
        </p:nvGrpSpPr>
        <p:grpSpPr>
          <a:xfrm>
            <a:off x="3273643" y="2567145"/>
            <a:ext cx="1076632" cy="369332"/>
            <a:chOff x="2157212" y="5356391"/>
            <a:chExt cx="1076632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CCD5372-388D-8A24-1657-E7DE1EB2623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3202E15-4F3D-FA73-A5C0-8607070F72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30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maze_search.py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08523A-1918-025A-A4BA-8D256E0C4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62" y="1690689"/>
            <a:ext cx="6590476" cy="38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75904F3-DA03-7AC1-9314-83C2242B0C51}"/>
              </a:ext>
            </a:extLst>
          </p:cNvPr>
          <p:cNvGrpSpPr/>
          <p:nvPr/>
        </p:nvGrpSpPr>
        <p:grpSpPr>
          <a:xfrm>
            <a:off x="4505869" y="1630729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2DBCCB-1184-46F9-8CCD-23665D6796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78DBC7-FD3D-5AC6-0C2A-8203976230D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61301-9DB2-7E3C-96E4-327B75CA0047}"/>
              </a:ext>
            </a:extLst>
          </p:cNvPr>
          <p:cNvGrpSpPr/>
          <p:nvPr/>
        </p:nvGrpSpPr>
        <p:grpSpPr>
          <a:xfrm>
            <a:off x="3967553" y="2276285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08899B0-049C-CE4A-B771-EEE02B5DD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B27888-85D4-148B-413A-003AD65823A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D09DBF-4723-AD56-3975-1FFA4C44B5EA}"/>
              </a:ext>
            </a:extLst>
          </p:cNvPr>
          <p:cNvGrpSpPr/>
          <p:nvPr/>
        </p:nvGrpSpPr>
        <p:grpSpPr>
          <a:xfrm>
            <a:off x="7120475" y="2567468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E4E7C3-9D0F-C1B4-5E7F-81A11FBDF72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EA4343B-9584-5F13-2D02-BE354FB462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D05ABF-7BFF-51F1-A396-DDAD94DF6A1F}"/>
              </a:ext>
            </a:extLst>
          </p:cNvPr>
          <p:cNvGrpSpPr/>
          <p:nvPr/>
        </p:nvGrpSpPr>
        <p:grpSpPr>
          <a:xfrm>
            <a:off x="5351480" y="3155566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A87189-6B77-364A-989C-20B0D3F7E5E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F7C2EDC-D51A-9697-CC95-F661F25E4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ADB574-07BF-7C9C-065D-53949B7CD16F}"/>
              </a:ext>
            </a:extLst>
          </p:cNvPr>
          <p:cNvGrpSpPr/>
          <p:nvPr/>
        </p:nvGrpSpPr>
        <p:grpSpPr>
          <a:xfrm>
            <a:off x="7559082" y="3347727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380CC3-FD0C-6D07-A75D-E0F7478400F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48B8578-DA5B-F154-98EE-8E5658E1F0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178C93-FABE-FD98-7296-FA1C6155E2B7}"/>
              </a:ext>
            </a:extLst>
          </p:cNvPr>
          <p:cNvGrpSpPr/>
          <p:nvPr/>
        </p:nvGrpSpPr>
        <p:grpSpPr>
          <a:xfrm>
            <a:off x="4470106" y="4291678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94AFDE-CDBA-1A91-FF35-5C9BA2F4A47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F116C2-58C0-6BB8-EA4B-B98C4F5496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14A10E-A8BA-9045-B256-FA9C69741E19}"/>
              </a:ext>
            </a:extLst>
          </p:cNvPr>
          <p:cNvGrpSpPr/>
          <p:nvPr/>
        </p:nvGrpSpPr>
        <p:grpSpPr>
          <a:xfrm>
            <a:off x="4811817" y="4476343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F8DF55-42A9-3175-C2D2-4E3D4E2009F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C404EE4-88EE-CFA8-31EE-7622A71F9A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C9597B-560C-AE18-E33D-B1D01412534A}"/>
              </a:ext>
            </a:extLst>
          </p:cNvPr>
          <p:cNvGrpSpPr/>
          <p:nvPr/>
        </p:nvGrpSpPr>
        <p:grpSpPr>
          <a:xfrm>
            <a:off x="5511327" y="4668503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A9E268-09C1-C936-05A5-EC8527A3C3E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B75D569-C9A2-0368-74BF-17A81BD24C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031F22-01D2-D67D-CA18-A9371849E0DC}"/>
              </a:ext>
            </a:extLst>
          </p:cNvPr>
          <p:cNvGrpSpPr/>
          <p:nvPr/>
        </p:nvGrpSpPr>
        <p:grpSpPr>
          <a:xfrm>
            <a:off x="4340979" y="5060320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F3536A-7419-C215-3809-DB70469A058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4F085FC-61ED-1C1E-9AF2-9C0A5F5EB7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EA2E44-4BD2-1121-4BE9-8CBF5FCF84AE}"/>
              </a:ext>
            </a:extLst>
          </p:cNvPr>
          <p:cNvGrpSpPr/>
          <p:nvPr/>
        </p:nvGrpSpPr>
        <p:grpSpPr>
          <a:xfrm>
            <a:off x="3923797" y="5251784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28BC8E4-90A3-A466-DFC9-6ED2FED1CEE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BA3DD27-D85B-A9DF-8C2A-E07405B697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320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31B0C-F8EF-97BE-8066-4BA00A288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860" y="1432022"/>
            <a:ext cx="6114286" cy="5228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maze_search.py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B5FAE5-8E6C-14F5-D4AC-86F8497C47A4}"/>
              </a:ext>
            </a:extLst>
          </p:cNvPr>
          <p:cNvSpPr/>
          <p:nvPr/>
        </p:nvSpPr>
        <p:spPr>
          <a:xfrm>
            <a:off x="3886200" y="1948404"/>
            <a:ext cx="754856" cy="275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5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Maze 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Write a program that will find a path from the entrance to the exit of a given maze</a:t>
            </a:r>
          </a:p>
          <a:p>
            <a:pPr lvl="1"/>
            <a:r>
              <a:rPr lang="en-US" sz="2000" dirty="0"/>
              <a:t>The maze should be created using a simple </a:t>
            </a:r>
            <a:r>
              <a:rPr lang="en-US" sz="2000" b="1" dirty="0"/>
              <a:t>encoding</a:t>
            </a:r>
            <a:endParaRPr lang="en-US" sz="2000" dirty="0"/>
          </a:p>
          <a:p>
            <a:pPr lvl="1"/>
            <a:r>
              <a:rPr lang="en-US" sz="2000" dirty="0"/>
              <a:t>During the search, the program cannot receive any hints from humans – it must run </a:t>
            </a:r>
            <a:r>
              <a:rPr lang="en-US" sz="2000" u="sng" dirty="0"/>
              <a:t>autonomously</a:t>
            </a:r>
            <a:endParaRPr lang="en-US" sz="2000" dirty="0"/>
          </a:p>
          <a:p>
            <a:r>
              <a:rPr lang="en-US" sz="2400" dirty="0"/>
              <a:t>The maze is 10x10 cells, and </a:t>
            </a:r>
            <a:r>
              <a:rPr lang="en-US" sz="2400" b="1" dirty="0">
                <a:solidFill>
                  <a:srgbClr val="FF0000"/>
                </a:solidFill>
              </a:rPr>
              <a:t>must have</a:t>
            </a:r>
            <a:r>
              <a:rPr lang="en-US" sz="2400" dirty="0"/>
              <a:t> at least </a:t>
            </a:r>
            <a:r>
              <a:rPr lang="en-US" sz="2400" u="sng" dirty="0"/>
              <a:t>one</a:t>
            </a:r>
            <a:r>
              <a:rPr lang="en-US" sz="2400" dirty="0"/>
              <a:t> open path from entrance to exit cell</a:t>
            </a:r>
          </a:p>
          <a:p>
            <a:r>
              <a:rPr lang="en-US" sz="2400" dirty="0"/>
              <a:t>The complete maze perimeter </a:t>
            </a:r>
            <a:r>
              <a:rPr lang="en-US" sz="2400" b="1" dirty="0">
                <a:solidFill>
                  <a:srgbClr val="FF0000"/>
                </a:solidFill>
              </a:rPr>
              <a:t>must not </a:t>
            </a:r>
            <a:r>
              <a:rPr lang="en-US" sz="2400" dirty="0"/>
              <a:t>have </a:t>
            </a:r>
            <a:r>
              <a:rPr lang="en-US" sz="2400" u="sng" dirty="0"/>
              <a:t>any</a:t>
            </a:r>
            <a:r>
              <a:rPr lang="en-US" sz="2400" dirty="0"/>
              <a:t> holes – all outside edges must be walls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A5587C-8371-4700-A0B5-40BECF39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9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Improving Depth-First Search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unaided depth-first search spends considerable time exploring paths which clearly are not on the </a:t>
            </a:r>
            <a:r>
              <a:rPr lang="en-US" sz="2400" i="1" dirty="0"/>
              <a:t>optimal</a:t>
            </a:r>
            <a:r>
              <a:rPr lang="en-US" sz="2400" dirty="0"/>
              <a:t> route – it hits a lot of </a:t>
            </a:r>
            <a:r>
              <a:rPr lang="en-US" sz="2400" b="1" dirty="0">
                <a:solidFill>
                  <a:srgbClr val="FF0000"/>
                </a:solidFill>
              </a:rPr>
              <a:t>dead ends</a:t>
            </a:r>
          </a:p>
          <a:p>
            <a:r>
              <a:rPr lang="en-US" sz="2400" dirty="0"/>
              <a:t>What if we could calculate the </a:t>
            </a:r>
            <a:r>
              <a:rPr lang="en-US" sz="2400" b="1" dirty="0">
                <a:solidFill>
                  <a:srgbClr val="00B050"/>
                </a:solidFill>
              </a:rPr>
              <a:t>shortest path length</a:t>
            </a:r>
            <a:r>
              <a:rPr lang="en-US" sz="2400" dirty="0"/>
              <a:t>, and start </a:t>
            </a:r>
            <a:r>
              <a:rPr lang="en-US" sz="2400" b="1" dirty="0">
                <a:solidFill>
                  <a:srgbClr val="0070C0"/>
                </a:solidFill>
              </a:rPr>
              <a:t>backtracking</a:t>
            </a:r>
            <a:r>
              <a:rPr lang="en-US" sz="2400" dirty="0"/>
              <a:t> the instant our current path length </a:t>
            </a:r>
            <a:r>
              <a:rPr lang="en-US" sz="2400" b="1" dirty="0"/>
              <a:t>≥</a:t>
            </a:r>
            <a:r>
              <a:rPr lang="en-US" sz="2400" dirty="0"/>
              <a:t> the </a:t>
            </a:r>
            <a:r>
              <a:rPr lang="en-US" sz="2400" i="1" dirty="0"/>
              <a:t>shortest</a:t>
            </a:r>
            <a:r>
              <a:rPr lang="en-US" sz="2400" dirty="0"/>
              <a:t> path length?</a:t>
            </a:r>
          </a:p>
          <a:p>
            <a:r>
              <a:rPr lang="en-US" sz="2400" dirty="0"/>
              <a:t>It is possible to calculate the </a:t>
            </a:r>
            <a:r>
              <a:rPr lang="en-US" sz="2400" b="1" u="sng" dirty="0"/>
              <a:t>minimum</a:t>
            </a:r>
            <a:r>
              <a:rPr lang="en-US" sz="2400" dirty="0"/>
              <a:t> number of steps from entrance to exit (</a:t>
            </a:r>
            <a:r>
              <a:rPr lang="en-US" sz="2400" b="1" i="1" dirty="0">
                <a:solidFill>
                  <a:srgbClr val="7030A0"/>
                </a:solidFill>
              </a:rPr>
              <a:t>the</a:t>
            </a:r>
            <a:r>
              <a:rPr lang="en-US" sz="2400" dirty="0"/>
              <a:t> shortest path) </a:t>
            </a:r>
            <a:r>
              <a:rPr lang="en-US" sz="2400" b="1" i="1" dirty="0">
                <a:solidFill>
                  <a:srgbClr val="FF0000"/>
                </a:solidFill>
              </a:rPr>
              <a:t>without searching one cell or taking one step!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65" y="1604231"/>
            <a:ext cx="7642270" cy="51037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9116" y="1027907"/>
            <a:ext cx="1960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 x 3 maze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9 total cells</a:t>
            </a:r>
          </a:p>
        </p:txBody>
      </p:sp>
    </p:spTree>
    <p:extLst>
      <p:ext uri="{BB962C8B-B14F-4D97-AF65-F5344CB8AC3E}">
        <p14:creationId xmlns:p14="http://schemas.microsoft.com/office/powerpoint/2010/main" val="382690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8" y="2421186"/>
            <a:ext cx="8069118" cy="2570948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1115772" y="1419405"/>
            <a:ext cx="6264318" cy="1578079"/>
            <a:chOff x="1115772" y="1419405"/>
            <a:chExt cx="6264318" cy="1578079"/>
          </a:xfrm>
        </p:grpSpPr>
        <p:sp>
          <p:nvSpPr>
            <p:cNvPr id="6" name="TextBox 5"/>
            <p:cNvSpPr txBox="1"/>
            <p:nvPr/>
          </p:nvSpPr>
          <p:spPr>
            <a:xfrm>
              <a:off x="1763911" y="1419405"/>
              <a:ext cx="56161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Every</a:t>
              </a:r>
              <a:r>
                <a:rPr lang="en-US" sz="2000" dirty="0"/>
                <a:t> maze square (cell) is represented along </a:t>
              </a:r>
              <a:r>
                <a:rPr lang="en-US" sz="2000" b="1" dirty="0"/>
                <a:t>both</a:t>
              </a:r>
            </a:p>
            <a:p>
              <a:pPr algn="ctr"/>
              <a:r>
                <a:rPr lang="en-US" sz="2000" dirty="0"/>
                <a:t>the rows and columns of an adjacency matrix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003589" y="2105711"/>
              <a:ext cx="524328" cy="39859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1115772" y="2127291"/>
              <a:ext cx="1610952" cy="87019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20355" y="3954162"/>
            <a:ext cx="7703291" cy="2149508"/>
            <a:chOff x="720355" y="3954162"/>
            <a:chExt cx="7703291" cy="2149508"/>
          </a:xfrm>
        </p:grpSpPr>
        <p:sp>
          <p:nvSpPr>
            <p:cNvPr id="4" name="TextBox 3"/>
            <p:cNvSpPr txBox="1"/>
            <p:nvPr/>
          </p:nvSpPr>
          <p:spPr>
            <a:xfrm>
              <a:off x="720355" y="5395784"/>
              <a:ext cx="7703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 </a:t>
              </a:r>
              <a:r>
                <a:rPr lang="en-US" sz="2000" b="1" dirty="0">
                  <a:solidFill>
                    <a:srgbClr val="7030A0"/>
                  </a:solidFill>
                </a:rPr>
                <a:t>True</a:t>
              </a:r>
              <a:r>
                <a:rPr lang="en-US" sz="2000" dirty="0"/>
                <a:t> (1) indicates you </a:t>
              </a:r>
              <a:r>
                <a:rPr lang="en-US" sz="2000" b="1" dirty="0"/>
                <a:t>can</a:t>
              </a:r>
              <a:r>
                <a:rPr lang="en-US" sz="2000" dirty="0"/>
                <a:t> reach the other cell in </a:t>
              </a:r>
              <a:r>
                <a:rPr lang="en-US" sz="2000" b="1" dirty="0">
                  <a:solidFill>
                    <a:srgbClr val="0070C0"/>
                  </a:solidFill>
                </a:rPr>
                <a:t>just one step</a:t>
              </a:r>
            </a:p>
            <a:p>
              <a:pPr algn="ctr"/>
              <a:r>
                <a:rPr lang="en-US" sz="2000" dirty="0"/>
                <a:t>A </a:t>
              </a:r>
              <a:r>
                <a:rPr lang="en-US" sz="2000" b="1" dirty="0">
                  <a:solidFill>
                    <a:srgbClr val="7030A0"/>
                  </a:solidFill>
                </a:rPr>
                <a:t>False</a:t>
              </a:r>
              <a:r>
                <a:rPr lang="en-US" sz="2000" dirty="0"/>
                <a:t> (0) means that you </a:t>
              </a:r>
              <a:r>
                <a:rPr lang="en-US" sz="2000" b="1" dirty="0"/>
                <a:t>cannot</a:t>
              </a:r>
              <a:r>
                <a:rPr lang="en-US" sz="2000" dirty="0"/>
                <a:t> reach the other cell in just one step 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2232454" y="3954162"/>
              <a:ext cx="642551" cy="144162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6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8" y="2421186"/>
            <a:ext cx="8069118" cy="257094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763911" y="1419405"/>
            <a:ext cx="5616179" cy="1982822"/>
            <a:chOff x="1763911" y="1419405"/>
            <a:chExt cx="5616179" cy="1982822"/>
          </a:xfrm>
        </p:grpSpPr>
        <p:sp>
          <p:nvSpPr>
            <p:cNvPr id="6" name="TextBox 5"/>
            <p:cNvSpPr txBox="1"/>
            <p:nvPr/>
          </p:nvSpPr>
          <p:spPr>
            <a:xfrm>
              <a:off x="1763911" y="1419405"/>
              <a:ext cx="56161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The main diagonal has all </a:t>
              </a:r>
              <a:r>
                <a:rPr lang="en-US" sz="2000" b="1" dirty="0">
                  <a:solidFill>
                    <a:srgbClr val="7030A0"/>
                  </a:solidFill>
                </a:rPr>
                <a:t>True</a:t>
              </a:r>
              <a:r>
                <a:rPr lang="en-US" sz="2000" dirty="0"/>
                <a:t> values</a:t>
              </a:r>
            </a:p>
            <a:p>
              <a:pPr algn="ctr"/>
              <a:r>
                <a:rPr lang="en-US" sz="2000" dirty="0"/>
                <a:t>because every cell can reach itself by definition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616411" y="2105711"/>
              <a:ext cx="387178" cy="129651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20355" y="3629901"/>
            <a:ext cx="7703291" cy="2889297"/>
            <a:chOff x="720355" y="3629901"/>
            <a:chExt cx="7703291" cy="2889297"/>
          </a:xfrm>
        </p:grpSpPr>
        <p:sp>
          <p:nvSpPr>
            <p:cNvPr id="4" name="TextBox 3"/>
            <p:cNvSpPr txBox="1"/>
            <p:nvPr/>
          </p:nvSpPr>
          <p:spPr>
            <a:xfrm>
              <a:off x="720355" y="5195759"/>
              <a:ext cx="770329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The whole matrix is symmetric about the main diagonal</a:t>
              </a:r>
            </a:p>
            <a:p>
              <a:pPr algn="ctr"/>
              <a:r>
                <a:rPr lang="en-US" sz="2000" dirty="0"/>
                <a:t>because there are no “one-way” doors in the maze.</a:t>
              </a:r>
            </a:p>
            <a:p>
              <a:pPr algn="ctr"/>
              <a:r>
                <a:rPr lang="en-US" sz="2000" b="1" dirty="0"/>
                <a:t>Reflexive Property: If you can get from cell A to cell B in one step,</a:t>
              </a:r>
            </a:p>
            <a:p>
              <a:pPr algn="ctr"/>
              <a:r>
                <a:rPr lang="en-US" sz="2000" b="1" dirty="0"/>
                <a:t>then you can also get from cell B to cell A in one step</a:t>
              </a:r>
            </a:p>
          </p:txBody>
        </p:sp>
        <p:sp>
          <p:nvSpPr>
            <p:cNvPr id="8" name="Curved Up Arrow 7"/>
            <p:cNvSpPr/>
            <p:nvPr/>
          </p:nvSpPr>
          <p:spPr>
            <a:xfrm rot="20630627">
              <a:off x="2871336" y="3629901"/>
              <a:ext cx="2291774" cy="58875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9C7AC-D04F-EFB9-7D8B-2BE92ECE3809}"/>
              </a:ext>
            </a:extLst>
          </p:cNvPr>
          <p:cNvSpPr txBox="1"/>
          <p:nvPr/>
        </p:nvSpPr>
        <p:spPr>
          <a:xfrm>
            <a:off x="7252138" y="3429000"/>
            <a:ext cx="1087821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 = </a:t>
            </a:r>
            <a:r>
              <a:rPr lang="en-US" b="1" dirty="0">
                <a:solidFill>
                  <a:srgbClr val="7030A0"/>
                </a:solidFill>
              </a:rPr>
              <a:t>True</a:t>
            </a:r>
          </a:p>
          <a:p>
            <a:r>
              <a:rPr lang="en-US" dirty="0">
                <a:solidFill>
                  <a:srgbClr val="7030A0"/>
                </a:solidFill>
              </a:rPr>
              <a:t>0 = </a:t>
            </a:r>
            <a:r>
              <a:rPr lang="en-US" b="1" dirty="0">
                <a:solidFill>
                  <a:srgbClr val="7030A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4068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 find the </a:t>
            </a:r>
            <a:r>
              <a:rPr lang="en-US" sz="2400" b="1" dirty="0">
                <a:solidFill>
                  <a:srgbClr val="00B050"/>
                </a:solidFill>
              </a:rPr>
              <a:t>shortest path length</a:t>
            </a:r>
            <a:r>
              <a:rPr lang="en-US" sz="2400" dirty="0"/>
              <a:t>, we keep </a:t>
            </a:r>
            <a:r>
              <a:rPr lang="en-US" sz="2400" b="1" dirty="0">
                <a:solidFill>
                  <a:srgbClr val="FF0000"/>
                </a:solidFill>
              </a:rPr>
              <a:t>AND</a:t>
            </a:r>
            <a:r>
              <a:rPr lang="en-US" sz="2400" dirty="0"/>
              <a:t>ing (using the  </a:t>
            </a:r>
            <a:r>
              <a:rPr lang="en-US" sz="2400" b="1" i="1" dirty="0"/>
              <a:t>logical</a:t>
            </a:r>
            <a:r>
              <a:rPr lang="en-US" sz="2400" dirty="0"/>
              <a:t> operator) the adjacency matrix against </a:t>
            </a:r>
            <a:r>
              <a:rPr lang="en-US" sz="2400" u="sng" dirty="0"/>
              <a:t>itself</a:t>
            </a:r>
            <a:r>
              <a:rPr lang="en-US" sz="2400" dirty="0"/>
              <a:t> until a </a:t>
            </a:r>
            <a:r>
              <a:rPr lang="en-US" sz="2400" b="1" dirty="0">
                <a:solidFill>
                  <a:srgbClr val="0070C0"/>
                </a:solidFill>
              </a:rPr>
              <a:t>True</a:t>
            </a:r>
            <a:r>
              <a:rPr lang="en-US" sz="2400" dirty="0"/>
              <a:t> value appears in the matrix element that represents the </a:t>
            </a:r>
            <a:r>
              <a:rPr lang="en-US" sz="2400" b="1" dirty="0"/>
              <a:t>exit cell</a:t>
            </a:r>
          </a:p>
          <a:p>
            <a:r>
              <a:rPr lang="en-US" sz="2400" dirty="0"/>
              <a:t>The </a:t>
            </a:r>
            <a:r>
              <a:rPr lang="en-US" sz="2400" u="sng" dirty="0"/>
              <a:t>number of times</a:t>
            </a:r>
            <a:r>
              <a:rPr lang="en-US" sz="2400" dirty="0"/>
              <a:t> we had to “multiply” (AND) the adjacency matrix by itself </a:t>
            </a:r>
            <a:r>
              <a:rPr lang="en-US" sz="2400" b="1" dirty="0">
                <a:solidFill>
                  <a:srgbClr val="FF0000"/>
                </a:solidFill>
              </a:rPr>
              <a:t>equals the minimal # of steps</a:t>
            </a:r>
            <a:r>
              <a:rPr lang="en-US" sz="2400" dirty="0"/>
              <a:t> from entrance to exit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Ironically, we can know the </a:t>
            </a:r>
            <a:r>
              <a:rPr lang="en-US" sz="2400" b="1" i="1" u="sng" dirty="0">
                <a:solidFill>
                  <a:srgbClr val="0070C0"/>
                </a:solidFill>
              </a:rPr>
              <a:t># of steps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in the shortest path, but not what the actual steps are!</a:t>
            </a:r>
          </a:p>
          <a:p>
            <a:r>
              <a:rPr lang="en-US" sz="2400" dirty="0"/>
              <a:t>But how do we </a:t>
            </a:r>
            <a:r>
              <a:rPr lang="en-US" sz="2400" i="1" dirty="0"/>
              <a:t>"logically"</a:t>
            </a:r>
            <a:r>
              <a:rPr lang="en-US" sz="2400" dirty="0"/>
              <a:t> multiple two matrices together?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7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>
            <a:noAutofit/>
          </a:bodyPr>
          <a:lstStyle/>
          <a:p>
            <a:r>
              <a:rPr lang="en-US" dirty="0"/>
              <a:t>If it is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/>
              <a:t> you can get from </a:t>
            </a:r>
            <a:r>
              <a:rPr lang="en-US" b="1" dirty="0"/>
              <a:t>A to B</a:t>
            </a:r>
            <a:r>
              <a:rPr lang="en-US" dirty="0"/>
              <a:t>, and it is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/>
              <a:t> you can get from </a:t>
            </a:r>
            <a:r>
              <a:rPr lang="en-US" b="1" dirty="0"/>
              <a:t>B to C</a:t>
            </a:r>
            <a:r>
              <a:rPr lang="en-US" dirty="0"/>
              <a:t>, then it must be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/>
              <a:t> that you can get from </a:t>
            </a:r>
            <a:r>
              <a:rPr lang="en-US" b="1" dirty="0"/>
              <a:t>A to C 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transitive property</a:t>
            </a:r>
            <a:r>
              <a:rPr lang="en-US" dirty="0"/>
              <a:t>)</a:t>
            </a:r>
          </a:p>
          <a:p>
            <a:r>
              <a:rPr lang="en-US" dirty="0"/>
              <a:t>When “multiplying” Boolean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adjacency matrices,     if the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/>
              <a:t> of all the elements in (Row A x Col B)       is </a:t>
            </a:r>
            <a:r>
              <a:rPr lang="en-US" b="1" dirty="0">
                <a:solidFill>
                  <a:srgbClr val="7030A0"/>
                </a:solidFill>
              </a:rPr>
              <a:t>==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b="1" dirty="0"/>
              <a:t> </a:t>
            </a:r>
            <a:r>
              <a:rPr lang="en-US" dirty="0"/>
              <a:t>then the cell is </a:t>
            </a:r>
            <a:r>
              <a:rPr lang="en-US" b="1" dirty="0">
                <a:solidFill>
                  <a:srgbClr val="00B050"/>
                </a:solidFill>
              </a:rPr>
              <a:t>set to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</a:p>
          <a:p>
            <a:pPr lvl="1"/>
            <a:r>
              <a:rPr lang="en-US" dirty="0"/>
              <a:t>We keep multiplying the adjacency matrix until a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/>
              <a:t> appears in the cell that represents the </a:t>
            </a:r>
            <a:r>
              <a:rPr lang="en-US" u="sng" dirty="0"/>
              <a:t>exit</a:t>
            </a:r>
            <a:r>
              <a:rPr lang="en-US" dirty="0"/>
              <a:t> square.</a:t>
            </a:r>
          </a:p>
          <a:p>
            <a:pPr lvl="1"/>
            <a:r>
              <a:rPr lang="en-US" dirty="0"/>
              <a:t>The total # of matrix multiplications required </a:t>
            </a:r>
            <a:r>
              <a:rPr lang="en-US" b="1" dirty="0"/>
              <a:t>= the shortest path length from entrance to exit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We can calculate the adjacency matrix </a:t>
            </a:r>
            <a:r>
              <a:rPr lang="en-US" sz="2400" b="1" dirty="0">
                <a:solidFill>
                  <a:srgbClr val="FF0000"/>
                </a:solidFill>
              </a:rPr>
              <a:t>before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starting a depth-first search</a:t>
            </a:r>
          </a:p>
          <a:p>
            <a:r>
              <a:rPr lang="en-US" sz="2400" dirty="0"/>
              <a:t>We can then use this </a:t>
            </a:r>
            <a:r>
              <a:rPr lang="en-US" sz="2400" b="1" dirty="0">
                <a:solidFill>
                  <a:srgbClr val="00B050"/>
                </a:solidFill>
              </a:rPr>
              <a:t>shortest path length</a:t>
            </a:r>
            <a:r>
              <a:rPr lang="en-US" sz="2400" dirty="0"/>
              <a:t> to limit the current search path to improve the efficiency of the search</a:t>
            </a:r>
          </a:p>
          <a:p>
            <a:r>
              <a:rPr lang="en-US" sz="2400" dirty="0"/>
              <a:t>Once the current </a:t>
            </a:r>
            <a:r>
              <a:rPr lang="en-US" sz="2400" b="1" dirty="0">
                <a:solidFill>
                  <a:srgbClr val="00B050"/>
                </a:solidFill>
              </a:rPr>
              <a:t>len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rgbClr val="0070C0"/>
                </a:solidFill>
              </a:rPr>
              <a:t>steps</a:t>
            </a:r>
            <a:r>
              <a:rPr lang="en-US" sz="2400" b="1" dirty="0"/>
              <a:t>)</a:t>
            </a:r>
            <a:r>
              <a:rPr lang="en-US" sz="2400" dirty="0"/>
              <a:t> has more items than the shortest path length calculated from the adjacency matrix, we must </a:t>
            </a:r>
            <a:r>
              <a:rPr lang="en-US" sz="2400" b="1" dirty="0">
                <a:solidFill>
                  <a:srgbClr val="FF0000"/>
                </a:solidFill>
              </a:rPr>
              <a:t>start backtracking!</a:t>
            </a:r>
          </a:p>
          <a:p>
            <a:r>
              <a:rPr lang="en-US" sz="2400" dirty="0"/>
              <a:t>There is no reason to continue a path which has a step count greater than the </a:t>
            </a:r>
            <a:r>
              <a:rPr lang="en-US" sz="2400" u="sng" dirty="0"/>
              <a:t>known</a:t>
            </a:r>
            <a:r>
              <a:rPr lang="en-US" sz="2400" dirty="0"/>
              <a:t> shortest path </a:t>
            </a:r>
            <a:r>
              <a:rPr lang="en-US" sz="2400" b="1" dirty="0"/>
              <a:t>– </a:t>
            </a:r>
            <a:r>
              <a:rPr lang="en-US" sz="2400" b="1" dirty="0">
                <a:solidFill>
                  <a:srgbClr val="7030A0"/>
                </a:solidFill>
              </a:rPr>
              <a:t>it’s best to backup and try a new direction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maze_adjacency.py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67364-944F-78A3-0A88-8EFA4C30A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148" y="1515485"/>
            <a:ext cx="5233704" cy="510458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BB74AE4-3C81-0180-551C-22101A5AEF86}"/>
              </a:ext>
            </a:extLst>
          </p:cNvPr>
          <p:cNvGrpSpPr/>
          <p:nvPr/>
        </p:nvGrpSpPr>
        <p:grpSpPr>
          <a:xfrm>
            <a:off x="3743082" y="1459047"/>
            <a:ext cx="1076632" cy="369332"/>
            <a:chOff x="4968362" y="2079211"/>
            <a:chExt cx="1076632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A15FD23-B13E-50AD-55A4-EC0109220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ADEE7C-1D17-14C6-AC5F-C3FE4B0BF2D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DFC20F-0020-748A-8524-7514672CD689}"/>
              </a:ext>
            </a:extLst>
          </p:cNvPr>
          <p:cNvGrpSpPr/>
          <p:nvPr/>
        </p:nvGrpSpPr>
        <p:grpSpPr>
          <a:xfrm>
            <a:off x="6754308" y="1631810"/>
            <a:ext cx="1076632" cy="369332"/>
            <a:chOff x="4704120" y="2356972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DB3431C-4769-29A5-D5EE-1FE013B34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2C80E8-45C3-E84C-1619-2C13B455B47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325E49-B181-3450-F946-3B7DB72BD2FB}"/>
              </a:ext>
            </a:extLst>
          </p:cNvPr>
          <p:cNvGrpSpPr/>
          <p:nvPr/>
        </p:nvGrpSpPr>
        <p:grpSpPr>
          <a:xfrm>
            <a:off x="4701737" y="2152420"/>
            <a:ext cx="1068643" cy="369332"/>
            <a:chOff x="3647644" y="4910075"/>
            <a:chExt cx="1068643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3FE569-BB07-2C12-6BAE-31A00F773DB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9B1CD8-2FD8-9516-FF01-060721C798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3F40C22-A583-589C-330D-D8E65EF1554B}"/>
              </a:ext>
            </a:extLst>
          </p:cNvPr>
          <p:cNvGrpSpPr/>
          <p:nvPr/>
        </p:nvGrpSpPr>
        <p:grpSpPr>
          <a:xfrm>
            <a:off x="5657930" y="2499267"/>
            <a:ext cx="1064340" cy="369332"/>
            <a:chOff x="3647644" y="5421073"/>
            <a:chExt cx="1064340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1445F1-7458-55CD-3C49-D07339ECD36A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2A5F2BD-3D20-CF89-8EF3-D6D6F31DF2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15E75DE-0969-4861-7CF5-CE5777345F5F}"/>
              </a:ext>
            </a:extLst>
          </p:cNvPr>
          <p:cNvGrpSpPr/>
          <p:nvPr/>
        </p:nvGrpSpPr>
        <p:grpSpPr>
          <a:xfrm>
            <a:off x="3143474" y="3883110"/>
            <a:ext cx="1068643" cy="369332"/>
            <a:chOff x="3647644" y="5359159"/>
            <a:chExt cx="1068643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A63DD60-E61B-A23F-4846-27582C8B2091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DA2B3D5-8D5A-7CFC-AC08-4A662612F6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702227-269A-7B09-B774-4E6CDC48B661}"/>
              </a:ext>
            </a:extLst>
          </p:cNvPr>
          <p:cNvGrpSpPr/>
          <p:nvPr/>
        </p:nvGrpSpPr>
        <p:grpSpPr>
          <a:xfrm>
            <a:off x="4090995" y="4393118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894B47-286B-CB2E-444F-1D16F549ABC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394A704-48FC-3F27-D814-009F5C8D19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6409DEA-8542-0F29-14CC-69F3F05D2155}"/>
              </a:ext>
            </a:extLst>
          </p:cNvPr>
          <p:cNvGrpSpPr/>
          <p:nvPr/>
        </p:nvGrpSpPr>
        <p:grpSpPr>
          <a:xfrm>
            <a:off x="5184562" y="5075590"/>
            <a:ext cx="1076632" cy="369332"/>
            <a:chOff x="2157212" y="5356391"/>
            <a:chExt cx="107663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79D6F98-6610-78C7-318A-AC2F7BB7C24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EF42EB5-449C-97F3-D6BC-0D035D4BC0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D8F9A5-0D8C-7FDD-4C83-AD59F0AAFB1B}"/>
              </a:ext>
            </a:extLst>
          </p:cNvPr>
          <p:cNvGrpSpPr/>
          <p:nvPr/>
        </p:nvGrpSpPr>
        <p:grpSpPr>
          <a:xfrm>
            <a:off x="4390318" y="5420726"/>
            <a:ext cx="1076632" cy="369332"/>
            <a:chOff x="2157212" y="5356391"/>
            <a:chExt cx="1076632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CC7DBE9-A30E-EDBA-C7FC-8D834E129F2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20BB311-244E-5FFF-49CC-E81DFF8853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526A73F-5C13-7577-FCA6-0D7AF7761A23}"/>
              </a:ext>
            </a:extLst>
          </p:cNvPr>
          <p:cNvGrpSpPr/>
          <p:nvPr/>
        </p:nvGrpSpPr>
        <p:grpSpPr>
          <a:xfrm>
            <a:off x="3487512" y="5590402"/>
            <a:ext cx="1076632" cy="369332"/>
            <a:chOff x="2157212" y="5356391"/>
            <a:chExt cx="1076632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5CAB795-2414-40AA-9F49-C8F7A9FE8F7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73C6DAD-AC80-6C9A-5270-3774E4AD87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F2F9D7E-3E2E-B28A-46EC-AF610D292CDE}"/>
              </a:ext>
            </a:extLst>
          </p:cNvPr>
          <p:cNvGrpSpPr/>
          <p:nvPr/>
        </p:nvGrpSpPr>
        <p:grpSpPr>
          <a:xfrm>
            <a:off x="3318518" y="6276274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B3E4186-4C71-D1FA-188E-BA6D88C2476B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2ACDFD0-78A1-EA27-C4E0-D1429D5B3A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3E4A4169-8430-B8D6-D4D6-CBA029DBDCC8}"/>
              </a:ext>
            </a:extLst>
          </p:cNvPr>
          <p:cNvSpPr/>
          <p:nvPr/>
        </p:nvSpPr>
        <p:spPr>
          <a:xfrm>
            <a:off x="3994032" y="1725402"/>
            <a:ext cx="1132799" cy="1941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8C5199-A321-45D3-59D8-3BEE2E6F6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860" y="1447330"/>
            <a:ext cx="6114286" cy="5228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A8098-A433-42DB-2223-D841D502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maze_adjacency.py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3D56-242D-3350-AA5F-26041A78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B5FAE5-8E6C-14F5-D4AC-86F8497C47A4}"/>
              </a:ext>
            </a:extLst>
          </p:cNvPr>
          <p:cNvSpPr/>
          <p:nvPr/>
        </p:nvSpPr>
        <p:spPr>
          <a:xfrm>
            <a:off x="3900137" y="1963746"/>
            <a:ext cx="750444" cy="275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4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B49DA73-6693-8EE4-871A-21CDF481CAD0}"/>
              </a:ext>
            </a:extLst>
          </p:cNvPr>
          <p:cNvGrpSpPr/>
          <p:nvPr/>
        </p:nvGrpSpPr>
        <p:grpSpPr>
          <a:xfrm>
            <a:off x="331512" y="1454780"/>
            <a:ext cx="4100183" cy="3955284"/>
            <a:chOff x="331512" y="1608349"/>
            <a:chExt cx="4100183" cy="395528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E2A6F2-907E-40F9-9CF9-64B0B776F15B}"/>
                </a:ext>
              </a:extLst>
            </p:cNvPr>
            <p:cNvSpPr txBox="1"/>
            <p:nvPr/>
          </p:nvSpPr>
          <p:spPr>
            <a:xfrm>
              <a:off x="331512" y="5101968"/>
              <a:ext cx="410018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Path Steps = 43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7F5B110-A457-CD4C-0873-01F245A91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512" y="1608349"/>
              <a:ext cx="4100183" cy="345513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31CCC3-48CC-65A9-7C76-87576D0C0B6D}"/>
              </a:ext>
            </a:extLst>
          </p:cNvPr>
          <p:cNvGrpSpPr/>
          <p:nvPr/>
        </p:nvGrpSpPr>
        <p:grpSpPr>
          <a:xfrm>
            <a:off x="4712306" y="1447936"/>
            <a:ext cx="4100183" cy="3962128"/>
            <a:chOff x="4712306" y="1601505"/>
            <a:chExt cx="4100183" cy="39621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240C47-184C-4A50-BFBB-B8879B0F6D8B}"/>
                </a:ext>
              </a:extLst>
            </p:cNvPr>
            <p:cNvSpPr txBox="1"/>
            <p:nvPr/>
          </p:nvSpPr>
          <p:spPr>
            <a:xfrm>
              <a:off x="4712306" y="5101968"/>
              <a:ext cx="410018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Path Steps = 31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65258E-541F-19F7-CEA6-A74B4E785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2306" y="1601505"/>
              <a:ext cx="4100183" cy="3455138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DC8D9E-21B7-47E8-A06F-E2793C84CFE1}"/>
              </a:ext>
            </a:extLst>
          </p:cNvPr>
          <p:cNvSpPr txBox="1">
            <a:spLocks/>
          </p:cNvSpPr>
          <p:nvPr/>
        </p:nvSpPr>
        <p:spPr>
          <a:xfrm>
            <a:off x="711609" y="391135"/>
            <a:ext cx="7886700" cy="610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Adjacency Matrix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416868-E5F8-47DE-9ABC-F93F99D442F7}"/>
              </a:ext>
            </a:extLst>
          </p:cNvPr>
          <p:cNvSpPr txBox="1"/>
          <p:nvPr/>
        </p:nvSpPr>
        <p:spPr>
          <a:xfrm rot="20618447">
            <a:off x="1788570" y="2600741"/>
            <a:ext cx="5566863" cy="138499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On average, an adjacency matrix reduces the </a:t>
            </a:r>
            <a:r>
              <a:rPr lang="en-US" sz="2800" b="1" dirty="0">
                <a:solidFill>
                  <a:srgbClr val="FFFF00"/>
                </a:solidFill>
              </a:rPr>
              <a:t>best path found</a:t>
            </a:r>
            <a:r>
              <a:rPr lang="en-US" sz="2800" b="1" dirty="0">
                <a:solidFill>
                  <a:schemeClr val="bg1"/>
                </a:solidFill>
              </a:rPr>
              <a:t> in a depth-first search by </a:t>
            </a:r>
            <a:r>
              <a:rPr lang="en-US" sz="2800" b="1" dirty="0">
                <a:solidFill>
                  <a:srgbClr val="FF0000"/>
                </a:solidFill>
              </a:rPr>
              <a:t>30% !</a:t>
            </a:r>
          </a:p>
        </p:txBody>
      </p:sp>
    </p:spTree>
    <p:extLst>
      <p:ext uri="{BB962C8B-B14F-4D97-AF65-F5344CB8AC3E}">
        <p14:creationId xmlns:p14="http://schemas.microsoft.com/office/powerpoint/2010/main" val="357273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77DAA-5B18-68CA-9050-5B18076F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41" y="1043358"/>
            <a:ext cx="5619575" cy="56289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0837" y="1279165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0837" y="1802268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0837" y="2321253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0836" y="284024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0836" y="3366769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60836" y="3896037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0835" y="4425305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0835" y="4944290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60835" y="5458443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0834" y="5987019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96932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22367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47802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73237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8672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24107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49542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74977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00412" y="660701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25844" y="665165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94140" y="1421027"/>
            <a:ext cx="11368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Rows</a:t>
            </a:r>
          </a:p>
          <a:p>
            <a:pPr algn="ctr"/>
            <a:r>
              <a:rPr lang="en-US" dirty="0"/>
              <a:t>10 Cols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Y</a:t>
            </a:r>
            <a:r>
              <a:rPr lang="en-US" dirty="0"/>
              <a:t> = </a:t>
            </a:r>
            <a:r>
              <a:rPr lang="en-US" b="1" dirty="0"/>
              <a:t>Rows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dirty="0"/>
              <a:t> = </a:t>
            </a:r>
            <a:r>
              <a:rPr lang="en-US" b="1" dirty="0"/>
              <a:t>Cols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Positive Y is </a:t>
            </a:r>
            <a:r>
              <a:rPr lang="en-US" b="1" u="sng" dirty="0">
                <a:solidFill>
                  <a:srgbClr val="FF0000"/>
                </a:solidFill>
              </a:rPr>
              <a:t>down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  <a:p>
            <a:endParaRPr lang="en-US" dirty="0"/>
          </a:p>
          <a:p>
            <a:r>
              <a:rPr lang="en-US" dirty="0"/>
              <a:t>Entrance = [0][0]</a:t>
            </a:r>
          </a:p>
          <a:p>
            <a:endParaRPr lang="en-US" dirty="0"/>
          </a:p>
          <a:p>
            <a:r>
              <a:rPr lang="en-US" dirty="0"/>
              <a:t>Exit</a:t>
            </a:r>
          </a:p>
          <a:p>
            <a:r>
              <a:rPr lang="en-US" dirty="0"/>
              <a:t>= [9][9]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E50933-22C4-4034-9053-FCF3CCF3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2A2773-E975-FFF7-06E0-4219FE8C67F9}"/>
              </a:ext>
            </a:extLst>
          </p:cNvPr>
          <p:cNvSpPr txBox="1"/>
          <p:nvPr/>
        </p:nvSpPr>
        <p:spPr>
          <a:xfrm rot="19957660">
            <a:off x="2337620" y="2499852"/>
            <a:ext cx="4468762" cy="138499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This is a just a sample.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You will design and encode your own maze!</a:t>
            </a:r>
          </a:p>
        </p:txBody>
      </p:sp>
    </p:spTree>
    <p:extLst>
      <p:ext uri="{BB962C8B-B14F-4D97-AF65-F5344CB8AC3E}">
        <p14:creationId xmlns:p14="http://schemas.microsoft.com/office/powerpoint/2010/main" val="267038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17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7004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encode 2D maze walls in </a:t>
            </a:r>
            <a:r>
              <a:rPr lang="en-US" sz="2400" b="1" dirty="0">
                <a:solidFill>
                  <a:srgbClr val="FF0000"/>
                </a:solidFill>
              </a:rPr>
              <a:t>base 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 a </a:t>
            </a:r>
            <a:r>
              <a:rPr lang="en-US" sz="2000" b="1" dirty="0"/>
              <a:t>[Y][X]</a:t>
            </a:r>
            <a:r>
              <a:rPr lang="en-US" sz="2000" dirty="0"/>
              <a:t> matrix means there are </a:t>
            </a:r>
            <a:r>
              <a:rPr lang="en-US" sz="2000" b="1" dirty="0"/>
              <a:t>Y</a:t>
            </a:r>
            <a:r>
              <a:rPr lang="en-US" sz="2000" dirty="0"/>
              <a:t> </a:t>
            </a:r>
            <a:r>
              <a:rPr lang="en-US" sz="2000" b="1" dirty="0"/>
              <a:t>rows</a:t>
            </a:r>
            <a:r>
              <a:rPr lang="en-US" sz="2000" dirty="0"/>
              <a:t> and </a:t>
            </a:r>
            <a:r>
              <a:rPr lang="en-US" sz="2000" b="1" dirty="0"/>
              <a:t>X</a:t>
            </a:r>
            <a:r>
              <a:rPr lang="en-US" sz="2000" dirty="0"/>
              <a:t> </a:t>
            </a:r>
            <a:r>
              <a:rPr lang="en-US" sz="2000" b="1" dirty="0"/>
              <a:t>columns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bitwise AND (&amp;) operator can decode wall values</a:t>
            </a:r>
            <a:endParaRPr lang="en-US" sz="20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Depth-first search is implemented with recursion</a:t>
            </a:r>
            <a:r>
              <a:rPr lang="en-US" sz="2400" b="1" dirty="0"/>
              <a:t> </a:t>
            </a:r>
            <a:r>
              <a:rPr lang="en-US" sz="2400" dirty="0"/>
              <a:t>or a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stack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</a:t>
            </a:r>
            <a:r>
              <a:rPr lang="en-US" sz="2000" u="sng" dirty="0"/>
              <a:t>must</a:t>
            </a:r>
            <a:r>
              <a:rPr lang="en-US" sz="2000" dirty="0"/>
              <a:t> use a </a:t>
            </a:r>
            <a:r>
              <a:rPr lang="en-US" sz="2000" b="1" dirty="0">
                <a:solidFill>
                  <a:srgbClr val="0070C0"/>
                </a:solidFill>
              </a:rPr>
              <a:t>breadcrumbs</a:t>
            </a:r>
            <a:r>
              <a:rPr lang="en-US" sz="2000" dirty="0"/>
              <a:t> array to prevent infinite loops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Boolean adjacency matrix</a:t>
            </a:r>
            <a:r>
              <a:rPr lang="en-US" sz="2400" dirty="0"/>
              <a:t> can be used to calculate the length of the shortest path from entrance to exit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However, the adjacency matrix </a:t>
            </a:r>
            <a:r>
              <a:rPr lang="en-US" sz="2000" u="sng" dirty="0"/>
              <a:t>will not</a:t>
            </a:r>
            <a:r>
              <a:rPr lang="en-US" sz="2000" dirty="0"/>
              <a:t> identify the actual steps along that shortest path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Leveraging the adjacency matrix during a depth-first search will yield, on average, a ~</a:t>
            </a:r>
            <a:r>
              <a:rPr lang="en-US" sz="2000" b="1" dirty="0"/>
              <a:t>40% improvement</a:t>
            </a:r>
            <a:r>
              <a:rPr lang="en-US" sz="2000" dirty="0"/>
              <a:t> </a:t>
            </a:r>
            <a:r>
              <a:rPr lang="en-US" sz="2000" b="1" dirty="0"/>
              <a:t>in </a:t>
            </a:r>
            <a:r>
              <a:rPr lang="en-US" sz="2000" dirty="0"/>
              <a:t>the efficiency of the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2D maze and then "complicate" it</a:t>
            </a:r>
          </a:p>
          <a:p>
            <a:pPr lvl="1"/>
            <a:r>
              <a:rPr lang="en-US" sz="2000" dirty="0"/>
              <a:t>Edit critical cells in your matrix, so the solver must take even more steps to navigate from the start cell to the exit cell</a:t>
            </a:r>
          </a:p>
          <a:p>
            <a:r>
              <a:rPr lang="en-US" sz="2400" dirty="0"/>
              <a:t>What makes a maze complex? It is a careful balancing act:</a:t>
            </a:r>
          </a:p>
          <a:p>
            <a:pPr lvl="1"/>
            <a:r>
              <a:rPr lang="en-US" sz="2000" dirty="0"/>
              <a:t>Long straight alleys require backtracking but limits choices and may make navigation easier</a:t>
            </a:r>
          </a:p>
          <a:p>
            <a:pPr lvl="1"/>
            <a:r>
              <a:rPr lang="en-US" sz="2000" dirty="0"/>
              <a:t>Wide open junctions (no cell walls) may require the solver to try more directions, but it may also be easier to navigate straight through to the exit</a:t>
            </a:r>
          </a:p>
          <a:p>
            <a:pPr lvl="1"/>
            <a:r>
              <a:rPr lang="en-US" sz="2000" dirty="0"/>
              <a:t>Does the complexity depend upon the search strategy?</a:t>
            </a:r>
          </a:p>
          <a:p>
            <a:pPr lvl="1"/>
            <a:r>
              <a:rPr lang="en-US" sz="2000" dirty="0"/>
              <a:t>Bonus points for the person who creates the most challenging maze!</a:t>
            </a:r>
          </a:p>
          <a:p>
            <a:r>
              <a:rPr lang="en-US" sz="2400" dirty="0"/>
              <a:t>Be sure to save your </a:t>
            </a:r>
            <a:r>
              <a:rPr lang="en-US" sz="2400" b="1" dirty="0"/>
              <a:t>maze.csv</a:t>
            </a:r>
            <a:r>
              <a:rPr lang="en-US" sz="2400" dirty="0"/>
              <a:t> and </a:t>
            </a:r>
            <a:r>
              <a:rPr lang="en-US" sz="2400" b="1" dirty="0"/>
              <a:t>maze.pickle</a:t>
            </a:r>
            <a:r>
              <a:rPr lang="en-US" sz="2400" dirty="0"/>
              <a:t> files!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19AC68-DD89-8590-647F-13E68E3B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A2CE8-A1FE-0F17-33EC-D1F44B7D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50" y="1139252"/>
            <a:ext cx="3746688" cy="3912433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A95FAB-C59B-68C9-BF48-CE40C9809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62" y="1139253"/>
            <a:ext cx="3746688" cy="3912432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FEAD7A-2E25-3A8B-AC5B-4ABF6AC50832}"/>
              </a:ext>
            </a:extLst>
          </p:cNvPr>
          <p:cNvSpPr txBox="1"/>
          <p:nvPr/>
        </p:nvSpPr>
        <p:spPr>
          <a:xfrm>
            <a:off x="5084558" y="5102397"/>
            <a:ext cx="3207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Using an adjacency matrix reduces this best path found by 45%</a:t>
            </a:r>
          </a:p>
        </p:txBody>
      </p:sp>
    </p:spTree>
    <p:extLst>
      <p:ext uri="{BB962C8B-B14F-4D97-AF65-F5344CB8AC3E}">
        <p14:creationId xmlns:p14="http://schemas.microsoft.com/office/powerpoint/2010/main" val="42845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How do we encode a maze?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037" y="1995231"/>
            <a:ext cx="374179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Consider how to describe each individual square (cell) within the maze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0000"/>
                </a:solidFill>
              </a:rPr>
              <a:t>How can we indicate for each individual cell if a wall exists to the North, East, South, or West direction?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83045" y="2971960"/>
            <a:ext cx="4339694" cy="3110506"/>
            <a:chOff x="4637904" y="1814212"/>
            <a:chExt cx="4339694" cy="3110506"/>
          </a:xfrm>
        </p:grpSpPr>
        <p:sp>
          <p:nvSpPr>
            <p:cNvPr id="5" name="Frame 4"/>
            <p:cNvSpPr/>
            <p:nvPr/>
          </p:nvSpPr>
          <p:spPr>
            <a:xfrm>
              <a:off x="5618207" y="2248930"/>
              <a:ext cx="2194560" cy="219456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637904" y="1814212"/>
              <a:ext cx="4339694" cy="3110506"/>
              <a:chOff x="4637904" y="1814212"/>
              <a:chExt cx="4339694" cy="311050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130601" y="1814212"/>
                <a:ext cx="1169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North = </a:t>
                </a:r>
                <a:r>
                  <a:rPr lang="en-US" b="1" dirty="0"/>
                  <a:t>1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807825" y="3062929"/>
                <a:ext cx="1169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East = </a:t>
                </a:r>
                <a:r>
                  <a:rPr lang="en-US" b="1" dirty="0"/>
                  <a:t>2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37904" y="3062929"/>
                <a:ext cx="1169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West = </a:t>
                </a:r>
                <a:r>
                  <a:rPr lang="en-US" b="1" dirty="0"/>
                  <a:t>8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130601" y="4555386"/>
                <a:ext cx="1169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South = </a:t>
                </a:r>
                <a:r>
                  <a:rPr lang="en-US" b="1" dirty="0"/>
                  <a:t>4</a:t>
                </a: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4982115" y="1558407"/>
            <a:ext cx="3157026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Encode each wall position as an increasing </a:t>
            </a:r>
            <a:r>
              <a:rPr lang="en-US" sz="2400" b="1" dirty="0"/>
              <a:t>power of 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34DA71-5020-40E8-9A8A-14E5A18B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9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037" y="1825625"/>
            <a:ext cx="4198725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If a wall exists in a direction, add the value of that direction to the </a:t>
            </a:r>
            <a:r>
              <a:rPr lang="en-US" sz="2400" b="1" i="1" dirty="0"/>
              <a:t>total</a:t>
            </a:r>
            <a:r>
              <a:rPr lang="en-US" sz="2400" dirty="0"/>
              <a:t> cell value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637904" y="3184799"/>
            <a:ext cx="4339694" cy="369332"/>
            <a:chOff x="4637904" y="3062929"/>
            <a:chExt cx="433969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7807825" y="3062929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East = 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37904" y="3062929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West = 8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31012" y="1814212"/>
            <a:ext cx="1169773" cy="3110506"/>
            <a:chOff x="6130601" y="1814212"/>
            <a:chExt cx="1169773" cy="3110506"/>
          </a:xfrm>
        </p:grpSpPr>
        <p:sp>
          <p:nvSpPr>
            <p:cNvPr id="6" name="TextBox 5"/>
            <p:cNvSpPr txBox="1"/>
            <p:nvPr/>
          </p:nvSpPr>
          <p:spPr>
            <a:xfrm>
              <a:off x="6130601" y="1814212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North = 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30601" y="4555386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South = 4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95320" y="2455065"/>
            <a:ext cx="1841157" cy="1828800"/>
            <a:chOff x="5795320" y="2307112"/>
            <a:chExt cx="1841157" cy="18288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807677" y="2307112"/>
              <a:ext cx="18288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95320" y="2307112"/>
              <a:ext cx="12357" cy="1828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211330" y="3006811"/>
            <a:ext cx="1089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CEF91-1D64-4AE2-B3EB-C5097397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487E9DC-ED61-43AC-A86A-FF4C2A9B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How do we encode a maze?</a:t>
            </a:r>
            <a:endParaRPr 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519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037" y="1825625"/>
            <a:ext cx="4198725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a </a:t>
            </a:r>
            <a:r>
              <a:rPr lang="en-US" sz="2400" b="1" dirty="0"/>
              <a:t>power of 2 </a:t>
            </a:r>
            <a:r>
              <a:rPr lang="en-US" sz="2400" dirty="0"/>
              <a:t>for each wall value produces an </a:t>
            </a:r>
            <a:r>
              <a:rPr lang="en-US" sz="2400" b="1" dirty="0">
                <a:solidFill>
                  <a:srgbClr val="FF0000"/>
                </a:solidFill>
              </a:rPr>
              <a:t>unambiguous</a:t>
            </a:r>
            <a:r>
              <a:rPr lang="en-US" sz="2400" dirty="0"/>
              <a:t> encoding of all wall permutations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0 ≤ cell value ≤ 15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No walls = zero (0)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15 = a totally “walled-in” cell that is unreachable </a:t>
            </a:r>
            <a:r>
              <a:rPr lang="en-US" sz="2400" b="1" i="1" dirty="0">
                <a:solidFill>
                  <a:srgbClr val="00B050"/>
                </a:solidFill>
              </a:rPr>
              <a:t>(Hint: don’t make a cell = 15)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637904" y="3184799"/>
            <a:ext cx="4339694" cy="369332"/>
            <a:chOff x="4637904" y="3062929"/>
            <a:chExt cx="433969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7807825" y="3062929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East = 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37904" y="3062929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West = 8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31012" y="1814212"/>
            <a:ext cx="1169773" cy="3110506"/>
            <a:chOff x="6130601" y="1814212"/>
            <a:chExt cx="1169773" cy="3110506"/>
          </a:xfrm>
        </p:grpSpPr>
        <p:sp>
          <p:nvSpPr>
            <p:cNvPr id="6" name="TextBox 5"/>
            <p:cNvSpPr txBox="1"/>
            <p:nvPr/>
          </p:nvSpPr>
          <p:spPr>
            <a:xfrm>
              <a:off x="6130601" y="1814212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North = 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30601" y="4555386"/>
              <a:ext cx="1169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South = 4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5807677" y="2446814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07650" y="2463303"/>
            <a:ext cx="12357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11330" y="3006811"/>
            <a:ext cx="1089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7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795320" y="4292103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AD5DF-E108-4654-B39C-256DA20A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A1EC057-0F08-461F-A91E-1794A26F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How do we encode a maze?</a:t>
            </a:r>
            <a:endParaRPr lang="en-US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873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91" y="896826"/>
            <a:ext cx="5420318" cy="53641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6084" y="1047824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084" y="1570927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084" y="2089912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083" y="2608899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6083" y="3135428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083" y="3664696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082" y="4193964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082" y="4712949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6082" y="5227102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6081" y="5755678"/>
            <a:ext cx="32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96323" y="526820"/>
            <a:ext cx="4851085" cy="375549"/>
            <a:chOff x="2170673" y="376920"/>
            <a:chExt cx="4851085" cy="375549"/>
          </a:xfrm>
        </p:grpSpPr>
        <p:sp>
          <p:nvSpPr>
            <p:cNvPr id="26" name="TextBox 25"/>
            <p:cNvSpPr txBox="1"/>
            <p:nvPr/>
          </p:nvSpPr>
          <p:spPr>
            <a:xfrm>
              <a:off x="217067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00483" y="383137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186084" y="1121594"/>
            <a:ext cx="4948819" cy="375549"/>
            <a:chOff x="2170673" y="376920"/>
            <a:chExt cx="4948819" cy="375549"/>
          </a:xfrm>
        </p:grpSpPr>
        <p:sp>
          <p:nvSpPr>
            <p:cNvPr id="36" name="TextBox 35"/>
            <p:cNvSpPr txBox="1"/>
            <p:nvPr/>
          </p:nvSpPr>
          <p:spPr>
            <a:xfrm>
              <a:off x="217067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59293" y="383137"/>
              <a:ext cx="46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18061" y="1633058"/>
            <a:ext cx="4919108" cy="375549"/>
            <a:chOff x="2102650" y="376920"/>
            <a:chExt cx="4919108" cy="375549"/>
          </a:xfrm>
        </p:grpSpPr>
        <p:sp>
          <p:nvSpPr>
            <p:cNvPr id="48" name="TextBox 47"/>
            <p:cNvSpPr txBox="1"/>
            <p:nvPr/>
          </p:nvSpPr>
          <p:spPr>
            <a:xfrm>
              <a:off x="2102650" y="376920"/>
              <a:ext cx="431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5328" y="376920"/>
              <a:ext cx="431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00483" y="383137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86084" y="2144522"/>
            <a:ext cx="4948820" cy="375549"/>
            <a:chOff x="2170673" y="376920"/>
            <a:chExt cx="4948820" cy="375549"/>
          </a:xfrm>
        </p:grpSpPr>
        <p:sp>
          <p:nvSpPr>
            <p:cNvPr id="59" name="TextBox 58"/>
            <p:cNvSpPr txBox="1"/>
            <p:nvPr/>
          </p:nvSpPr>
          <p:spPr>
            <a:xfrm>
              <a:off x="217067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58577" y="383137"/>
              <a:ext cx="46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14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186084" y="2655986"/>
            <a:ext cx="4851085" cy="375549"/>
            <a:chOff x="2170673" y="376920"/>
            <a:chExt cx="4851085" cy="375549"/>
          </a:xfrm>
        </p:grpSpPr>
        <p:sp>
          <p:nvSpPr>
            <p:cNvPr id="70" name="TextBox 69"/>
            <p:cNvSpPr txBox="1"/>
            <p:nvPr/>
          </p:nvSpPr>
          <p:spPr>
            <a:xfrm>
              <a:off x="217067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700483" y="383137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118061" y="3167450"/>
            <a:ext cx="5016843" cy="375549"/>
            <a:chOff x="2102650" y="376920"/>
            <a:chExt cx="5016843" cy="375549"/>
          </a:xfrm>
        </p:grpSpPr>
        <p:sp>
          <p:nvSpPr>
            <p:cNvPr id="81" name="TextBox 80"/>
            <p:cNvSpPr txBox="1"/>
            <p:nvPr/>
          </p:nvSpPr>
          <p:spPr>
            <a:xfrm>
              <a:off x="2102650" y="376920"/>
              <a:ext cx="43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05158" y="376920"/>
              <a:ext cx="469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139745" y="376920"/>
              <a:ext cx="437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658577" y="383137"/>
              <a:ext cx="46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118062" y="3678914"/>
            <a:ext cx="5016842" cy="375549"/>
            <a:chOff x="2102651" y="376920"/>
            <a:chExt cx="5016842" cy="375549"/>
          </a:xfrm>
        </p:grpSpPr>
        <p:sp>
          <p:nvSpPr>
            <p:cNvPr id="92" name="TextBox 91"/>
            <p:cNvSpPr txBox="1"/>
            <p:nvPr/>
          </p:nvSpPr>
          <p:spPr>
            <a:xfrm>
              <a:off x="2102651" y="376920"/>
              <a:ext cx="43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658577" y="383137"/>
              <a:ext cx="46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86084" y="4190378"/>
            <a:ext cx="4948820" cy="375549"/>
            <a:chOff x="2170673" y="376920"/>
            <a:chExt cx="4948820" cy="375549"/>
          </a:xfrm>
        </p:grpSpPr>
        <p:sp>
          <p:nvSpPr>
            <p:cNvPr id="103" name="TextBox 102"/>
            <p:cNvSpPr txBox="1"/>
            <p:nvPr/>
          </p:nvSpPr>
          <p:spPr>
            <a:xfrm>
              <a:off x="217067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8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35392" y="376920"/>
              <a:ext cx="441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05271" y="376920"/>
              <a:ext cx="476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658577" y="383137"/>
              <a:ext cx="46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14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118062" y="4701842"/>
            <a:ext cx="5016842" cy="375549"/>
            <a:chOff x="2102651" y="376920"/>
            <a:chExt cx="5016842" cy="375549"/>
          </a:xfrm>
        </p:grpSpPr>
        <p:sp>
          <p:nvSpPr>
            <p:cNvPr id="114" name="TextBox 113"/>
            <p:cNvSpPr txBox="1"/>
            <p:nvPr/>
          </p:nvSpPr>
          <p:spPr>
            <a:xfrm>
              <a:off x="2102651" y="376920"/>
              <a:ext cx="502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658577" y="383137"/>
              <a:ext cx="460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118061" y="5213306"/>
            <a:ext cx="4919108" cy="375549"/>
            <a:chOff x="2102650" y="376920"/>
            <a:chExt cx="4919108" cy="375549"/>
          </a:xfrm>
        </p:grpSpPr>
        <p:sp>
          <p:nvSpPr>
            <p:cNvPr id="125" name="TextBox 124"/>
            <p:cNvSpPr txBox="1"/>
            <p:nvPr/>
          </p:nvSpPr>
          <p:spPr>
            <a:xfrm>
              <a:off x="2102650" y="376920"/>
              <a:ext cx="431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13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638704" y="376920"/>
              <a:ext cx="466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105271" y="376920"/>
              <a:ext cx="476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9054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9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19716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700483" y="383137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118061" y="5700060"/>
            <a:ext cx="5016842" cy="375549"/>
            <a:chOff x="2102650" y="376920"/>
            <a:chExt cx="5016842" cy="375549"/>
          </a:xfrm>
        </p:grpSpPr>
        <p:sp>
          <p:nvSpPr>
            <p:cNvPr id="136" name="TextBox 135"/>
            <p:cNvSpPr txBox="1"/>
            <p:nvPr/>
          </p:nvSpPr>
          <p:spPr>
            <a:xfrm>
              <a:off x="2102650" y="376920"/>
              <a:ext cx="431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13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673985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17729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680609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183921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687233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148640" y="376920"/>
              <a:ext cx="446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12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693857" y="376920"/>
              <a:ext cx="321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155264" y="376920"/>
              <a:ext cx="50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658577" y="383137"/>
              <a:ext cx="460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14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856AA-599C-4836-A3A2-90898DC0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22D3F8-B297-CA9C-B57F-4141D16DB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618" y="2191802"/>
            <a:ext cx="2231704" cy="167177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81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Drawing the 2D Maze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Given a maze initialized with Base 2 wall encodings, how can we draw it?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could use a long series of </a:t>
            </a:r>
            <a:r>
              <a:rPr lang="en-US" sz="2400" b="1" dirty="0">
                <a:solidFill>
                  <a:srgbClr val="0070C0"/>
                </a:solidFill>
              </a:rPr>
              <a:t>if() </a:t>
            </a:r>
            <a:r>
              <a:rPr lang="en-US" sz="2400" dirty="0"/>
              <a:t>statements to test all </a:t>
            </a:r>
            <a:r>
              <a:rPr lang="en-US" sz="2400" b="1" dirty="0">
                <a:solidFill>
                  <a:srgbClr val="FF0000"/>
                </a:solidFill>
              </a:rPr>
              <a:t>16</a:t>
            </a:r>
            <a:r>
              <a:rPr lang="en-US" sz="2400" dirty="0"/>
              <a:t> possible values for a cell, and draw the required walls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However, this would be </a:t>
            </a:r>
            <a:r>
              <a:rPr lang="en-US" sz="2400" u="sng" dirty="0"/>
              <a:t>inefficient</a:t>
            </a:r>
            <a:r>
              <a:rPr lang="en-US" sz="2400" dirty="0"/>
              <a:t> in code size and run time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can take advantage of </a:t>
            </a:r>
            <a:r>
              <a:rPr lang="en-US" sz="2400" b="1" dirty="0">
                <a:solidFill>
                  <a:srgbClr val="00B050"/>
                </a:solidFill>
              </a:rPr>
              <a:t>bitwise AND </a:t>
            </a:r>
            <a:r>
              <a:rPr lang="en-US" sz="2400" dirty="0"/>
              <a:t>to figure out what walls to draw for a given cell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3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7354</TotalTime>
  <Words>2207</Words>
  <Application>Microsoft Office PowerPoint</Application>
  <PresentationFormat>On-screen Show (4:3)</PresentationFormat>
  <Paragraphs>471</Paragraphs>
  <Slides>42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Session 17 – Goals</vt:lpstr>
      <vt:lpstr>Maze Solver</vt:lpstr>
      <vt:lpstr>PowerPoint Presentation</vt:lpstr>
      <vt:lpstr>How do we encode a maze?</vt:lpstr>
      <vt:lpstr>How do we encode a maze?</vt:lpstr>
      <vt:lpstr>How do we encode a maze?</vt:lpstr>
      <vt:lpstr>PowerPoint Presentation</vt:lpstr>
      <vt:lpstr>Drawing the 2D Maze</vt:lpstr>
      <vt:lpstr>Bitwise Operators</vt:lpstr>
      <vt:lpstr>Bitwise AND</vt:lpstr>
      <vt:lpstr>Draw and Encode Your Own Maze</vt:lpstr>
      <vt:lpstr>Edit &amp; Save your maze.csv</vt:lpstr>
      <vt:lpstr>Run maze_draw.py</vt:lpstr>
      <vt:lpstr>If Your maze.csv is Valid…</vt:lpstr>
      <vt:lpstr>If Your maze.csv is Not Valid…</vt:lpstr>
      <vt:lpstr>Open maze_draw.py</vt:lpstr>
      <vt:lpstr>View maze_draw.py</vt:lpstr>
      <vt:lpstr>A Python Pickle File</vt:lpstr>
      <vt:lpstr>View maze_draw.py</vt:lpstr>
      <vt:lpstr>Run maze_draw.py </vt:lpstr>
      <vt:lpstr>Depth-First Search</vt:lpstr>
      <vt:lpstr>Depth-First Search Algorithm</vt:lpstr>
      <vt:lpstr>Depth-First Search Breadcrumbs</vt:lpstr>
      <vt:lpstr>Open maze_search.py</vt:lpstr>
      <vt:lpstr>Depth First Search Breadcrumbs</vt:lpstr>
      <vt:lpstr>View maze_search.py</vt:lpstr>
      <vt:lpstr>View maze_search.py</vt:lpstr>
      <vt:lpstr>Run maze_search.py</vt:lpstr>
      <vt:lpstr>Improving Depth-First Search Efficiency</vt:lpstr>
      <vt:lpstr>Adjacency Matrix</vt:lpstr>
      <vt:lpstr>Adjacency Matrix</vt:lpstr>
      <vt:lpstr>Adjacency Matrix</vt:lpstr>
      <vt:lpstr>Adjacency Matrix</vt:lpstr>
      <vt:lpstr>Adjacency Matrix</vt:lpstr>
      <vt:lpstr>Adjacency Matrix</vt:lpstr>
      <vt:lpstr>Open maze_adjacency.py</vt:lpstr>
      <vt:lpstr>Run maze_adjacency.py</vt:lpstr>
      <vt:lpstr>PowerPoint Presentation</vt:lpstr>
      <vt:lpstr>Session 17 – Know You Know…</vt:lpstr>
      <vt:lpstr>Task 17</vt:lpstr>
      <vt:lpstr>PowerPoint Presentation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856</cp:revision>
  <cp:lastPrinted>2015-06-01T00:45:11Z</cp:lastPrinted>
  <dcterms:created xsi:type="dcterms:W3CDTF">2014-09-21T17:58:26Z</dcterms:created>
  <dcterms:modified xsi:type="dcterms:W3CDTF">2023-08-02T04:45:05Z</dcterms:modified>
</cp:coreProperties>
</file>