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4"/>
  </p:notesMasterIdLst>
  <p:handoutMasterIdLst>
    <p:handoutMasterId r:id="rId65"/>
  </p:handoutMasterIdLst>
  <p:sldIdLst>
    <p:sldId id="1019" r:id="rId2"/>
    <p:sldId id="397" r:id="rId3"/>
    <p:sldId id="480" r:id="rId4"/>
    <p:sldId id="1267" r:id="rId5"/>
    <p:sldId id="1269" r:id="rId6"/>
    <p:sldId id="946" r:id="rId7"/>
    <p:sldId id="1160" r:id="rId8"/>
    <p:sldId id="1161" r:id="rId9"/>
    <p:sldId id="1162" r:id="rId10"/>
    <p:sldId id="1163" r:id="rId11"/>
    <p:sldId id="948" r:id="rId12"/>
    <p:sldId id="947" r:id="rId13"/>
    <p:sldId id="1270" r:id="rId14"/>
    <p:sldId id="1272" r:id="rId15"/>
    <p:sldId id="1135" r:id="rId16"/>
    <p:sldId id="949" r:id="rId17"/>
    <p:sldId id="951" r:id="rId18"/>
    <p:sldId id="1271" r:id="rId19"/>
    <p:sldId id="1273" r:id="rId20"/>
    <p:sldId id="398" r:id="rId21"/>
    <p:sldId id="1274" r:id="rId22"/>
    <p:sldId id="1275" r:id="rId23"/>
    <p:sldId id="970" r:id="rId24"/>
    <p:sldId id="411" r:id="rId25"/>
    <p:sldId id="412" r:id="rId26"/>
    <p:sldId id="413" r:id="rId27"/>
    <p:sldId id="1049" r:id="rId28"/>
    <p:sldId id="1126" r:id="rId29"/>
    <p:sldId id="416" r:id="rId30"/>
    <p:sldId id="417" r:id="rId31"/>
    <p:sldId id="418" r:id="rId32"/>
    <p:sldId id="419" r:id="rId33"/>
    <p:sldId id="420" r:id="rId34"/>
    <p:sldId id="1276" r:id="rId35"/>
    <p:sldId id="1277" r:id="rId36"/>
    <p:sldId id="1168" r:id="rId37"/>
    <p:sldId id="971" r:id="rId38"/>
    <p:sldId id="446" r:id="rId39"/>
    <p:sldId id="426" r:id="rId40"/>
    <p:sldId id="1051" r:id="rId41"/>
    <p:sldId id="450" r:id="rId42"/>
    <p:sldId id="447" r:id="rId43"/>
    <p:sldId id="451" r:id="rId44"/>
    <p:sldId id="452" r:id="rId45"/>
    <p:sldId id="434" r:id="rId46"/>
    <p:sldId id="476" r:id="rId47"/>
    <p:sldId id="1278" r:id="rId48"/>
    <p:sldId id="1279" r:id="rId49"/>
    <p:sldId id="453" r:id="rId50"/>
    <p:sldId id="1254" r:id="rId51"/>
    <p:sldId id="1255" r:id="rId52"/>
    <p:sldId id="1256" r:id="rId53"/>
    <p:sldId id="1257" r:id="rId54"/>
    <p:sldId id="1258" r:id="rId55"/>
    <p:sldId id="1259" r:id="rId56"/>
    <p:sldId id="458" r:id="rId57"/>
    <p:sldId id="425" r:id="rId58"/>
    <p:sldId id="1280" r:id="rId59"/>
    <p:sldId id="1281" r:id="rId60"/>
    <p:sldId id="1195" r:id="rId61"/>
    <p:sldId id="1282" r:id="rId62"/>
    <p:sldId id="1008" r:id="rId63"/>
  </p:sldIdLst>
  <p:sldSz cx="9144000" cy="6858000" type="screen4x3"/>
  <p:notesSz cx="7077075" cy="9363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C828"/>
    <a:srgbClr val="2828FF"/>
    <a:srgbClr val="E12828"/>
    <a:srgbClr val="0E0A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231E7D9-E8FD-4908-95BB-3604F3CA9764}" v="1" dt="2020-05-29T19:25:52.38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114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iersach, David" userId="14a9feb0-85a7-4da4-be8a-c1e22b637acc" providerId="ADAL" clId="{6231E7D9-E8FD-4908-95BB-3604F3CA9764}"/>
    <pc:docChg chg="custSel delSld modSld">
      <pc:chgData name="Biersach, David" userId="14a9feb0-85a7-4da4-be8a-c1e22b637acc" providerId="ADAL" clId="{6231E7D9-E8FD-4908-95BB-3604F3CA9764}" dt="2020-05-29T19:25:56.584" v="2" actId="2696"/>
      <pc:docMkLst>
        <pc:docMk/>
      </pc:docMkLst>
      <pc:sldChg chg="del">
        <pc:chgData name="Biersach, David" userId="14a9feb0-85a7-4da4-be8a-c1e22b637acc" providerId="ADAL" clId="{6231E7D9-E8FD-4908-95BB-3604F3CA9764}" dt="2020-05-29T19:25:56.584" v="2" actId="2696"/>
        <pc:sldMkLst>
          <pc:docMk/>
          <pc:sldMk cId="1150352350" sldId="278"/>
        </pc:sldMkLst>
      </pc:sldChg>
      <pc:sldChg chg="modSp">
        <pc:chgData name="Biersach, David" userId="14a9feb0-85a7-4da4-be8a-c1e22b637acc" providerId="ADAL" clId="{6231E7D9-E8FD-4908-95BB-3604F3CA9764}" dt="2020-05-29T19:25:52.552" v="0" actId="27636"/>
        <pc:sldMkLst>
          <pc:docMk/>
          <pc:sldMk cId="206124625" sldId="464"/>
        </pc:sldMkLst>
        <pc:spChg chg="mod">
          <ac:chgData name="Biersach, David" userId="14a9feb0-85a7-4da4-be8a-c1e22b637acc" providerId="ADAL" clId="{6231E7D9-E8FD-4908-95BB-3604F3CA9764}" dt="2020-05-29T19:25:52.552" v="0" actId="27636"/>
          <ac:spMkLst>
            <pc:docMk/>
            <pc:sldMk cId="206124625" sldId="464"/>
            <ac:spMk id="3" creationId="{00000000-0000-0000-0000-000000000000}"/>
          </ac:spMkLst>
        </pc:spChg>
      </pc:sldChg>
      <pc:sldChg chg="modSp">
        <pc:chgData name="Biersach, David" userId="14a9feb0-85a7-4da4-be8a-c1e22b637acc" providerId="ADAL" clId="{6231E7D9-E8FD-4908-95BB-3604F3CA9764}" dt="2020-05-29T19:25:52.649" v="1" actId="27636"/>
        <pc:sldMkLst>
          <pc:docMk/>
          <pc:sldMk cId="320308749" sldId="465"/>
        </pc:sldMkLst>
        <pc:spChg chg="mod">
          <ac:chgData name="Biersach, David" userId="14a9feb0-85a7-4da4-be8a-c1e22b637acc" providerId="ADAL" clId="{6231E7D9-E8FD-4908-95BB-3604F3CA9764}" dt="2020-05-29T19:25:52.649" v="1" actId="27636"/>
          <ac:spMkLst>
            <pc:docMk/>
            <pc:sldMk cId="320308749" sldId="465"/>
            <ac:spMk id="3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08705" y="1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/>
          <a:lstStyle>
            <a:lvl1pPr algn="r">
              <a:defRPr sz="1200"/>
            </a:lvl1pPr>
          </a:lstStyle>
          <a:p>
            <a:fld id="{A241AC98-512A-4A35-865E-757B6C1F07A2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93005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08705" y="8893005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 anchor="b"/>
          <a:lstStyle>
            <a:lvl1pPr algn="r">
              <a:defRPr sz="1200"/>
            </a:lvl1pPr>
          </a:lstStyle>
          <a:p>
            <a:fld id="{825528D0-251A-41BC-8967-C65EDA3BF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1955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08705" y="1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/>
          <a:lstStyle>
            <a:lvl1pPr algn="r">
              <a:defRPr sz="1200"/>
            </a:lvl1pPr>
          </a:lstStyle>
          <a:p>
            <a:fld id="{3854CEE7-15DE-41D9-8CA2-D1E137B1D850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31925" y="1169988"/>
            <a:ext cx="4213225" cy="31607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638" tIns="46319" rIns="92638" bIns="4631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7708" y="4505662"/>
            <a:ext cx="5661660" cy="3687031"/>
          </a:xfrm>
          <a:prstGeom prst="rect">
            <a:avLst/>
          </a:prstGeom>
        </p:spPr>
        <p:txBody>
          <a:bodyPr vert="horz" lIns="92638" tIns="46319" rIns="92638" bIns="4631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93005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08705" y="8893005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 anchor="b"/>
          <a:lstStyle>
            <a:lvl1pPr algn="r">
              <a:defRPr sz="1200"/>
            </a:lvl1pPr>
          </a:lstStyle>
          <a:p>
            <a:fld id="{76317BBA-0BC6-419B-B826-088209688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19215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8641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6378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5114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8EDF84-A49B-F2A2-D064-4D16E4D5ED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FDF8C90-389A-3197-A2CD-D50B2DEE113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E10D09F-EB9A-041A-433A-D2979DFD8D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2D4AA0-3FAE-FCC8-4D1E-B1528AB331D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1345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B88878-2D53-46D3-ACBB-CB0F427E16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9B114B4-C09E-32FD-0DDE-CD921AEC589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827862E-8F52-2841-5FCC-9D4C351F59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92F946-DC03-2B35-3808-3FD29931919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9992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0214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5235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393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B597DE-1FB5-1D3A-71EB-9607E8D922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6149E27-57BE-D25F-52CF-60911FA0DF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D247562-9293-77D2-08FA-32E7D64EC7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4C1FC4-F6F3-3E22-9ACD-A9A2CBD9BAC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7642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F0DF7A-3010-121E-6CCA-92C2CA14FC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995AB05-EEE2-650D-0807-AC1481CFF1E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88D7DCA-118A-3DBB-05A9-2DDE41CD90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FD810A-0F7C-0B4D-66F9-83FC6006509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3374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6DCF85-C30F-38B7-6DE2-334FE7E8E9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C4A2A88-062F-44FF-9EFD-778C6903641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C318C23-F2D6-7A3A-8E7D-5D9357C357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589395-C30B-C267-A3EE-155916E4F9C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245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02925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046178-34ED-768D-A971-F30B9181B4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BEFF726-3C0D-C212-A4A1-0DA07414800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90B0A9C-5399-0E71-3AD4-895BFD5DA5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1B81EA-70DF-144F-97B6-37ABE0A08A4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20433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33656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6F0B1E-0EE1-FDC3-8824-C04027D2D5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504F1E7-53AD-0D21-129B-0F26118D3EB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EFCCBC9-DB43-8C09-260D-D2D81A6319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3D9F94-BB84-63D3-4FDB-4C8B354CD75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45856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A280AF-A420-3711-A7F4-B34FFFBF42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F50311D-2365-E8FB-4B93-2F78DCE0E2D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13D48BF-768B-F755-ECD1-E49B5B8FE1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30330C-D668-0D87-80BF-5DB40386DE0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7445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85064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46744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0F69ED-52B5-F0B1-96F3-7CBA56D102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077A889-F0D0-37A6-13D9-8B7C3D740B1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9412287-2DEA-7231-E07B-103858DBC4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E69143-11A6-F941-E6A5-1A848706C16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88259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90BC51-9077-BD39-1C01-9167195B0F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2E78F57-9B7A-BF21-0679-475B2E9C3DB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4A471EE-072A-0BBD-B2C2-BD8C2E2018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FDA31B-F1C9-3478-3017-B15743E361D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60619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98190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85378B-9408-2141-7EE7-631F43BAF1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17F26BD-2048-94AC-5AAF-BE476109B3B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7B5E17F-9AB1-2ABF-5150-EA37E00A75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4A0BDF-CF49-B227-D0B3-0400B05D27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7574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41A5AF-988F-EE8C-C35D-4426E75DB2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3EC38E9-4CBA-A6B0-659F-2C90B3B140C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B5081E6-26BB-C3B4-9704-B96B3C5908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F44C33-5F49-7909-863B-4C29970343A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84968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E1129E-327B-0450-2B0E-3FCDAB035C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1C2E2F3-9F07-A4CD-79C9-3BA85124A0D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C252AD4-FB34-804E-96DF-DFF3C47D8F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D3391C-9C6C-C3DA-22CD-17F02CA5221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7631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ADA31B-F53D-95EE-C7EB-7C112505C7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D72CAE8-4636-76D8-286E-E70DDC864C5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C9A6BE9-693E-B8AB-1E86-4D57DC30A7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9445BF-8D5A-1558-8105-5D566A544AF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3228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8759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4852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9561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1208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3101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5EB2C-244D-4423-AD97-018ED6478B87}" type="datetime1">
              <a:rPr lang="en-US" smtClean="0"/>
              <a:t>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065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41D1F-7576-4C60-B4EB-5115BC56CF40}" type="datetime1">
              <a:rPr lang="en-US" smtClean="0"/>
              <a:t>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590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D1398-4D56-44F9-BA35-34ACF3159A64}" type="datetime1">
              <a:rPr lang="en-US" smtClean="0"/>
              <a:t>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932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F632E-48CB-4EEB-A6B6-DEC7AD7CC976}" type="datetime1">
              <a:rPr lang="en-US" smtClean="0"/>
              <a:t>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261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EE52C-3A57-458E-95F6-96B2FA9D1DD4}" type="datetime1">
              <a:rPr lang="en-US" smtClean="0"/>
              <a:t>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95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FC747-A48A-4FF2-8EE4-3E95ECD1C2A8}" type="datetime1">
              <a:rPr lang="en-US" smtClean="0"/>
              <a:t>2/7/2024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927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F5758-AB7F-463D-B638-E1729B95E126}" type="datetime1">
              <a:rPr lang="en-US" smtClean="0"/>
              <a:t>2/7/2024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53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18C77-7DD0-4738-BF52-D0EC9F78A76E}" type="datetime1">
              <a:rPr lang="en-US" smtClean="0"/>
              <a:t>2/7/2024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419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970CF-13D9-4E1D-A74F-2CFE4953FCDB}" type="datetime1">
              <a:rPr lang="en-US" smtClean="0"/>
              <a:t>2/7/2024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274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C49B9-4E1C-4967-B9CF-0BF9FECBE837}" type="datetime1">
              <a:rPr lang="en-US" smtClean="0"/>
              <a:t>2/7/2024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694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38CBB-1F06-4333-9BBF-66628B15E581}" type="datetime1">
              <a:rPr lang="en-US" smtClean="0"/>
              <a:t>2/7/2024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983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5EC883-F03C-4CA3-AF62-BEF30EEA4F65}" type="datetime1">
              <a:rPr lang="en-US" smtClean="0"/>
              <a:t>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969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dbiersach@bnl.gov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../media/image24.png"/><Relationship Id="rId3" Type="http://schemas.openxmlformats.org/officeDocument/2006/relationships/image" Target="NULL"/><Relationship Id="rId7" Type="http://schemas.openxmlformats.org/officeDocument/2006/relationships/image" Target="../media/image23.png"/><Relationship Id="rId12" Type="http://schemas.openxmlformats.org/officeDocument/2006/relationships/image" Target="NUL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png"/><Relationship Id="rId3" Type="http://schemas.openxmlformats.org/officeDocument/2006/relationships/image" Target="../media/image37.png"/><Relationship Id="rId7" Type="http://schemas.openxmlformats.org/officeDocument/2006/relationships/image" Target="../media/image26.png"/><Relationship Id="rId12" Type="http://schemas.openxmlformats.org/officeDocument/2006/relationships/image" Target="../media/image3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11" Type="http://schemas.openxmlformats.org/officeDocument/2006/relationships/image" Target="../media/image30.png"/><Relationship Id="rId5" Type="http://schemas.openxmlformats.org/officeDocument/2006/relationships/image" Target="../media/image33.png"/><Relationship Id="rId15" Type="http://schemas.openxmlformats.org/officeDocument/2006/relationships/image" Target="../media/image36.png"/><Relationship Id="rId10" Type="http://schemas.openxmlformats.org/officeDocument/2006/relationships/image" Target="../media/image29.png"/><Relationship Id="rId4" Type="http://schemas.openxmlformats.org/officeDocument/2006/relationships/image" Target="../media/image38.png"/><Relationship Id="rId9" Type="http://schemas.openxmlformats.org/officeDocument/2006/relationships/image" Target="../media/image28.png"/><Relationship Id="rId14" Type="http://schemas.openxmlformats.org/officeDocument/2006/relationships/image" Target="../media/image3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4" Type="http://schemas.openxmlformats.org/officeDocument/2006/relationships/image" Target="NUL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../media/image40.png"/><Relationship Id="rId9" Type="http://schemas.openxmlformats.org/officeDocument/2006/relationships/image" Target="NUL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1.png"/><Relationship Id="rId7" Type="http://schemas.openxmlformats.org/officeDocument/2006/relationships/image" Target="../media/image4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7" Type="http://schemas.openxmlformats.org/officeDocument/2006/relationships/image" Target="../media/image5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7" Type="http://schemas.openxmlformats.org/officeDocument/2006/relationships/image" Target="../media/image6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63.png"/><Relationship Id="rId4" Type="http://schemas.openxmlformats.org/officeDocument/2006/relationships/image" Target="../media/image4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../media/image5.gif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3" Type="http://schemas.openxmlformats.org/officeDocument/2006/relationships/image" Target="../media/image55.png"/><Relationship Id="rId7" Type="http://schemas.openxmlformats.org/officeDocument/2006/relationships/image" Target="../media/image7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3.png"/><Relationship Id="rId5" Type="http://schemas.openxmlformats.org/officeDocument/2006/relationships/image" Target="../media/image72.png"/><Relationship Id="rId4" Type="http://schemas.openxmlformats.org/officeDocument/2006/relationships/image" Target="../media/image71.png"/><Relationship Id="rId9" Type="http://schemas.openxmlformats.org/officeDocument/2006/relationships/image" Target="../media/image76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png"/><Relationship Id="rId13" Type="http://schemas.openxmlformats.org/officeDocument/2006/relationships/image" Target="../media/image87.png"/><Relationship Id="rId3" Type="http://schemas.openxmlformats.org/officeDocument/2006/relationships/image" Target="../media/image56.png"/><Relationship Id="rId7" Type="http://schemas.openxmlformats.org/officeDocument/2006/relationships/image" Target="../media/image81.png"/><Relationship Id="rId12" Type="http://schemas.openxmlformats.org/officeDocument/2006/relationships/image" Target="../media/image8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11" Type="http://schemas.openxmlformats.org/officeDocument/2006/relationships/image" Target="../media/image85.png"/><Relationship Id="rId5" Type="http://schemas.openxmlformats.org/officeDocument/2006/relationships/image" Target="../media/image79.png"/><Relationship Id="rId10" Type="http://schemas.openxmlformats.org/officeDocument/2006/relationships/image" Target="../media/image84.png"/><Relationship Id="rId4" Type="http://schemas.openxmlformats.org/officeDocument/2006/relationships/image" Target="../media/image78.png"/><Relationship Id="rId9" Type="http://schemas.openxmlformats.org/officeDocument/2006/relationships/image" Target="../media/image83.png"/><Relationship Id="rId14" Type="http://schemas.openxmlformats.org/officeDocument/2006/relationships/image" Target="../media/image88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png"/><Relationship Id="rId13" Type="http://schemas.openxmlformats.org/officeDocument/2006/relationships/image" Target="../media/image100.png"/><Relationship Id="rId18" Type="http://schemas.openxmlformats.org/officeDocument/2006/relationships/image" Target="../media/image106.png"/><Relationship Id="rId3" Type="http://schemas.openxmlformats.org/officeDocument/2006/relationships/image" Target="../media/image59.png"/><Relationship Id="rId7" Type="http://schemas.openxmlformats.org/officeDocument/2006/relationships/image" Target="../media/image94.png"/><Relationship Id="rId12" Type="http://schemas.openxmlformats.org/officeDocument/2006/relationships/image" Target="../media/image99.png"/><Relationship Id="rId17" Type="http://schemas.openxmlformats.org/officeDocument/2006/relationships/image" Target="../media/image105.png"/><Relationship Id="rId2" Type="http://schemas.openxmlformats.org/officeDocument/2006/relationships/notesSlide" Target="../notesSlides/notesSlide24.xml"/><Relationship Id="rId16" Type="http://schemas.openxmlformats.org/officeDocument/2006/relationships/image" Target="../media/image10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3.png"/><Relationship Id="rId11" Type="http://schemas.openxmlformats.org/officeDocument/2006/relationships/image" Target="../media/image98.png"/><Relationship Id="rId5" Type="http://schemas.openxmlformats.org/officeDocument/2006/relationships/image" Target="../media/image92.png"/><Relationship Id="rId15" Type="http://schemas.openxmlformats.org/officeDocument/2006/relationships/image" Target="../media/image103.png"/><Relationship Id="rId10" Type="http://schemas.openxmlformats.org/officeDocument/2006/relationships/image" Target="../media/image97.png"/><Relationship Id="rId4" Type="http://schemas.openxmlformats.org/officeDocument/2006/relationships/image" Target="../media/image91.png"/><Relationship Id="rId9" Type="http://schemas.openxmlformats.org/officeDocument/2006/relationships/image" Target="../media/image96.png"/><Relationship Id="rId14" Type="http://schemas.openxmlformats.org/officeDocument/2006/relationships/image" Target="../media/image102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10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10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10.png"/><Relationship Id="rId9" Type="http://schemas.openxmlformats.org/officeDocument/2006/relationships/image" Target="../media/image9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5" Type="http://schemas.openxmlformats.org/officeDocument/2006/relationships/image" Target="../media/image111.png"/><Relationship Id="rId4" Type="http://schemas.openxmlformats.org/officeDocument/2006/relationships/image" Target="../media/image110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3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11" Type="http://schemas.openxmlformats.org/officeDocument/2006/relationships/image" Target="../media/image17.png"/><Relationship Id="rId5" Type="http://schemas.openxmlformats.org/officeDocument/2006/relationships/image" Target="../media/image7.png"/><Relationship Id="rId10" Type="http://schemas.openxmlformats.org/officeDocument/2006/relationships/image" Target="../media/image16.png"/><Relationship Id="rId4" Type="http://schemas.openxmlformats.org/officeDocument/2006/relationships/image" Target="../media/image14.png"/><Relationship Id="rId9" Type="http://schemas.openxmlformats.org/officeDocument/2006/relationships/image" Target="../media/image15.png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NUL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NULL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17" Type="http://schemas.openxmlformats.org/officeDocument/2006/relationships/image" Target="NULL"/><Relationship Id="rId2" Type="http://schemas.openxmlformats.org/officeDocument/2006/relationships/image" Target="NULL"/><Relationship Id="rId16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NUL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8.png"/><Relationship Id="rId4" Type="http://schemas.openxmlformats.org/officeDocument/2006/relationships/image" Target="../media/image89.png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3.png"/><Relationship Id="rId3" Type="http://schemas.openxmlformats.org/officeDocument/2006/relationships/image" Target="../media/image90.png"/><Relationship Id="rId7" Type="http://schemas.openxmlformats.org/officeDocument/2006/relationships/image" Target="../media/image12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1.png"/><Relationship Id="rId5" Type="http://schemas.openxmlformats.org/officeDocument/2006/relationships/image" Target="../media/image120.png"/><Relationship Id="rId4" Type="http://schemas.openxmlformats.org/officeDocument/2006/relationships/image" Target="../media/image8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png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../media/image19.png"/><Relationship Id="rId9" Type="http://schemas.openxmlformats.org/officeDocument/2006/relationships/image" Target="NULL"/><Relationship Id="rId14" Type="http://schemas.openxmlformats.org/officeDocument/2006/relationships/image" Target="NUL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9D8D1F-051C-48C7-91AB-482302FE3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472228" y="2572099"/>
            <a:ext cx="20423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Dave Biersach</a:t>
            </a:r>
          </a:p>
          <a:p>
            <a:pPr algn="ctr"/>
            <a:r>
              <a:rPr lang="en-US" dirty="0">
                <a:hlinkClick r:id="rId2"/>
              </a:rPr>
              <a:t>dbiersach@bnl.gov</a:t>
            </a:r>
            <a:endParaRPr lang="en-US" dirty="0"/>
          </a:p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BD1FE5-8CB5-4983-AA2B-0B6C1209F452}"/>
              </a:ext>
            </a:extLst>
          </p:cNvPr>
          <p:cNvSpPr txBox="1"/>
          <p:nvPr/>
        </p:nvSpPr>
        <p:spPr>
          <a:xfrm>
            <a:off x="6208139" y="1078065"/>
            <a:ext cx="25705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Foundations of</a:t>
            </a:r>
          </a:p>
          <a:p>
            <a:pPr algn="ctr"/>
            <a:r>
              <a:rPr lang="en-US" sz="2000" b="1" dirty="0"/>
              <a:t>Scientific Computing</a:t>
            </a:r>
          </a:p>
          <a:p>
            <a:pPr algn="ctr"/>
            <a:r>
              <a:rPr lang="en-US" sz="2000" dirty="0"/>
              <a:t>(SciComp 101)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96F49F3-90CB-4580-B6E1-688074D23599}"/>
              </a:ext>
            </a:extLst>
          </p:cNvPr>
          <p:cNvSpPr txBox="1"/>
          <p:nvPr/>
        </p:nvSpPr>
        <p:spPr>
          <a:xfrm>
            <a:off x="6422434" y="4355451"/>
            <a:ext cx="21419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Session 16</a:t>
            </a:r>
          </a:p>
          <a:p>
            <a:pPr algn="ctr"/>
            <a:r>
              <a:rPr lang="en-US" dirty="0"/>
              <a:t>Linear Equations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A02A7DBD-F029-4698-9BC7-351B5923220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97021" y="1006861"/>
            <a:ext cx="3572378" cy="871883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1CCD3142-EDAA-8E9E-DF9C-D35BB409C6A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5351" y="2681046"/>
            <a:ext cx="5635719" cy="3170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7011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itle 1">
                <a:extLst>
                  <a:ext uri="{FF2B5EF4-FFF2-40B4-BE49-F238E27FC236}">
                    <a16:creationId xmlns:a16="http://schemas.microsoft.com/office/drawing/2014/main" id="{E28909D3-E069-4B59-8043-0006112FC7C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Autofit/>
              </a:bodyPr>
              <a:lstStyle/>
              <a:p>
                <a:pPr algn="ctr"/>
                <a:r>
                  <a:rPr lang="en-US" sz="3200" b="1" dirty="0">
                    <a:latin typeface="+mn-lt"/>
                  </a:rPr>
                  <a:t>Real</a:t>
                </a:r>
                <a:r>
                  <a:rPr lang="en-US" sz="3200" dirty="0">
                    <a:latin typeface="+mn-lt"/>
                  </a:rPr>
                  <a:t> Vectors – Dot Product (Vector </a:t>
                </a:r>
                <a14:m>
                  <m:oMath xmlns:m="http://schemas.openxmlformats.org/officeDocument/2006/math">
                    <m:r>
                      <a:rPr lang="en-US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>
                    <a:latin typeface="+mn-lt"/>
                  </a:rPr>
                  <a:t>Vector)</a:t>
                </a:r>
              </a:p>
            </p:txBody>
          </p:sp>
        </mc:Choice>
        <mc:Fallback xmlns="">
          <p:sp>
            <p:nvSpPr>
              <p:cNvPr id="11" name="Title 1">
                <a:extLst>
                  <a:ext uri="{FF2B5EF4-FFF2-40B4-BE49-F238E27FC236}">
                    <a16:creationId xmlns:a16="http://schemas.microsoft.com/office/drawing/2014/main" id="{E28909D3-E069-4B59-8043-0006112FC7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10</a:t>
            </a:fld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E98587F-781F-4F15-BD03-E42BBE72E4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979" y="1468581"/>
            <a:ext cx="2617076" cy="261707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FBA82E3-0ACC-432F-BD97-31835A56D7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41922" y="1607792"/>
            <a:ext cx="4674072" cy="42333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CCA34EC-5684-4CF5-8D4F-CF53F2BACF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8006" y="4307584"/>
            <a:ext cx="3200677" cy="223132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17511EE-7A7D-4C9A-9741-5620D9BAA941}"/>
              </a:ext>
            </a:extLst>
          </p:cNvPr>
          <p:cNvSpPr/>
          <p:nvPr/>
        </p:nvSpPr>
        <p:spPr>
          <a:xfrm>
            <a:off x="5310188" y="5378505"/>
            <a:ext cx="1869281" cy="369094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5A69A85-6A30-4529-C949-37D2D3783EE7}"/>
              </a:ext>
            </a:extLst>
          </p:cNvPr>
          <p:cNvSpPr/>
          <p:nvPr/>
        </p:nvSpPr>
        <p:spPr>
          <a:xfrm>
            <a:off x="5706953" y="3348038"/>
            <a:ext cx="1684447" cy="41786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B632FA5-56FD-9C05-642C-89D8C8FCB5E5}"/>
              </a:ext>
            </a:extLst>
          </p:cNvPr>
          <p:cNvSpPr/>
          <p:nvPr/>
        </p:nvSpPr>
        <p:spPr>
          <a:xfrm>
            <a:off x="4077849" y="4622797"/>
            <a:ext cx="1684447" cy="41786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FF83FC5D-48CE-957C-86E3-6EC001E9BB39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 flipH="1">
            <a:off x="4077849" y="3556968"/>
            <a:ext cx="3313551" cy="1274759"/>
          </a:xfrm>
          <a:prstGeom prst="bentConnector5">
            <a:avLst>
              <a:gd name="adj1" fmla="val -6899"/>
              <a:gd name="adj2" fmla="val 42580"/>
              <a:gd name="adj3" fmla="val 106899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F08E9F43-37D6-38E8-B59B-8E7FFD797977}"/>
              </a:ext>
            </a:extLst>
          </p:cNvPr>
          <p:cNvSpPr/>
          <p:nvPr/>
        </p:nvSpPr>
        <p:spPr>
          <a:xfrm>
            <a:off x="5528236" y="1766962"/>
            <a:ext cx="2543709" cy="41786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2427D79-5F1E-BF0D-58B2-50ADBDCA6A34}"/>
              </a:ext>
            </a:extLst>
          </p:cNvPr>
          <p:cNvSpPr/>
          <p:nvPr/>
        </p:nvSpPr>
        <p:spPr>
          <a:xfrm>
            <a:off x="5975535" y="4622797"/>
            <a:ext cx="2539815" cy="41786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DD776A2D-6E92-9D28-4B24-9520EABAAA16}"/>
              </a:ext>
            </a:extLst>
          </p:cNvPr>
          <p:cNvCxnSpPr>
            <a:cxnSpLocks/>
            <a:stCxn id="15" idx="3"/>
            <a:endCxn id="16" idx="3"/>
          </p:cNvCxnSpPr>
          <p:nvPr/>
        </p:nvCxnSpPr>
        <p:spPr>
          <a:xfrm>
            <a:off x="8071945" y="1975892"/>
            <a:ext cx="443405" cy="2855835"/>
          </a:xfrm>
          <a:prstGeom prst="bentConnector3">
            <a:avLst>
              <a:gd name="adj1" fmla="val 151556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4DAAEEB-E0BA-EE8D-ACB5-7601563F7CD8}"/>
              </a:ext>
            </a:extLst>
          </p:cNvPr>
          <p:cNvCxnSpPr/>
          <p:nvPr/>
        </p:nvCxnSpPr>
        <p:spPr>
          <a:xfrm>
            <a:off x="4871545" y="2136228"/>
            <a:ext cx="197069" cy="52026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4632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8" grpId="0" animBg="1"/>
      <p:bldP spid="15" grpId="0" animBg="1"/>
      <p:bldP spid="1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itle 1">
                <a:extLst>
                  <a:ext uri="{FF2B5EF4-FFF2-40B4-BE49-F238E27FC236}">
                    <a16:creationId xmlns:a16="http://schemas.microsoft.com/office/drawing/2014/main" id="{E28909D3-E069-4B59-8043-0006112FC7C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Autofit/>
              </a:bodyPr>
              <a:lstStyle/>
              <a:p>
                <a:pPr algn="ctr"/>
                <a:r>
                  <a:rPr lang="en-US" sz="3200" b="1" dirty="0">
                    <a:latin typeface="+mn-lt"/>
                  </a:rPr>
                  <a:t>Real</a:t>
                </a:r>
                <a:r>
                  <a:rPr lang="en-US" sz="3200" dirty="0">
                    <a:latin typeface="+mn-lt"/>
                  </a:rPr>
                  <a:t> Vectors – Dot Product (Vector </a:t>
                </a:r>
                <a14:m>
                  <m:oMath xmlns:m="http://schemas.openxmlformats.org/officeDocument/2006/math">
                    <m:r>
                      <a:rPr lang="en-US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>
                    <a:latin typeface="+mn-lt"/>
                  </a:rPr>
                  <a:t>Vector)</a:t>
                </a:r>
              </a:p>
            </p:txBody>
          </p:sp>
        </mc:Choice>
        <mc:Fallback xmlns="">
          <p:sp>
            <p:nvSpPr>
              <p:cNvPr id="11" name="Title 1">
                <a:extLst>
                  <a:ext uri="{FF2B5EF4-FFF2-40B4-BE49-F238E27FC236}">
                    <a16:creationId xmlns:a16="http://schemas.microsoft.com/office/drawing/2014/main" id="{E28909D3-E069-4B59-8043-0006112FC7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11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A0CD1DD-5304-4F98-A2B5-87EFB783C317}"/>
                  </a:ext>
                </a:extLst>
              </p:cNvPr>
              <p:cNvSpPr txBox="1"/>
              <p:nvPr/>
            </p:nvSpPr>
            <p:spPr>
              <a:xfrm>
                <a:off x="4989649" y="2553457"/>
                <a:ext cx="1658851" cy="5836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</m:t>
                          </m:r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</m:d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</m:acc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A0CD1DD-5304-4F98-A2B5-87EFB783C3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9649" y="2553457"/>
                <a:ext cx="1658851" cy="5836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C96C85F-862A-43E2-95FB-E2F5AC9E5CC8}"/>
                  </a:ext>
                </a:extLst>
              </p:cNvPr>
              <p:cNvSpPr txBox="1"/>
              <p:nvPr/>
            </p:nvSpPr>
            <p:spPr>
              <a:xfrm>
                <a:off x="5354025" y="3408387"/>
                <a:ext cx="2160143" cy="6223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cos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acc>
                                    <m:accPr>
                                      <m:chr m:val="⃗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</m:acc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⋅</m:t>
                                  </m:r>
                                  <m:acc>
                                    <m:accPr>
                                      <m:chr m:val="⃗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</m:acc>
                                </m:num>
                                <m:den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</m:acc>
                                    </m:e>
                                  </m:d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</m:acc>
                                    </m:e>
                                  </m:d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C96C85F-862A-43E2-95FB-E2F5AC9E5C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4025" y="3408387"/>
                <a:ext cx="2160143" cy="62235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D026EB1-2EAB-4B3A-A0F8-9E0EEC243CDB}"/>
                  </a:ext>
                </a:extLst>
              </p:cNvPr>
              <p:cNvSpPr txBox="1"/>
              <p:nvPr/>
            </p:nvSpPr>
            <p:spPr>
              <a:xfrm>
                <a:off x="5021453" y="2005149"/>
                <a:ext cx="214167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</m:d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</m:acc>
                            </m:e>
                          </m:d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D026EB1-2EAB-4B3A-A0F8-9E0EEC243C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1453" y="2005149"/>
                <a:ext cx="2141676" cy="276999"/>
              </a:xfrm>
              <a:prstGeom prst="rect">
                <a:avLst/>
              </a:prstGeom>
              <a:blipFill>
                <a:blip r:embed="rId6"/>
                <a:stretch>
                  <a:fillRect l="-1994" t="-48889" r="-1425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3D8BDBA8-D2C9-4A2B-AEAE-52B8FDE6993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41723" y="1576827"/>
            <a:ext cx="2311293" cy="230102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E560095-911B-4365-B829-B1078E06EC67}"/>
                  </a:ext>
                </a:extLst>
              </p:cNvPr>
              <p:cNvSpPr txBox="1"/>
              <p:nvPr/>
            </p:nvSpPr>
            <p:spPr>
              <a:xfrm>
                <a:off x="2076071" y="4635354"/>
                <a:ext cx="305141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acc>
                        <m:accPr>
                          <m:chr m:val="⃗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</m:d>
                      <m:d>
                        <m:dPr>
                          <m:begChr m:val="‖"/>
                          <m:endChr m:val="‖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</m:d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E560095-911B-4365-B829-B1078E06EC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6071" y="4635354"/>
                <a:ext cx="3051412" cy="276999"/>
              </a:xfrm>
              <a:prstGeom prst="rect">
                <a:avLst/>
              </a:prstGeom>
              <a:blipFill>
                <a:blip r:embed="rId8"/>
                <a:stretch>
                  <a:fillRect t="-45652" r="-1200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5CA600F-4A74-482D-B887-5C960AE409C8}"/>
                  </a:ext>
                </a:extLst>
              </p:cNvPr>
              <p:cNvSpPr txBox="1"/>
              <p:nvPr/>
            </p:nvSpPr>
            <p:spPr>
              <a:xfrm>
                <a:off x="2076071" y="5376335"/>
                <a:ext cx="251568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acc>
                        <m:accPr>
                          <m:chr m:val="⃗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</m:d>
                      <m:d>
                        <m:dPr>
                          <m:begChr m:val="‖"/>
                          <m:endChr m:val="‖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5CA600F-4A74-482D-B887-5C960AE409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6071" y="5376335"/>
                <a:ext cx="2515689" cy="276999"/>
              </a:xfrm>
              <a:prstGeom prst="rect">
                <a:avLst/>
              </a:prstGeom>
              <a:blipFill>
                <a:blip r:embed="rId9"/>
                <a:stretch>
                  <a:fillRect t="-48889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7F36DC2-E8D6-4CC0-833A-BD52AC60C2D5}"/>
                  </a:ext>
                </a:extLst>
              </p:cNvPr>
              <p:cNvSpPr txBox="1"/>
              <p:nvPr/>
            </p:nvSpPr>
            <p:spPr>
              <a:xfrm>
                <a:off x="2076071" y="6058330"/>
                <a:ext cx="184717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acc>
                        <m:accPr>
                          <m:chr m:val="⃗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7F36DC2-E8D6-4CC0-833A-BD52AC60C2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6071" y="6058330"/>
                <a:ext cx="1847172" cy="276999"/>
              </a:xfrm>
              <a:prstGeom prst="rect">
                <a:avLst/>
              </a:prstGeom>
              <a:blipFill>
                <a:blip r:embed="rId10"/>
                <a:stretch>
                  <a:fillRect t="-48889" r="-2310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47E8184-818C-41C6-A973-E27142B7CEE2}"/>
                  </a:ext>
                </a:extLst>
              </p:cNvPr>
              <p:cNvSpPr txBox="1"/>
              <p:nvPr/>
            </p:nvSpPr>
            <p:spPr>
              <a:xfrm>
                <a:off x="5145639" y="5341710"/>
                <a:ext cx="24961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7030A0"/>
                    </a:solidFill>
                    <a:sym typeface="Wingdings" panose="05000000000000000000" pitchFamily="2" charset="2"/>
                  </a:rPr>
                  <a:t> </a:t>
                </a:r>
                <a:r>
                  <a:rPr lang="en-US" dirty="0">
                    <a:solidFill>
                      <a:srgbClr val="7030A0"/>
                    </a:solidFill>
                  </a:rPr>
                  <a:t>If parallel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e>
                    </m:d>
                  </m:oMath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47E8184-818C-41C6-A973-E27142B7CE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5639" y="5341710"/>
                <a:ext cx="2496164" cy="369332"/>
              </a:xfrm>
              <a:prstGeom prst="rect">
                <a:avLst/>
              </a:prstGeom>
              <a:blipFill>
                <a:blip r:embed="rId11"/>
                <a:stretch>
                  <a:fillRect l="-1951" t="-983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C6C7414-A8FC-406D-93AE-812B49A8C8B4}"/>
                  </a:ext>
                </a:extLst>
              </p:cNvPr>
              <p:cNvSpPr txBox="1"/>
              <p:nvPr/>
            </p:nvSpPr>
            <p:spPr>
              <a:xfrm>
                <a:off x="5145639" y="5982142"/>
                <a:ext cx="2916494" cy="4159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7030A0"/>
                    </a:solidFill>
                    <a:sym typeface="Wingdings" panose="05000000000000000000" pitchFamily="2" charset="2"/>
                  </a:rPr>
                  <a:t> </a:t>
                </a:r>
                <a:r>
                  <a:rPr lang="en-US" dirty="0">
                    <a:solidFill>
                      <a:srgbClr val="7030A0"/>
                    </a:solidFill>
                  </a:rPr>
                  <a:t>If perpendicular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box>
                          <m:boxPr>
                            <m:ctrlPr>
                              <a:rPr lang="en-US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box>
                      </m:e>
                    </m:d>
                  </m:oMath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C6C7414-A8FC-406D-93AE-812B49A8C8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5639" y="5982142"/>
                <a:ext cx="2916494" cy="415948"/>
              </a:xfrm>
              <a:prstGeom prst="rect">
                <a:avLst/>
              </a:prstGeom>
              <a:blipFill>
                <a:blip r:embed="rId12"/>
                <a:stretch>
                  <a:fillRect l="-1670" t="-2899" b="-159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40C72276-B107-46E3-B0A4-6A485E2DAE2C}"/>
              </a:ext>
            </a:extLst>
          </p:cNvPr>
          <p:cNvSpPr txBox="1"/>
          <p:nvPr/>
        </p:nvSpPr>
        <p:spPr>
          <a:xfrm>
            <a:off x="5145639" y="4622251"/>
            <a:ext cx="2781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  <a:sym typeface="Wingdings" panose="05000000000000000000" pitchFamily="2" charset="2"/>
              </a:rPr>
              <a:t> </a:t>
            </a:r>
            <a:r>
              <a:rPr lang="en-US" dirty="0">
                <a:solidFill>
                  <a:srgbClr val="7030A0"/>
                </a:solidFill>
              </a:rPr>
              <a:t>Dot product (Euclidean)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86A338-43CB-8A98-9FB1-4B1F3E94659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021453" y="1434753"/>
            <a:ext cx="2141676" cy="39364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C0BC64E-3A32-A207-7D90-8D7B4003993A}"/>
              </a:ext>
            </a:extLst>
          </p:cNvPr>
          <p:cNvSpPr/>
          <p:nvPr/>
        </p:nvSpPr>
        <p:spPr>
          <a:xfrm>
            <a:off x="2100263" y="4635354"/>
            <a:ext cx="611406" cy="303360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D54B028-C3D2-6AC8-6065-62A5E3A00BF3}"/>
              </a:ext>
            </a:extLst>
          </p:cNvPr>
          <p:cNvCxnSpPr>
            <a:cxnSpLocks/>
          </p:cNvCxnSpPr>
          <p:nvPr/>
        </p:nvCxnSpPr>
        <p:spPr>
          <a:xfrm>
            <a:off x="3793331" y="4912353"/>
            <a:ext cx="1259872" cy="1318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4FD57B8-7D6F-A4B1-C1EF-FD710BA31F3B}"/>
              </a:ext>
            </a:extLst>
          </p:cNvPr>
          <p:cNvCxnSpPr>
            <a:cxnSpLocks/>
          </p:cNvCxnSpPr>
          <p:nvPr/>
        </p:nvCxnSpPr>
        <p:spPr>
          <a:xfrm>
            <a:off x="6776298" y="4925533"/>
            <a:ext cx="86550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4675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4" grpId="0"/>
      <p:bldP spid="15" grpId="0"/>
      <p:bldP spid="8" grpId="0"/>
      <p:bldP spid="9" grpId="0"/>
      <p:bldP spid="10" grpId="0"/>
      <p:bldP spid="12" grpId="0"/>
      <p:bldP spid="13" grpId="0"/>
      <p:bldP spid="16" grpId="0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itle 1">
                <a:extLst>
                  <a:ext uri="{FF2B5EF4-FFF2-40B4-BE49-F238E27FC236}">
                    <a16:creationId xmlns:a16="http://schemas.microsoft.com/office/drawing/2014/main" id="{993FDAFE-AE1B-421E-9F24-4772DD87D86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Autofit/>
              </a:bodyPr>
              <a:lstStyle/>
              <a:p>
                <a:pPr algn="ctr"/>
                <a:r>
                  <a:rPr lang="en-US" sz="3200" b="1" dirty="0">
                    <a:latin typeface="+mn-lt"/>
                  </a:rPr>
                  <a:t>Real</a:t>
                </a:r>
                <a:r>
                  <a:rPr lang="en-US" sz="3200" dirty="0">
                    <a:latin typeface="+mn-lt"/>
                  </a:rPr>
                  <a:t> Vectors – Dot Product (Vector </a:t>
                </a:r>
                <a14:m>
                  <m:oMath xmlns:m="http://schemas.openxmlformats.org/officeDocument/2006/math">
                    <m:r>
                      <a:rPr lang="en-US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>
                    <a:latin typeface="+mn-lt"/>
                  </a:rPr>
                  <a:t>Vector)</a:t>
                </a:r>
              </a:p>
            </p:txBody>
          </p:sp>
        </mc:Choice>
        <mc:Fallback xmlns="">
          <p:sp>
            <p:nvSpPr>
              <p:cNvPr id="15" name="Title 1">
                <a:extLst>
                  <a:ext uri="{FF2B5EF4-FFF2-40B4-BE49-F238E27FC236}">
                    <a16:creationId xmlns:a16="http://schemas.microsoft.com/office/drawing/2014/main" id="{993FDAFE-AE1B-421E-9F24-4772DD87D86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12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EB2331F-ED26-48DA-BE47-759B36BFA713}"/>
                  </a:ext>
                </a:extLst>
              </p:cNvPr>
              <p:cNvSpPr txBox="1"/>
              <p:nvPr/>
            </p:nvSpPr>
            <p:spPr>
              <a:xfrm>
                <a:off x="2359600" y="3007541"/>
                <a:ext cx="44248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EB2331F-ED26-48DA-BE47-759B36BFA7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9600" y="3007541"/>
                <a:ext cx="4424801" cy="276999"/>
              </a:xfrm>
              <a:prstGeom prst="rect">
                <a:avLst/>
              </a:prstGeom>
              <a:blipFill>
                <a:blip r:embed="rId4"/>
                <a:stretch>
                  <a:fillRect t="-4348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EAEAA73-653F-4126-B73C-C65F0DE96C16}"/>
                  </a:ext>
                </a:extLst>
              </p:cNvPr>
              <p:cNvSpPr txBox="1"/>
              <p:nvPr/>
            </p:nvSpPr>
            <p:spPr>
              <a:xfrm>
                <a:off x="2910963" y="3671979"/>
                <a:ext cx="3322074" cy="37260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𝒗</m:t>
                          </m:r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EAEAA73-653F-4126-B73C-C65F0DE96C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0963" y="3671979"/>
                <a:ext cx="3322074" cy="37260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2DD54D0-CB14-47DC-9F88-B0CB50DCBB95}"/>
                  </a:ext>
                </a:extLst>
              </p:cNvPr>
              <p:cNvSpPr txBox="1"/>
              <p:nvPr/>
            </p:nvSpPr>
            <p:spPr>
              <a:xfrm>
                <a:off x="2677058" y="2171049"/>
                <a:ext cx="37898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2DD54D0-CB14-47DC-9F88-B0CB50DCBB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7058" y="2171049"/>
                <a:ext cx="3789884" cy="276999"/>
              </a:xfrm>
              <a:prstGeom prst="rect">
                <a:avLst/>
              </a:prstGeom>
              <a:blipFill>
                <a:blip r:embed="rId6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42875ED4-59DC-425A-B8B0-5237BF05DA25}"/>
              </a:ext>
            </a:extLst>
          </p:cNvPr>
          <p:cNvSpPr txBox="1"/>
          <p:nvPr/>
        </p:nvSpPr>
        <p:spPr>
          <a:xfrm>
            <a:off x="0" y="1919050"/>
            <a:ext cx="23740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7030A0"/>
                </a:solidFill>
                <a:sym typeface="Wingdings" panose="05000000000000000000" pitchFamily="2" charset="2"/>
              </a:rPr>
              <a:t>For </a:t>
            </a:r>
            <a:r>
              <a:rPr lang="en-US" i="1" dirty="0">
                <a:solidFill>
                  <a:srgbClr val="7030A0"/>
                </a:solidFill>
                <a:sym typeface="Wingdings" panose="05000000000000000000" pitchFamily="2" charset="2"/>
              </a:rPr>
              <a:t>generalized</a:t>
            </a:r>
          </a:p>
          <a:p>
            <a:pPr algn="ctr"/>
            <a:r>
              <a:rPr 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real</a:t>
            </a:r>
            <a:r>
              <a:rPr lang="en-US" dirty="0">
                <a:solidFill>
                  <a:srgbClr val="7030A0"/>
                </a:solidFill>
                <a:sym typeface="Wingdings" panose="05000000000000000000" pitchFamily="2" charset="2"/>
              </a:rPr>
              <a:t> vectors</a:t>
            </a:r>
          </a:p>
          <a:p>
            <a:pPr algn="ctr"/>
            <a:r>
              <a:rPr lang="en-US" dirty="0">
                <a:solidFill>
                  <a:srgbClr val="7030A0"/>
                </a:solidFill>
                <a:sym typeface="Wingdings" panose="05000000000000000000" pitchFamily="2" charset="2"/>
              </a:rPr>
              <a:t>(not necessarily Euclidean 2D)</a:t>
            </a:r>
            <a:endParaRPr lang="en-US" dirty="0">
              <a:solidFill>
                <a:srgbClr val="7030A0"/>
              </a:solidFill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0583727-0C71-4D03-BC83-E590D4AC337A}"/>
              </a:ext>
            </a:extLst>
          </p:cNvPr>
          <p:cNvCxnSpPr/>
          <p:nvPr/>
        </p:nvCxnSpPr>
        <p:spPr>
          <a:xfrm>
            <a:off x="2013148" y="2341416"/>
            <a:ext cx="612058" cy="0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0A318A7-A988-479E-A1F4-BB647B126767}"/>
              </a:ext>
            </a:extLst>
          </p:cNvPr>
          <p:cNvSpPr txBox="1"/>
          <p:nvPr/>
        </p:nvSpPr>
        <p:spPr>
          <a:xfrm>
            <a:off x="6549506" y="2149882"/>
            <a:ext cx="19658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  <a:sym typeface="Wingdings" panose="05000000000000000000" pitchFamily="2" charset="2"/>
              </a:rPr>
              <a:t> </a:t>
            </a:r>
            <a:r>
              <a:rPr lang="en-US" b="1" dirty="0">
                <a:solidFill>
                  <a:srgbClr val="7030A0"/>
                </a:solidFill>
              </a:rPr>
              <a:t>Inner product </a:t>
            </a:r>
            <a:r>
              <a:rPr lang="en-US" dirty="0">
                <a:solidFill>
                  <a:srgbClr val="7030A0"/>
                </a:solidFill>
              </a:rPr>
              <a:t>(produces a </a:t>
            </a:r>
            <a:r>
              <a:rPr lang="en-US" u="sng" dirty="0">
                <a:solidFill>
                  <a:srgbClr val="7030A0"/>
                </a:solidFill>
              </a:rPr>
              <a:t>scalar</a:t>
            </a:r>
            <a:r>
              <a:rPr lang="en-US" dirty="0">
                <a:solidFill>
                  <a:srgbClr val="7030A0"/>
                </a:solidFill>
              </a:rPr>
              <a:t>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01E58C-6126-4436-9F22-5DF6F4C35D48}"/>
              </a:ext>
            </a:extLst>
          </p:cNvPr>
          <p:cNvSpPr txBox="1"/>
          <p:nvPr/>
        </p:nvSpPr>
        <p:spPr>
          <a:xfrm>
            <a:off x="5907062" y="3602421"/>
            <a:ext cx="25826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The norm of a </a:t>
            </a:r>
            <a:r>
              <a:rPr lang="en-US" b="1" dirty="0">
                <a:solidFill>
                  <a:srgbClr val="FF0000"/>
                </a:solidFill>
              </a:rPr>
              <a:t>real</a:t>
            </a:r>
            <a:r>
              <a:rPr lang="en-US" dirty="0">
                <a:solidFill>
                  <a:srgbClr val="7030A0"/>
                </a:solidFill>
              </a:rPr>
              <a:t> vector is the square root of its own inner product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91FAF67-389B-4224-8A1A-292AE2DB5D61}"/>
              </a:ext>
            </a:extLst>
          </p:cNvPr>
          <p:cNvCxnSpPr/>
          <p:nvPr/>
        </p:nvCxnSpPr>
        <p:spPr>
          <a:xfrm>
            <a:off x="5365949" y="3841771"/>
            <a:ext cx="612058" cy="0"/>
          </a:xfrm>
          <a:prstGeom prst="straightConnector1">
            <a:avLst/>
          </a:prstGeom>
          <a:ln w="28575">
            <a:solidFill>
              <a:srgbClr val="7030A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ight Brace 2">
            <a:extLst>
              <a:ext uri="{FF2B5EF4-FFF2-40B4-BE49-F238E27FC236}">
                <a16:creationId xmlns:a16="http://schemas.microsoft.com/office/drawing/2014/main" id="{DABC78EA-D2BB-1517-3D71-571781CDEEC9}"/>
              </a:ext>
            </a:extLst>
          </p:cNvPr>
          <p:cNvSpPr/>
          <p:nvPr/>
        </p:nvSpPr>
        <p:spPr>
          <a:xfrm rot="16200000" flipV="1">
            <a:off x="5264696" y="1257042"/>
            <a:ext cx="189023" cy="1727090"/>
          </a:xfrm>
          <a:prstGeom prst="rightBrac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D86A81-C04A-1C8B-0DE6-3FDA7C9073B5}"/>
              </a:ext>
            </a:extLst>
          </p:cNvPr>
          <p:cNvSpPr txBox="1"/>
          <p:nvPr/>
        </p:nvSpPr>
        <p:spPr>
          <a:xfrm>
            <a:off x="4247738" y="1705906"/>
            <a:ext cx="22229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0070C0"/>
                </a:solidFill>
              </a:rPr>
              <a:t>Implicit Summation</a:t>
            </a:r>
          </a:p>
        </p:txBody>
      </p:sp>
    </p:spTree>
    <p:extLst>
      <p:ext uri="{BB962C8B-B14F-4D97-AF65-F5344CB8AC3E}">
        <p14:creationId xmlns:p14="http://schemas.microsoft.com/office/powerpoint/2010/main" val="1200324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  <p:bldP spid="9" grpId="0"/>
      <p:bldP spid="18" grpId="0"/>
      <p:bldP spid="21" grpId="0"/>
      <p:bldP spid="2" grpId="0"/>
      <p:bldP spid="3" grpId="0" animBg="1"/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710D70-BB18-F962-50DB-4CC5F87233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DEEA8-F129-B634-6640-259B5B269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  <a:latin typeface="+mn-lt"/>
              </a:rPr>
              <a:t>Open</a:t>
            </a:r>
            <a:r>
              <a:rPr lang="en-US" sz="3200" dirty="0">
                <a:latin typeface="+mn-lt"/>
              </a:rPr>
              <a:t> dot_product.py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02A48A-28C5-A052-938B-397FA8C97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13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A7D6C81-02CA-2F46-EBAC-A97C0AE737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668" y="1515931"/>
            <a:ext cx="5057143" cy="4885714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77" name="Group 76">
            <a:extLst>
              <a:ext uri="{FF2B5EF4-FFF2-40B4-BE49-F238E27FC236}">
                <a16:creationId xmlns:a16="http://schemas.microsoft.com/office/drawing/2014/main" id="{1C2B60C6-FF40-746A-6BB3-DDA97D5ACC53}"/>
              </a:ext>
            </a:extLst>
          </p:cNvPr>
          <p:cNvGrpSpPr/>
          <p:nvPr/>
        </p:nvGrpSpPr>
        <p:grpSpPr>
          <a:xfrm>
            <a:off x="5942078" y="1515931"/>
            <a:ext cx="2672255" cy="2236934"/>
            <a:chOff x="5942078" y="1515931"/>
            <a:chExt cx="2672255" cy="2236934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ACD36AC-8AE0-D20D-FA87-225E5965CA49}"/>
                </a:ext>
              </a:extLst>
            </p:cNvPr>
            <p:cNvSpPr/>
            <p:nvPr/>
          </p:nvSpPr>
          <p:spPr>
            <a:xfrm>
              <a:off x="5942078" y="1515931"/>
              <a:ext cx="2672255" cy="223693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308D8B74-66C6-3F21-4FFF-F84B875E332A}"/>
                    </a:ext>
                  </a:extLst>
                </p:cNvPr>
                <p:cNvSpPr txBox="1"/>
                <p:nvPr/>
              </p:nvSpPr>
              <p:spPr>
                <a:xfrm>
                  <a:off x="6034044" y="1695834"/>
                  <a:ext cx="53291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308D8B74-66C6-3F21-4FFF-F84B875E332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34044" y="1695834"/>
                  <a:ext cx="532913" cy="27699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D8C51EB-AB74-5C89-28D0-9519039B6CF2}"/>
                </a:ext>
              </a:extLst>
            </p:cNvPr>
            <p:cNvCxnSpPr>
              <a:cxnSpLocks/>
            </p:cNvCxnSpPr>
            <p:nvPr/>
          </p:nvCxnSpPr>
          <p:spPr>
            <a:xfrm>
              <a:off x="7104236" y="1744163"/>
              <a:ext cx="0" cy="1828800"/>
            </a:xfrm>
            <a:prstGeom prst="line">
              <a:avLst/>
            </a:prstGeom>
            <a:ln w="1905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283C991-55BD-23B8-C6F8-5617618B187B}"/>
                </a:ext>
              </a:extLst>
            </p:cNvPr>
            <p:cNvCxnSpPr>
              <a:cxnSpLocks/>
            </p:cNvCxnSpPr>
            <p:nvPr/>
          </p:nvCxnSpPr>
          <p:spPr>
            <a:xfrm>
              <a:off x="6189836" y="2658563"/>
              <a:ext cx="1828800" cy="0"/>
            </a:xfrm>
            <a:prstGeom prst="line">
              <a:avLst/>
            </a:prstGeom>
            <a:ln w="1905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005828B3-1F49-E2FD-88FA-C628488C459D}"/>
                </a:ext>
              </a:extLst>
            </p:cNvPr>
            <p:cNvSpPr/>
            <p:nvPr/>
          </p:nvSpPr>
          <p:spPr>
            <a:xfrm>
              <a:off x="6189836" y="1744163"/>
              <a:ext cx="1828800" cy="1828800"/>
            </a:xfrm>
            <a:prstGeom prst="ellipse">
              <a:avLst/>
            </a:prstGeom>
            <a:noFill/>
            <a:ln w="3175">
              <a:solidFill>
                <a:srgbClr val="00B0F0"/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786CF313-DEF5-9720-918C-B0B2CAB8E405}"/>
                </a:ext>
              </a:extLst>
            </p:cNvPr>
            <p:cNvCxnSpPr>
              <a:endCxn id="18" idx="7"/>
            </p:cNvCxnSpPr>
            <p:nvPr/>
          </p:nvCxnSpPr>
          <p:spPr>
            <a:xfrm flipV="1">
              <a:off x="7104236" y="2011985"/>
              <a:ext cx="646578" cy="64657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2455249D-0205-0D32-34CD-032B2BB06062}"/>
                </a:ext>
              </a:extLst>
            </p:cNvPr>
            <p:cNvCxnSpPr>
              <a:cxnSpLocks/>
              <a:endCxn id="18" idx="1"/>
            </p:cNvCxnSpPr>
            <p:nvPr/>
          </p:nvCxnSpPr>
          <p:spPr>
            <a:xfrm flipH="1" flipV="1">
              <a:off x="6457658" y="2011985"/>
              <a:ext cx="646578" cy="646578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2327CE5F-BD50-950B-0340-05971CD4FD3F}"/>
                    </a:ext>
                  </a:extLst>
                </p:cNvPr>
                <p:cNvSpPr txBox="1"/>
                <p:nvPr/>
              </p:nvSpPr>
              <p:spPr>
                <a:xfrm>
                  <a:off x="7676466" y="1695834"/>
                  <a:ext cx="53291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2327CE5F-BD50-950B-0340-05971CD4FD3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76466" y="1695834"/>
                  <a:ext cx="532913" cy="276999"/>
                </a:xfrm>
                <a:prstGeom prst="rect">
                  <a:avLst/>
                </a:prstGeom>
                <a:blipFill>
                  <a:blip r:embed="rId5"/>
                  <a:stretch>
                    <a:fillRect t="-2174" r="-4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3C73B011-BABF-4750-58C1-E7BA15971F08}"/>
                    </a:ext>
                  </a:extLst>
                </p:cNvPr>
                <p:cNvSpPr txBox="1"/>
                <p:nvPr/>
              </p:nvSpPr>
              <p:spPr>
                <a:xfrm>
                  <a:off x="7321377" y="2320228"/>
                  <a:ext cx="40619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3C73B011-BABF-4750-58C1-E7BA15971F0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21377" y="2320228"/>
                  <a:ext cx="406190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2A4595EA-BCAD-1527-A067-7448078FD6CC}"/>
                    </a:ext>
                  </a:extLst>
                </p:cNvPr>
                <p:cNvSpPr txBox="1"/>
                <p:nvPr/>
              </p:nvSpPr>
              <p:spPr>
                <a:xfrm>
                  <a:off x="6513564" y="2320228"/>
                  <a:ext cx="40619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2A4595EA-BCAD-1527-A067-7448078FD6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13564" y="2320228"/>
                  <a:ext cx="406190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BC1EF1D0-E0C9-A2A6-249F-87A957E5ED61}"/>
                    </a:ext>
                  </a:extLst>
                </p:cNvPr>
                <p:cNvSpPr txBox="1"/>
                <p:nvPr/>
              </p:nvSpPr>
              <p:spPr>
                <a:xfrm>
                  <a:off x="7995449" y="2504674"/>
                  <a:ext cx="526917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1,0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BC1EF1D0-E0C9-A2A6-249F-87A957E5ED6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95449" y="2504674"/>
                  <a:ext cx="526917" cy="30777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7C295F2-AEF9-F71D-E9C6-A4E68FA4D29A}"/>
                </a:ext>
              </a:extLst>
            </p:cNvPr>
            <p:cNvCxnSpPr>
              <a:cxnSpLocks/>
              <a:stCxn id="23" idx="3"/>
            </p:cNvCxnSpPr>
            <p:nvPr/>
          </p:nvCxnSpPr>
          <p:spPr>
            <a:xfrm flipV="1">
              <a:off x="6919754" y="2320228"/>
              <a:ext cx="184482" cy="18466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A3816AC2-67C7-B3C6-4414-30E03E11748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101062" y="2325948"/>
              <a:ext cx="183300" cy="17894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0839DD93-3450-9589-7569-1C735296E8AE}"/>
                    </a:ext>
                  </a:extLst>
                </p:cNvPr>
                <p:cNvSpPr txBox="1"/>
                <p:nvPr/>
              </p:nvSpPr>
              <p:spPr>
                <a:xfrm>
                  <a:off x="6335625" y="2258435"/>
                  <a:ext cx="264881" cy="32329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box>
                          <m:boxPr>
                            <m:ctrlPr>
                              <a:rPr lang="en-US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den>
                            </m:f>
                            <m:r>
                              <a:rPr lang="en-US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</m:box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0839DD93-3450-9589-7569-1C735296E8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35625" y="2258435"/>
                  <a:ext cx="264881" cy="323294"/>
                </a:xfrm>
                <a:prstGeom prst="rect">
                  <a:avLst/>
                </a:prstGeom>
                <a:blipFill>
                  <a:blip r:embed="rId9"/>
                  <a:stretch>
                    <a:fillRect l="-11364" r="-4545"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3EF71A6F-A2DC-A187-ED52-E3ACED738CAE}"/>
                    </a:ext>
                  </a:extLst>
                </p:cNvPr>
                <p:cNvSpPr txBox="1"/>
                <p:nvPr/>
              </p:nvSpPr>
              <p:spPr>
                <a:xfrm>
                  <a:off x="7630004" y="2258435"/>
                  <a:ext cx="264880" cy="32271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box>
                          <m:boxPr>
                            <m:ctrlPr>
                              <a:rPr lang="en-US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den>
                            </m:f>
                            <m:r>
                              <a:rPr lang="en-US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</m:box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3EF71A6F-A2DC-A187-ED52-E3ACED738C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30004" y="2258435"/>
                  <a:ext cx="264880" cy="322717"/>
                </a:xfrm>
                <a:prstGeom prst="rect">
                  <a:avLst/>
                </a:prstGeom>
                <a:blipFill>
                  <a:blip r:embed="rId10"/>
                  <a:stretch>
                    <a:fillRect l="-13953" r="-4651" b="-1886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23B25BD-5C1C-E764-0FC8-7B304E6B4BA2}"/>
                  </a:ext>
                </a:extLst>
              </p:cNvPr>
              <p:cNvSpPr txBox="1"/>
              <p:nvPr/>
            </p:nvSpPr>
            <p:spPr>
              <a:xfrm>
                <a:off x="5970363" y="4219541"/>
                <a:ext cx="2444698" cy="65601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23B25BD-5C1C-E764-0FC8-7B304E6B4B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0363" y="4219541"/>
                <a:ext cx="2444698" cy="65601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FF07DB7-6C3F-BC36-C8AC-538F1C181C64}"/>
                  </a:ext>
                </a:extLst>
              </p:cNvPr>
              <p:cNvSpPr txBox="1"/>
              <p:nvPr/>
            </p:nvSpPr>
            <p:spPr>
              <a:xfrm>
                <a:off x="5916251" y="5293046"/>
                <a:ext cx="2723908" cy="7146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cos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acc>
                                    <m:accPr>
                                      <m:chr m:val="⃗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</m:acc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⋅</m:t>
                                  </m:r>
                                  <m:acc>
                                    <m:accPr>
                                      <m:chr m:val="⃗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</m:acc>
                                </m:num>
                                <m:den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</m:acc>
                                    </m:e>
                                  </m:d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</m:acc>
                                    </m:e>
                                  </m:d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FF07DB7-6C3F-BC36-C8AC-538F1C181C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6251" y="5293046"/>
                <a:ext cx="2723908" cy="714683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913D306-3FA8-C056-E1E5-5563CB67C81F}"/>
                  </a:ext>
                </a:extLst>
              </p:cNvPr>
              <p:cNvSpPr txBox="1"/>
              <p:nvPr/>
            </p:nvSpPr>
            <p:spPr>
              <a:xfrm>
                <a:off x="7278205" y="1009765"/>
                <a:ext cx="1354858" cy="4619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𝒗</m:t>
                      </m:r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.7071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0.7071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913D306-3FA8-C056-E1E5-5563CB67C8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8205" y="1009765"/>
                <a:ext cx="1354858" cy="46192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74EE8588-F2E9-2CB4-8A6C-BE4257EC7CA4}"/>
                  </a:ext>
                </a:extLst>
              </p:cNvPr>
              <p:cNvSpPr txBox="1"/>
              <p:nvPr/>
            </p:nvSpPr>
            <p:spPr>
              <a:xfrm>
                <a:off x="4902879" y="3418946"/>
                <a:ext cx="1566454" cy="46192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0.7071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0.7071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74EE8588-F2E9-2CB4-8A6C-BE4257EC7C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2879" y="3418946"/>
                <a:ext cx="1566454" cy="461921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6" name="Group 35">
            <a:extLst>
              <a:ext uri="{FF2B5EF4-FFF2-40B4-BE49-F238E27FC236}">
                <a16:creationId xmlns:a16="http://schemas.microsoft.com/office/drawing/2014/main" id="{449338A0-9CBC-0BD7-FA0D-8F37DCFF950B}"/>
              </a:ext>
            </a:extLst>
          </p:cNvPr>
          <p:cNvGrpSpPr/>
          <p:nvPr/>
        </p:nvGrpSpPr>
        <p:grpSpPr>
          <a:xfrm>
            <a:off x="1559979" y="4149712"/>
            <a:ext cx="1076632" cy="369332"/>
            <a:chOff x="4968362" y="2079211"/>
            <a:chExt cx="1076632" cy="369332"/>
          </a:xfrm>
        </p:grpSpPr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8B11FE5C-935B-8D4B-213A-3157CA33FC9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68362" y="226387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D2B672C7-3049-B7AB-EC46-B4BD93EC290D}"/>
                </a:ext>
              </a:extLst>
            </p:cNvPr>
            <p:cNvSpPr txBox="1"/>
            <p:nvPr/>
          </p:nvSpPr>
          <p:spPr>
            <a:xfrm>
              <a:off x="5661536" y="207921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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CD18D3C1-E302-BE2F-7487-2482FB6627B0}"/>
              </a:ext>
            </a:extLst>
          </p:cNvPr>
          <p:cNvSpPr/>
          <p:nvPr/>
        </p:nvSpPr>
        <p:spPr>
          <a:xfrm>
            <a:off x="4502944" y="2918979"/>
            <a:ext cx="547922" cy="17081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564CB5C-9697-617B-9A88-AA19799CECC3}"/>
              </a:ext>
            </a:extLst>
          </p:cNvPr>
          <p:cNvSpPr/>
          <p:nvPr/>
        </p:nvSpPr>
        <p:spPr>
          <a:xfrm>
            <a:off x="4424363" y="3114242"/>
            <a:ext cx="626502" cy="17081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BE3029F-3133-7E27-8D76-8AA555189E6D}"/>
              </a:ext>
            </a:extLst>
          </p:cNvPr>
          <p:cNvSpPr/>
          <p:nvPr/>
        </p:nvSpPr>
        <p:spPr>
          <a:xfrm>
            <a:off x="3302795" y="3299964"/>
            <a:ext cx="528636" cy="17081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3DF88F8-DEF4-1B9E-ABFF-468AD76089FC}"/>
              </a:ext>
            </a:extLst>
          </p:cNvPr>
          <p:cNvSpPr/>
          <p:nvPr/>
        </p:nvSpPr>
        <p:spPr>
          <a:xfrm>
            <a:off x="3126582" y="3489829"/>
            <a:ext cx="561973" cy="17081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64830302-46F4-A25C-0A97-81345126733F}"/>
              </a:ext>
            </a:extLst>
          </p:cNvPr>
          <p:cNvGrpSpPr/>
          <p:nvPr/>
        </p:nvGrpSpPr>
        <p:grpSpPr>
          <a:xfrm>
            <a:off x="4838153" y="4352680"/>
            <a:ext cx="1076632" cy="369332"/>
            <a:chOff x="4704120" y="2356972"/>
            <a:chExt cx="1076632" cy="369332"/>
          </a:xfrm>
        </p:grpSpPr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83C3EAB6-8901-4D5C-503C-92B0C050F09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04120" y="2541638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8234A611-3777-6284-88B9-C48EB47FF028}"/>
                </a:ext>
              </a:extLst>
            </p:cNvPr>
            <p:cNvSpPr txBox="1"/>
            <p:nvPr/>
          </p:nvSpPr>
          <p:spPr>
            <a:xfrm>
              <a:off x="5397294" y="2356972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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F556D10B-5934-9BD1-C02F-AB471D15B358}"/>
              </a:ext>
            </a:extLst>
          </p:cNvPr>
          <p:cNvGrpSpPr/>
          <p:nvPr/>
        </p:nvGrpSpPr>
        <p:grpSpPr>
          <a:xfrm>
            <a:off x="4948113" y="4795712"/>
            <a:ext cx="1068643" cy="369332"/>
            <a:chOff x="3647644" y="4910075"/>
            <a:chExt cx="1068643" cy="369332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1A80FE03-1E2B-E4F3-924A-C1AFE76C441D}"/>
                </a:ext>
              </a:extLst>
            </p:cNvPr>
            <p:cNvSpPr txBox="1"/>
            <p:nvPr/>
          </p:nvSpPr>
          <p:spPr>
            <a:xfrm>
              <a:off x="4332829" y="4910075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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DE4E2AFB-621F-E345-56BB-68A2ACDE2A8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094741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F8508DB4-CB03-988A-9D25-F9DAF909A107}"/>
              </a:ext>
            </a:extLst>
          </p:cNvPr>
          <p:cNvGrpSpPr/>
          <p:nvPr/>
        </p:nvGrpSpPr>
        <p:grpSpPr>
          <a:xfrm>
            <a:off x="3178338" y="5303726"/>
            <a:ext cx="1064340" cy="369332"/>
            <a:chOff x="3647644" y="5421073"/>
            <a:chExt cx="1064340" cy="369332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8D6B3643-D155-8B38-E10B-11976F8C4F8D}"/>
                </a:ext>
              </a:extLst>
            </p:cNvPr>
            <p:cNvSpPr txBox="1"/>
            <p:nvPr/>
          </p:nvSpPr>
          <p:spPr>
            <a:xfrm>
              <a:off x="4328526" y="5421073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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677F79A0-275D-B150-976A-23A6130356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9443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4FDE85E8-7EB1-EC90-1168-98367594A6BE}"/>
              </a:ext>
            </a:extLst>
          </p:cNvPr>
          <p:cNvSpPr txBox="1"/>
          <p:nvPr/>
        </p:nvSpPr>
        <p:spPr>
          <a:xfrm>
            <a:off x="8640159" y="1009765"/>
            <a:ext cx="1964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X</a:t>
            </a:r>
          </a:p>
          <a:p>
            <a:pPr algn="ctr"/>
            <a:r>
              <a:rPr lang="en-US" sz="1200" b="1" dirty="0"/>
              <a:t>Y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7F3C4CE-BB92-4655-FB93-05D153B1322A}"/>
              </a:ext>
            </a:extLst>
          </p:cNvPr>
          <p:cNvSpPr txBox="1"/>
          <p:nvPr/>
        </p:nvSpPr>
        <p:spPr>
          <a:xfrm>
            <a:off x="6433765" y="3408983"/>
            <a:ext cx="367369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X</a:t>
            </a:r>
          </a:p>
          <a:p>
            <a:pPr algn="ctr"/>
            <a:r>
              <a:rPr lang="en-US" sz="1200" b="1" dirty="0"/>
              <a:t>Y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9B5CBECB-ABD3-9F61-62D8-FE865BD01995}"/>
              </a:ext>
            </a:extLst>
          </p:cNvPr>
          <p:cNvGrpSpPr/>
          <p:nvPr/>
        </p:nvGrpSpPr>
        <p:grpSpPr>
          <a:xfrm>
            <a:off x="3176286" y="5485183"/>
            <a:ext cx="1068643" cy="369332"/>
            <a:chOff x="3647644" y="5359159"/>
            <a:chExt cx="1068643" cy="369332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23A4873F-4044-EDB3-CDB8-2931AD420B25}"/>
                </a:ext>
              </a:extLst>
            </p:cNvPr>
            <p:cNvSpPr txBox="1"/>
            <p:nvPr/>
          </p:nvSpPr>
          <p:spPr>
            <a:xfrm>
              <a:off x="4332829" y="5359159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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710E2030-5375-495F-8124-BD8183229F4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4105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8B563B5C-E2F2-55D5-B0AB-FC575612CF82}"/>
              </a:ext>
            </a:extLst>
          </p:cNvPr>
          <p:cNvGrpSpPr/>
          <p:nvPr/>
        </p:nvGrpSpPr>
        <p:grpSpPr>
          <a:xfrm>
            <a:off x="3361795" y="2446454"/>
            <a:ext cx="1076632" cy="369332"/>
            <a:chOff x="2157212" y="5356391"/>
            <a:chExt cx="1076632" cy="369332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FEDA4C7D-F9D3-C036-BC89-1A571BC2EF57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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B5728E01-9190-23F2-F848-86E644518F3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A41ACADA-09FF-5A04-3873-D0591FDAEDDA}"/>
              </a:ext>
            </a:extLst>
          </p:cNvPr>
          <p:cNvGrpSpPr/>
          <p:nvPr/>
        </p:nvGrpSpPr>
        <p:grpSpPr>
          <a:xfrm>
            <a:off x="3708166" y="5677406"/>
            <a:ext cx="1076632" cy="369332"/>
            <a:chOff x="2157212" y="5356391"/>
            <a:chExt cx="1076632" cy="369332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64C0AC13-EE1F-E844-E451-5B4CEA665846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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3F03AAC4-1FA4-163A-7D5E-59478F490D4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Rectangle 64">
            <a:extLst>
              <a:ext uri="{FF2B5EF4-FFF2-40B4-BE49-F238E27FC236}">
                <a16:creationId xmlns:a16="http://schemas.microsoft.com/office/drawing/2014/main" id="{EDBF5DAC-1BB6-A4C4-8BFC-56D109FA5D42}"/>
              </a:ext>
            </a:extLst>
          </p:cNvPr>
          <p:cNvSpPr/>
          <p:nvPr/>
        </p:nvSpPr>
        <p:spPr>
          <a:xfrm>
            <a:off x="2107406" y="5394812"/>
            <a:ext cx="199794" cy="17081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93FDF5E7-BC03-6F63-327C-631865A759F3}"/>
              </a:ext>
            </a:extLst>
          </p:cNvPr>
          <p:cNvGrpSpPr/>
          <p:nvPr/>
        </p:nvGrpSpPr>
        <p:grpSpPr>
          <a:xfrm>
            <a:off x="4807514" y="5866097"/>
            <a:ext cx="1076632" cy="369332"/>
            <a:chOff x="2157212" y="5356391"/>
            <a:chExt cx="1076632" cy="369332"/>
          </a:xfrm>
        </p:grpSpPr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B02CDCF6-E864-E1E6-29D1-073BE0AE944F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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60B8DDB9-816F-784A-544B-6BE766240DB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B9DF6CF2-00CF-1315-81CE-CA0591A61CA2}"/>
              </a:ext>
            </a:extLst>
          </p:cNvPr>
          <p:cNvGrpSpPr/>
          <p:nvPr/>
        </p:nvGrpSpPr>
        <p:grpSpPr>
          <a:xfrm>
            <a:off x="5020316" y="6054048"/>
            <a:ext cx="1076632" cy="369332"/>
            <a:chOff x="2157212" y="5356391"/>
            <a:chExt cx="1076632" cy="369332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31E5399B-40F9-2A61-B339-796809021FBD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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D73F51D8-58B4-7B8F-A41C-7E1F762BBB0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Rectangle 71">
            <a:extLst>
              <a:ext uri="{FF2B5EF4-FFF2-40B4-BE49-F238E27FC236}">
                <a16:creationId xmlns:a16="http://schemas.microsoft.com/office/drawing/2014/main" id="{0B0369EB-357F-A25A-AE88-D7F63E3FAF04}"/>
              </a:ext>
            </a:extLst>
          </p:cNvPr>
          <p:cNvSpPr/>
          <p:nvPr/>
        </p:nvSpPr>
        <p:spPr>
          <a:xfrm>
            <a:off x="1672433" y="5769106"/>
            <a:ext cx="1473148" cy="17081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02FCFA29-34CB-758C-E68A-6A718FE4C4B0}"/>
              </a:ext>
            </a:extLst>
          </p:cNvPr>
          <p:cNvSpPr/>
          <p:nvPr/>
        </p:nvSpPr>
        <p:spPr>
          <a:xfrm>
            <a:off x="3145018" y="5961569"/>
            <a:ext cx="1010263" cy="17081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2B6C78FC-56AF-705F-A1ED-75D28E628C24}"/>
              </a:ext>
            </a:extLst>
          </p:cNvPr>
          <p:cNvSpPr/>
          <p:nvPr/>
        </p:nvSpPr>
        <p:spPr>
          <a:xfrm>
            <a:off x="2357882" y="5968639"/>
            <a:ext cx="707363" cy="17081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529FF29-FF68-C545-A1EB-5BC7CD4F8C01}"/>
              </a:ext>
            </a:extLst>
          </p:cNvPr>
          <p:cNvSpPr/>
          <p:nvPr/>
        </p:nvSpPr>
        <p:spPr>
          <a:xfrm>
            <a:off x="4335793" y="5961569"/>
            <a:ext cx="142281" cy="17081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4015C9A6-960F-2B99-C3F9-B705696F07A3}"/>
              </a:ext>
            </a:extLst>
          </p:cNvPr>
          <p:cNvSpPr/>
          <p:nvPr/>
        </p:nvSpPr>
        <p:spPr>
          <a:xfrm>
            <a:off x="3312590" y="6149379"/>
            <a:ext cx="1023203" cy="17081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D56A8A12-20AF-3369-6CBD-6545D4840E58}"/>
              </a:ext>
            </a:extLst>
          </p:cNvPr>
          <p:cNvSpPr/>
          <p:nvPr/>
        </p:nvSpPr>
        <p:spPr>
          <a:xfrm>
            <a:off x="2807172" y="5391681"/>
            <a:ext cx="199794" cy="17081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5CF5282D-4DFC-3762-7138-9F889CE8C836}"/>
              </a:ext>
            </a:extLst>
          </p:cNvPr>
          <p:cNvSpPr/>
          <p:nvPr/>
        </p:nvSpPr>
        <p:spPr>
          <a:xfrm>
            <a:off x="3230425" y="2723165"/>
            <a:ext cx="1396344" cy="17081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729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000"/>
                            </p:stCondLst>
                            <p:childTnLst>
                              <p:par>
                                <p:cTn id="7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500"/>
                            </p:stCondLst>
                            <p:childTnLst>
                              <p:par>
                                <p:cTn id="8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000"/>
                            </p:stCondLst>
                            <p:childTnLst>
                              <p:par>
                                <p:cTn id="9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00"/>
                            </p:stCondLst>
                            <p:childTnLst>
                              <p:par>
                                <p:cTn id="10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500"/>
                            </p:stCondLst>
                            <p:childTnLst>
                              <p:par>
                                <p:cTn id="1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500"/>
                            </p:stCondLst>
                            <p:childTnLst>
                              <p:par>
                                <p:cTn id="12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1000"/>
                            </p:stCondLst>
                            <p:childTnLst>
                              <p:par>
                                <p:cTn id="1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1" grpId="0"/>
      <p:bldP spid="34" grpId="0"/>
      <p:bldP spid="35" grpId="0" animBg="1"/>
      <p:bldP spid="39" grpId="0" animBg="1"/>
      <p:bldP spid="40" grpId="0" animBg="1"/>
      <p:bldP spid="41" grpId="0" animBg="1"/>
      <p:bldP spid="42" grpId="0" animBg="1"/>
      <p:bldP spid="54" grpId="0"/>
      <p:bldP spid="55" grpId="0" animBg="1"/>
      <p:bldP spid="65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8" grpId="0" animBg="1"/>
      <p:bldP spid="7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776072-BFC0-EE17-18C8-B7EB1C3199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>
            <a:extLst>
              <a:ext uri="{FF2B5EF4-FFF2-40B4-BE49-F238E27FC236}">
                <a16:creationId xmlns:a16="http://schemas.microsoft.com/office/drawing/2014/main" id="{CC4A821E-8C59-F75E-9078-1A8A1F59D7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667" y="1514458"/>
            <a:ext cx="3940971" cy="235151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BCE84B1-4882-1E0F-ECE4-87E3A5E15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+mn-lt"/>
              </a:rPr>
              <a:t>Run</a:t>
            </a:r>
            <a:r>
              <a:rPr lang="en-US" sz="3200" dirty="0">
                <a:latin typeface="+mn-lt"/>
              </a:rPr>
              <a:t> dot_product.py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024D91-3BBC-D489-4B32-6B34B35F8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14</a:t>
            </a:fld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93B455F-C9D5-E8F8-FB21-CB196A04AE45}"/>
              </a:ext>
            </a:extLst>
          </p:cNvPr>
          <p:cNvSpPr txBox="1"/>
          <p:nvPr/>
        </p:nvSpPr>
        <p:spPr>
          <a:xfrm>
            <a:off x="529667" y="4012978"/>
            <a:ext cx="3650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A vector is a </a:t>
            </a:r>
            <a:r>
              <a:rPr lang="en-US" b="1" dirty="0">
                <a:solidFill>
                  <a:srgbClr val="7030A0"/>
                </a:solidFill>
              </a:rPr>
              <a:t>one-dimensional</a:t>
            </a:r>
            <a:r>
              <a:rPr lang="en-US" dirty="0">
                <a:solidFill>
                  <a:srgbClr val="7030A0"/>
                </a:solidFill>
              </a:rPr>
              <a:t> object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DF53E23-F3A7-36AA-F66E-314B976E71F7}"/>
              </a:ext>
            </a:extLst>
          </p:cNvPr>
          <p:cNvSpPr txBox="1"/>
          <p:nvPr/>
        </p:nvSpPr>
        <p:spPr>
          <a:xfrm>
            <a:off x="484834" y="4474385"/>
            <a:ext cx="42454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Length</a:t>
            </a:r>
            <a:r>
              <a:rPr lang="en-US" dirty="0">
                <a:solidFill>
                  <a:srgbClr val="7030A0"/>
                </a:solidFill>
              </a:rPr>
              <a:t> is the number of </a:t>
            </a:r>
            <a:r>
              <a:rPr lang="en-US" u="sng" dirty="0">
                <a:solidFill>
                  <a:srgbClr val="7030A0"/>
                </a:solidFill>
              </a:rPr>
              <a:t>rows</a:t>
            </a:r>
            <a:r>
              <a:rPr lang="en-US" dirty="0">
                <a:solidFill>
                  <a:srgbClr val="7030A0"/>
                </a:solidFill>
              </a:rPr>
              <a:t>, and </a:t>
            </a:r>
            <a:r>
              <a:rPr lang="en-US" b="1" dirty="0">
                <a:solidFill>
                  <a:srgbClr val="7030A0"/>
                </a:solidFill>
              </a:rPr>
              <a:t>size</a:t>
            </a:r>
            <a:r>
              <a:rPr lang="en-US" dirty="0">
                <a:solidFill>
                  <a:srgbClr val="7030A0"/>
                </a:solidFill>
              </a:rPr>
              <a:t> is the total number of </a:t>
            </a:r>
            <a:r>
              <a:rPr lang="en-US" i="1" dirty="0">
                <a:solidFill>
                  <a:srgbClr val="7030A0"/>
                </a:solidFill>
              </a:rPr>
              <a:t>components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92EF083-C168-D6B7-133F-56A3FAE1DC09}"/>
              </a:ext>
            </a:extLst>
          </p:cNvPr>
          <p:cNvSpPr txBox="1"/>
          <p:nvPr/>
        </p:nvSpPr>
        <p:spPr>
          <a:xfrm>
            <a:off x="529667" y="5195906"/>
            <a:ext cx="42454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A vector having its tip on the </a:t>
            </a:r>
            <a:r>
              <a:rPr lang="en-US" b="1" dirty="0">
                <a:solidFill>
                  <a:srgbClr val="7030A0"/>
                </a:solidFill>
              </a:rPr>
              <a:t>unit</a:t>
            </a:r>
            <a:r>
              <a:rPr lang="en-US" dirty="0">
                <a:solidFill>
                  <a:srgbClr val="7030A0"/>
                </a:solidFill>
              </a:rPr>
              <a:t> circle has a </a:t>
            </a:r>
            <a:r>
              <a:rPr lang="en-US" b="1" dirty="0">
                <a:solidFill>
                  <a:srgbClr val="7030A0"/>
                </a:solidFill>
              </a:rPr>
              <a:t>norm</a:t>
            </a:r>
            <a:r>
              <a:rPr lang="en-US" dirty="0">
                <a:solidFill>
                  <a:srgbClr val="7030A0"/>
                </a:solidFill>
              </a:rPr>
              <a:t> (magnitude) of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9AB2A84-DA9A-5EEB-E2A4-4ADA4F340A13}"/>
                  </a:ext>
                </a:extLst>
              </p:cNvPr>
              <p:cNvSpPr txBox="1"/>
              <p:nvPr/>
            </p:nvSpPr>
            <p:spPr>
              <a:xfrm>
                <a:off x="484833" y="5917427"/>
                <a:ext cx="4245455" cy="669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7030A0"/>
                    </a:solidFill>
                  </a:rPr>
                  <a:t>Perpendicular (orthogonal) vectors have a zero dot product since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cos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90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°</m:t>
                        </m:r>
                      </m:sup>
                    </m:sSup>
                  </m:oMath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9AB2A84-DA9A-5EEB-E2A4-4ADA4F340A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833" y="5917427"/>
                <a:ext cx="4245455" cy="669992"/>
              </a:xfrm>
              <a:prstGeom prst="rect">
                <a:avLst/>
              </a:prstGeom>
              <a:blipFill>
                <a:blip r:embed="rId4"/>
                <a:stretch>
                  <a:fillRect l="-1293" t="-5455" b="-1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A515467A-E32C-2F7C-C501-FA73D4964E8F}"/>
                  </a:ext>
                </a:extLst>
              </p:cNvPr>
              <p:cNvSpPr txBox="1"/>
              <p:nvPr/>
            </p:nvSpPr>
            <p:spPr>
              <a:xfrm>
                <a:off x="5970363" y="4219541"/>
                <a:ext cx="2444698" cy="65601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A515467A-E32C-2F7C-C501-FA73D4964E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0363" y="4219541"/>
                <a:ext cx="2444698" cy="65601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20ED92E6-838E-AE0C-E77E-82BBB21ED76A}"/>
                  </a:ext>
                </a:extLst>
              </p:cNvPr>
              <p:cNvSpPr txBox="1"/>
              <p:nvPr/>
            </p:nvSpPr>
            <p:spPr>
              <a:xfrm>
                <a:off x="5916251" y="5293046"/>
                <a:ext cx="2723908" cy="7146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cos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acc>
                                    <m:accPr>
                                      <m:chr m:val="⃗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</m:acc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⋅</m:t>
                                  </m:r>
                                  <m:acc>
                                    <m:accPr>
                                      <m:chr m:val="⃗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</m:acc>
                                </m:num>
                                <m:den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</m:acc>
                                    </m:e>
                                  </m:d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</m:acc>
                                    </m:e>
                                  </m:d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20ED92E6-838E-AE0C-E77E-82BBB21ED7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6251" y="5293046"/>
                <a:ext cx="2723908" cy="71468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0" name="Group 79">
            <a:extLst>
              <a:ext uri="{FF2B5EF4-FFF2-40B4-BE49-F238E27FC236}">
                <a16:creationId xmlns:a16="http://schemas.microsoft.com/office/drawing/2014/main" id="{52F3EBB1-3D27-63A7-F84A-937179402C03}"/>
              </a:ext>
            </a:extLst>
          </p:cNvPr>
          <p:cNvGrpSpPr/>
          <p:nvPr/>
        </p:nvGrpSpPr>
        <p:grpSpPr>
          <a:xfrm>
            <a:off x="4902879" y="1009765"/>
            <a:ext cx="3933762" cy="2871102"/>
            <a:chOff x="4902879" y="1009765"/>
            <a:chExt cx="3933762" cy="2871102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58A26424-AE23-B475-89FA-741468B5D9A7}"/>
                </a:ext>
              </a:extLst>
            </p:cNvPr>
            <p:cNvGrpSpPr/>
            <p:nvPr/>
          </p:nvGrpSpPr>
          <p:grpSpPr>
            <a:xfrm>
              <a:off x="5942078" y="1515931"/>
              <a:ext cx="2672255" cy="2236934"/>
              <a:chOff x="5942078" y="1515931"/>
              <a:chExt cx="2672255" cy="2236934"/>
            </a:xfrm>
          </p:grpSpPr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F8EE2E34-D69C-F3FD-B2CC-5B6E163C9F23}"/>
                  </a:ext>
                </a:extLst>
              </p:cNvPr>
              <p:cNvSpPr/>
              <p:nvPr/>
            </p:nvSpPr>
            <p:spPr>
              <a:xfrm>
                <a:off x="5942078" y="1515931"/>
                <a:ext cx="2672255" cy="22369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TextBox 37">
                    <a:extLst>
                      <a:ext uri="{FF2B5EF4-FFF2-40B4-BE49-F238E27FC236}">
                        <a16:creationId xmlns:a16="http://schemas.microsoft.com/office/drawing/2014/main" id="{DDD4CF84-A7C4-CCE4-231A-0047E84CE887}"/>
                      </a:ext>
                    </a:extLst>
                  </p:cNvPr>
                  <p:cNvSpPr txBox="1"/>
                  <p:nvPr/>
                </p:nvSpPr>
                <p:spPr>
                  <a:xfrm>
                    <a:off x="6034044" y="1695834"/>
                    <a:ext cx="532913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12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8" name="TextBox 37">
                    <a:extLst>
                      <a:ext uri="{FF2B5EF4-FFF2-40B4-BE49-F238E27FC236}">
                        <a16:creationId xmlns:a16="http://schemas.microsoft.com/office/drawing/2014/main" id="{DDD4CF84-A7C4-CCE4-231A-0047E84CE88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34044" y="1695834"/>
                    <a:ext cx="532913" cy="276999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00FC85D6-295E-C188-7466-1E573C62C35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04236" y="1744163"/>
                <a:ext cx="0" cy="182880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0BC01027-95B9-0584-3CB1-49F9CEF2C3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89836" y="2658563"/>
                <a:ext cx="18288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03D5E837-EAD6-C65F-8B45-E007BF6CDA33}"/>
                  </a:ext>
                </a:extLst>
              </p:cNvPr>
              <p:cNvSpPr/>
              <p:nvPr/>
            </p:nvSpPr>
            <p:spPr>
              <a:xfrm>
                <a:off x="6189836" y="1744163"/>
                <a:ext cx="1828800" cy="1828800"/>
              </a:xfrm>
              <a:prstGeom prst="ellipse">
                <a:avLst/>
              </a:prstGeom>
              <a:noFill/>
              <a:ln w="3175">
                <a:solidFill>
                  <a:srgbClr val="00B0F0"/>
                </a:solidFill>
                <a:prstDash val="lgDash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C1C17194-B280-9B94-9DA5-710B42BC20C5}"/>
                  </a:ext>
                </a:extLst>
              </p:cNvPr>
              <p:cNvCxnSpPr>
                <a:endCxn id="41" idx="7"/>
              </p:cNvCxnSpPr>
              <p:nvPr/>
            </p:nvCxnSpPr>
            <p:spPr>
              <a:xfrm flipV="1">
                <a:off x="7104236" y="2011985"/>
                <a:ext cx="646578" cy="646578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172BEF67-3C46-A97C-A513-EFED4CE2B355}"/>
                  </a:ext>
                </a:extLst>
              </p:cNvPr>
              <p:cNvCxnSpPr>
                <a:cxnSpLocks/>
                <a:endCxn id="41" idx="1"/>
              </p:cNvCxnSpPr>
              <p:nvPr/>
            </p:nvCxnSpPr>
            <p:spPr>
              <a:xfrm flipH="1" flipV="1">
                <a:off x="6457658" y="2011985"/>
                <a:ext cx="646578" cy="646578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822E7689-078F-5D39-15FA-EB3DA07DD466}"/>
                      </a:ext>
                    </a:extLst>
                  </p:cNvPr>
                  <p:cNvSpPr txBox="1"/>
                  <p:nvPr/>
                </p:nvSpPr>
                <p:spPr>
                  <a:xfrm>
                    <a:off x="7676466" y="1695834"/>
                    <a:ext cx="532913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12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822E7689-078F-5D39-15FA-EB3DA07DD46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76466" y="1695834"/>
                    <a:ext cx="532913" cy="276999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t="-2174" r="-454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TextBox 44">
                    <a:extLst>
                      <a:ext uri="{FF2B5EF4-FFF2-40B4-BE49-F238E27FC236}">
                        <a16:creationId xmlns:a16="http://schemas.microsoft.com/office/drawing/2014/main" id="{56595DC8-45DC-14E0-FA13-3E41CA0D2322}"/>
                      </a:ext>
                    </a:extLst>
                  </p:cNvPr>
                  <p:cNvSpPr txBox="1"/>
                  <p:nvPr/>
                </p:nvSpPr>
                <p:spPr>
                  <a:xfrm>
                    <a:off x="7321377" y="2320228"/>
                    <a:ext cx="40619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5" name="TextBox 44">
                    <a:extLst>
                      <a:ext uri="{FF2B5EF4-FFF2-40B4-BE49-F238E27FC236}">
                        <a16:creationId xmlns:a16="http://schemas.microsoft.com/office/drawing/2014/main" id="{56595DC8-45DC-14E0-FA13-3E41CA0D232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21377" y="2320228"/>
                    <a:ext cx="406190" cy="3693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TextBox 45">
                    <a:extLst>
                      <a:ext uri="{FF2B5EF4-FFF2-40B4-BE49-F238E27FC236}">
                        <a16:creationId xmlns:a16="http://schemas.microsoft.com/office/drawing/2014/main" id="{F5D84564-99E8-67B7-69B6-9CB1BF65AB7C}"/>
                      </a:ext>
                    </a:extLst>
                  </p:cNvPr>
                  <p:cNvSpPr txBox="1"/>
                  <p:nvPr/>
                </p:nvSpPr>
                <p:spPr>
                  <a:xfrm>
                    <a:off x="6513564" y="2320228"/>
                    <a:ext cx="40619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6" name="TextBox 45">
                    <a:extLst>
                      <a:ext uri="{FF2B5EF4-FFF2-40B4-BE49-F238E27FC236}">
                        <a16:creationId xmlns:a16="http://schemas.microsoft.com/office/drawing/2014/main" id="{F5D84564-99E8-67B7-69B6-9CB1BF65AB7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13564" y="2320228"/>
                    <a:ext cx="406190" cy="369332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TextBox 46">
                    <a:extLst>
                      <a:ext uri="{FF2B5EF4-FFF2-40B4-BE49-F238E27FC236}">
                        <a16:creationId xmlns:a16="http://schemas.microsoft.com/office/drawing/2014/main" id="{AB54EF0F-BDE0-3D4B-C86D-7BA1303805FC}"/>
                      </a:ext>
                    </a:extLst>
                  </p:cNvPr>
                  <p:cNvSpPr txBox="1"/>
                  <p:nvPr/>
                </p:nvSpPr>
                <p:spPr>
                  <a:xfrm>
                    <a:off x="7995449" y="2504674"/>
                    <a:ext cx="526917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1,0</m:t>
                              </m:r>
                            </m:e>
                          </m:d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7" name="TextBox 46">
                    <a:extLst>
                      <a:ext uri="{FF2B5EF4-FFF2-40B4-BE49-F238E27FC236}">
                        <a16:creationId xmlns:a16="http://schemas.microsoft.com/office/drawing/2014/main" id="{AB54EF0F-BDE0-3D4B-C86D-7BA1303805F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95449" y="2504674"/>
                    <a:ext cx="526917" cy="307777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6F533E53-889A-DF1B-C919-85BFFD49DA06}"/>
                  </a:ext>
                </a:extLst>
              </p:cNvPr>
              <p:cNvCxnSpPr>
                <a:cxnSpLocks/>
                <a:stCxn id="46" idx="3"/>
              </p:cNvCxnSpPr>
              <p:nvPr/>
            </p:nvCxnSpPr>
            <p:spPr>
              <a:xfrm flipV="1">
                <a:off x="6919754" y="2320228"/>
                <a:ext cx="184482" cy="18466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CA455232-53C1-B579-60C6-E1D0AC469DB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101062" y="2325948"/>
                <a:ext cx="183300" cy="17894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" name="TextBox 49">
                    <a:extLst>
                      <a:ext uri="{FF2B5EF4-FFF2-40B4-BE49-F238E27FC236}">
                        <a16:creationId xmlns:a16="http://schemas.microsoft.com/office/drawing/2014/main" id="{1D1F0338-0EF9-1F94-5196-B67B41F94F53}"/>
                      </a:ext>
                    </a:extLst>
                  </p:cNvPr>
                  <p:cNvSpPr txBox="1"/>
                  <p:nvPr/>
                </p:nvSpPr>
                <p:spPr>
                  <a:xfrm>
                    <a:off x="6335625" y="2258435"/>
                    <a:ext cx="264881" cy="32329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box>
                            <m:boxPr>
                              <m:ctrlPr>
                                <a:rPr lang="en-US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oxPr>
                            <m:e>
                              <m:argPr>
                                <m:argSz m:val="-1"/>
                              </m:argPr>
                              <m:f>
                                <m:fPr>
                                  <m:ctrlPr>
                                    <a:rPr lang="en-US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  <m:r>
                                <a:rPr lang="en-US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</m:box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0" name="TextBox 49">
                    <a:extLst>
                      <a:ext uri="{FF2B5EF4-FFF2-40B4-BE49-F238E27FC236}">
                        <a16:creationId xmlns:a16="http://schemas.microsoft.com/office/drawing/2014/main" id="{1D1F0338-0EF9-1F94-5196-B67B41F94F5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35625" y="2258435"/>
                    <a:ext cx="264881" cy="323294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11364" r="-4545" b="-1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" name="TextBox 50">
                    <a:extLst>
                      <a:ext uri="{FF2B5EF4-FFF2-40B4-BE49-F238E27FC236}">
                        <a16:creationId xmlns:a16="http://schemas.microsoft.com/office/drawing/2014/main" id="{3C6411E3-60FE-3D22-77EA-0D257C74F371}"/>
                      </a:ext>
                    </a:extLst>
                  </p:cNvPr>
                  <p:cNvSpPr txBox="1"/>
                  <p:nvPr/>
                </p:nvSpPr>
                <p:spPr>
                  <a:xfrm>
                    <a:off x="7630004" y="2258435"/>
                    <a:ext cx="264880" cy="32271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box>
                            <m:boxPr>
                              <m:ctrlPr>
                                <a:rPr lang="en-US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oxPr>
                            <m:e>
                              <m:argPr>
                                <m:argSz m:val="-1"/>
                              </m:argPr>
                              <m:f>
                                <m:fPr>
                                  <m:ctrlPr>
                                    <a:rPr lang="en-US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  <m:r>
                                <a:rPr lang="en-US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</m:box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1" name="TextBox 50">
                    <a:extLst>
                      <a:ext uri="{FF2B5EF4-FFF2-40B4-BE49-F238E27FC236}">
                        <a16:creationId xmlns:a16="http://schemas.microsoft.com/office/drawing/2014/main" id="{3C6411E3-60FE-3D22-77EA-0D257C74F37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30004" y="2258435"/>
                    <a:ext cx="264880" cy="322717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13953" r="-4651" b="-1886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D8B3909D-C817-F05D-2B3A-B99327A5BD21}"/>
                    </a:ext>
                  </a:extLst>
                </p:cNvPr>
                <p:cNvSpPr txBox="1"/>
                <p:nvPr/>
              </p:nvSpPr>
              <p:spPr>
                <a:xfrm>
                  <a:off x="7278205" y="1009765"/>
                  <a:ext cx="1354858" cy="4619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lang="en-US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.7071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0.7071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D8B3909D-C817-F05D-2B3A-B99327A5BD2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78205" y="1009765"/>
                  <a:ext cx="1354858" cy="461921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99D725A9-1973-99DF-EB2A-46BB410FB0C9}"/>
                    </a:ext>
                  </a:extLst>
                </p:cNvPr>
                <p:cNvSpPr txBox="1"/>
                <p:nvPr/>
              </p:nvSpPr>
              <p:spPr>
                <a:xfrm>
                  <a:off x="4902879" y="3418946"/>
                  <a:ext cx="1566454" cy="461921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0.7071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0.7071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99D725A9-1973-99DF-EB2A-46BB410FB0C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02879" y="3418946"/>
                  <a:ext cx="1566454" cy="461921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58A2B396-8E9C-6B4C-0559-EAFCC1EEE4A7}"/>
                </a:ext>
              </a:extLst>
            </p:cNvPr>
            <p:cNvSpPr txBox="1"/>
            <p:nvPr/>
          </p:nvSpPr>
          <p:spPr>
            <a:xfrm>
              <a:off x="8640159" y="1009765"/>
              <a:ext cx="1964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/>
                <a:t>X</a:t>
              </a:r>
            </a:p>
            <a:p>
              <a:pPr algn="ctr"/>
              <a:r>
                <a:rPr lang="en-US" sz="1200" b="1" dirty="0"/>
                <a:t>Y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0FD8BDA9-7F57-E30A-77EA-2E33DE6B83A7}"/>
                </a:ext>
              </a:extLst>
            </p:cNvPr>
            <p:cNvSpPr txBox="1"/>
            <p:nvPr/>
          </p:nvSpPr>
          <p:spPr>
            <a:xfrm>
              <a:off x="6433765" y="3408983"/>
              <a:ext cx="36736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/>
                <a:t>X</a:t>
              </a:r>
            </a:p>
            <a:p>
              <a:pPr algn="ctr"/>
              <a:r>
                <a:rPr lang="en-US" sz="1200" b="1" dirty="0"/>
                <a:t>Y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38141FCE-3F3A-E348-FB60-ACCF05A31C2E}"/>
              </a:ext>
            </a:extLst>
          </p:cNvPr>
          <p:cNvGrpSpPr/>
          <p:nvPr/>
        </p:nvGrpSpPr>
        <p:grpSpPr>
          <a:xfrm>
            <a:off x="4288774" y="1559497"/>
            <a:ext cx="1076632" cy="369332"/>
            <a:chOff x="4968362" y="2079211"/>
            <a:chExt cx="1076632" cy="369332"/>
          </a:xfrm>
        </p:grpSpPr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284D47C4-37EE-0C10-2CF2-AE926BD1C5E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68362" y="226387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76C8B949-5F8F-B720-A8E1-4F14F755709F}"/>
                </a:ext>
              </a:extLst>
            </p:cNvPr>
            <p:cNvSpPr txBox="1"/>
            <p:nvPr/>
          </p:nvSpPr>
          <p:spPr>
            <a:xfrm>
              <a:off x="5661536" y="207921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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C6D1903D-38CC-F260-957E-341479E9D8B6}"/>
              </a:ext>
            </a:extLst>
          </p:cNvPr>
          <p:cNvGrpSpPr/>
          <p:nvPr/>
        </p:nvGrpSpPr>
        <p:grpSpPr>
          <a:xfrm>
            <a:off x="3699412" y="2401444"/>
            <a:ext cx="1076632" cy="369332"/>
            <a:chOff x="4704120" y="2356972"/>
            <a:chExt cx="1076632" cy="369332"/>
          </a:xfrm>
        </p:grpSpPr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87E0A960-F1CD-C355-FC92-50CC19ED8B0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04120" y="2541638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0A462061-D44B-74E1-D04F-91EDBE2E8D7B}"/>
                </a:ext>
              </a:extLst>
            </p:cNvPr>
            <p:cNvSpPr txBox="1"/>
            <p:nvPr/>
          </p:nvSpPr>
          <p:spPr>
            <a:xfrm>
              <a:off x="5397294" y="2356972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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sp>
        <p:nvSpPr>
          <p:cNvPr id="64" name="Rectangle 63">
            <a:extLst>
              <a:ext uri="{FF2B5EF4-FFF2-40B4-BE49-F238E27FC236}">
                <a16:creationId xmlns:a16="http://schemas.microsoft.com/office/drawing/2014/main" id="{9AE2E221-A71C-9A81-89F2-06A45EA50F0A}"/>
              </a:ext>
            </a:extLst>
          </p:cNvPr>
          <p:cNvSpPr/>
          <p:nvPr/>
        </p:nvSpPr>
        <p:spPr>
          <a:xfrm>
            <a:off x="3257239" y="2496146"/>
            <a:ext cx="405158" cy="17081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9C1F7B57-7542-D360-F502-CAF3A0E4DC85}"/>
              </a:ext>
            </a:extLst>
          </p:cNvPr>
          <p:cNvGrpSpPr/>
          <p:nvPr/>
        </p:nvGrpSpPr>
        <p:grpSpPr>
          <a:xfrm>
            <a:off x="2219187" y="2666963"/>
            <a:ext cx="1068643" cy="369332"/>
            <a:chOff x="3647644" y="4910075"/>
            <a:chExt cx="1068643" cy="369332"/>
          </a:xfrm>
        </p:grpSpPr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D1F35811-D66E-87D3-6E2E-13F6D898B08B}"/>
                </a:ext>
              </a:extLst>
            </p:cNvPr>
            <p:cNvSpPr txBox="1"/>
            <p:nvPr/>
          </p:nvSpPr>
          <p:spPr>
            <a:xfrm>
              <a:off x="4332829" y="4910075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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BA993616-9A83-8C3F-4B66-4C8ED550A3F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094741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962660F0-5E98-29C9-F2C1-456B2B83E802}"/>
              </a:ext>
            </a:extLst>
          </p:cNvPr>
          <p:cNvGrpSpPr/>
          <p:nvPr/>
        </p:nvGrpSpPr>
        <p:grpSpPr>
          <a:xfrm>
            <a:off x="2943937" y="3135605"/>
            <a:ext cx="1064340" cy="369332"/>
            <a:chOff x="3647644" y="5421073"/>
            <a:chExt cx="1064340" cy="369332"/>
          </a:xfrm>
        </p:grpSpPr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9D5D7D77-EE45-7DF7-4323-7E3BF5CA6E83}"/>
                </a:ext>
              </a:extLst>
            </p:cNvPr>
            <p:cNvSpPr txBox="1"/>
            <p:nvPr/>
          </p:nvSpPr>
          <p:spPr>
            <a:xfrm>
              <a:off x="4328526" y="5421073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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A00AB4BC-8FD5-54CA-11B6-B230C943E1C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9443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26D29C9E-F374-97DB-D60B-64A1C6AD9683}"/>
              </a:ext>
            </a:extLst>
          </p:cNvPr>
          <p:cNvGrpSpPr/>
          <p:nvPr/>
        </p:nvGrpSpPr>
        <p:grpSpPr>
          <a:xfrm>
            <a:off x="2868218" y="3322879"/>
            <a:ext cx="1068643" cy="369332"/>
            <a:chOff x="3647644" y="5359159"/>
            <a:chExt cx="1068643" cy="369332"/>
          </a:xfrm>
        </p:grpSpPr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5794245C-DA76-2930-7B9B-3BB246AAF6FE}"/>
                </a:ext>
              </a:extLst>
            </p:cNvPr>
            <p:cNvSpPr txBox="1"/>
            <p:nvPr/>
          </p:nvSpPr>
          <p:spPr>
            <a:xfrm>
              <a:off x="4332829" y="5359159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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D98BA1E1-26EF-7EF9-98D8-257AE327342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4105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Rectangle 73">
            <a:extLst>
              <a:ext uri="{FF2B5EF4-FFF2-40B4-BE49-F238E27FC236}">
                <a16:creationId xmlns:a16="http://schemas.microsoft.com/office/drawing/2014/main" id="{94A7D325-6BDC-3808-2735-32314234B776}"/>
              </a:ext>
            </a:extLst>
          </p:cNvPr>
          <p:cNvSpPr/>
          <p:nvPr/>
        </p:nvSpPr>
        <p:spPr>
          <a:xfrm>
            <a:off x="769313" y="3431382"/>
            <a:ext cx="183187" cy="14396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C87B67A8-A64B-C452-1FC3-FF5F47738041}"/>
              </a:ext>
            </a:extLst>
          </p:cNvPr>
          <p:cNvSpPr/>
          <p:nvPr/>
        </p:nvSpPr>
        <p:spPr>
          <a:xfrm>
            <a:off x="769313" y="3611959"/>
            <a:ext cx="383458" cy="14396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939B6AC3-49C9-89CD-2556-9F259571D8DC}"/>
              </a:ext>
            </a:extLst>
          </p:cNvPr>
          <p:cNvGrpSpPr/>
          <p:nvPr/>
        </p:nvGrpSpPr>
        <p:grpSpPr>
          <a:xfrm>
            <a:off x="1968994" y="3500565"/>
            <a:ext cx="1076632" cy="369332"/>
            <a:chOff x="2157212" y="5356391"/>
            <a:chExt cx="1076632" cy="369332"/>
          </a:xfrm>
        </p:grpSpPr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67424302-A06D-4446-57AB-8591B23AA2D5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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8AAB299A-3F04-9FC7-A7A5-C15E29EBF94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9824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"/>
                            </p:stCondLst>
                            <p:childTnLst>
                              <p:par>
                                <p:cTn id="6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500"/>
                            </p:stCondLst>
                            <p:childTnLst>
                              <p:par>
                                <p:cTn id="7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  <p:bldP spid="31" grpId="0"/>
      <p:bldP spid="32" grpId="0"/>
      <p:bldP spid="52" grpId="0"/>
      <p:bldP spid="53" grpId="0"/>
      <p:bldP spid="64" grpId="0" animBg="1"/>
      <p:bldP spid="74" grpId="0" animBg="1"/>
      <p:bldP spid="7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7837EAB-B3FB-4742-9E8C-A4B1A73D6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7030A0"/>
                </a:solidFill>
                <a:latin typeface="+mn-lt"/>
              </a:rPr>
              <a:t>Check</a:t>
            </a:r>
            <a:r>
              <a:rPr lang="en-US" sz="3200" dirty="0">
                <a:latin typeface="+mn-lt"/>
              </a:rPr>
              <a:t> dot_product.py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15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DBF9502-24EB-4219-AE5B-F188718502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2672953"/>
            <a:ext cx="3185093" cy="176451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AD91D61-2B8B-4DB5-B787-F8722BFBBE30}"/>
              </a:ext>
            </a:extLst>
          </p:cNvPr>
          <p:cNvSpPr/>
          <p:nvPr/>
        </p:nvSpPr>
        <p:spPr>
          <a:xfrm>
            <a:off x="7304726" y="2945216"/>
            <a:ext cx="153304" cy="1976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550B41A-D917-4861-8219-0E2BD16CFEA1}"/>
              </a:ext>
            </a:extLst>
          </p:cNvPr>
          <p:cNvSpPr/>
          <p:nvPr/>
        </p:nvSpPr>
        <p:spPr>
          <a:xfrm>
            <a:off x="7250750" y="3180166"/>
            <a:ext cx="384285" cy="197644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E79E348-7FF9-404C-A6A7-B31A99F275A5}"/>
                  </a:ext>
                </a:extLst>
              </p:cNvPr>
              <p:cNvSpPr txBox="1"/>
              <p:nvPr/>
            </p:nvSpPr>
            <p:spPr>
              <a:xfrm>
                <a:off x="5068842" y="4701847"/>
                <a:ext cx="2191407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is a vector with </a:t>
                </a:r>
                <a:r>
                  <a:rPr lang="en-US" b="1" dirty="0">
                    <a:solidFill>
                      <a:schemeClr val="tx1"/>
                    </a:solidFill>
                  </a:rPr>
                  <a:t>two</a:t>
                </a:r>
                <a:r>
                  <a:rPr lang="en-US" dirty="0">
                    <a:solidFill>
                      <a:schemeClr val="tx1"/>
                    </a:solidFill>
                  </a:rPr>
                  <a:t> elements, but is still just a </a:t>
                </a:r>
                <a:r>
                  <a:rPr lang="en-US" b="1" dirty="0">
                    <a:solidFill>
                      <a:schemeClr val="tx1"/>
                    </a:solidFill>
                  </a:rPr>
                  <a:t>1-D</a:t>
                </a:r>
                <a:r>
                  <a:rPr lang="en-US" dirty="0">
                    <a:solidFill>
                      <a:schemeClr val="tx1"/>
                    </a:solidFill>
                  </a:rPr>
                  <a:t> object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E79E348-7FF9-404C-A6A7-B31A99F275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8842" y="4701847"/>
                <a:ext cx="2191407" cy="923330"/>
              </a:xfrm>
              <a:prstGeom prst="rect">
                <a:avLst/>
              </a:prstGeom>
              <a:blipFill>
                <a:blip r:embed="rId4"/>
                <a:stretch>
                  <a:fillRect l="-279" t="-3289" r="-2228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BFFAC267-EEE2-4145-9A9D-38FF2F52A52E}"/>
              </a:ext>
            </a:extLst>
          </p:cNvPr>
          <p:cNvCxnSpPr>
            <a:cxnSpLocks/>
            <a:stCxn id="14" idx="3"/>
            <a:endCxn id="30" idx="2"/>
          </p:cNvCxnSpPr>
          <p:nvPr/>
        </p:nvCxnSpPr>
        <p:spPr>
          <a:xfrm flipV="1">
            <a:off x="7286246" y="3377810"/>
            <a:ext cx="156647" cy="2570533"/>
          </a:xfrm>
          <a:prstGeom prst="bentConnector2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09B86F4-267D-4531-853F-13A02B229137}"/>
              </a:ext>
            </a:extLst>
          </p:cNvPr>
          <p:cNvSpPr txBox="1"/>
          <p:nvPr/>
        </p:nvSpPr>
        <p:spPr>
          <a:xfrm>
            <a:off x="4937184" y="5625177"/>
            <a:ext cx="23490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Notice the comma with nothing after it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B10A96F-2B2D-F53C-AF12-DD3D223989FD}"/>
              </a:ext>
            </a:extLst>
          </p:cNvPr>
          <p:cNvSpPr txBox="1"/>
          <p:nvPr/>
        </p:nvSpPr>
        <p:spPr>
          <a:xfrm>
            <a:off x="295466" y="1976186"/>
            <a:ext cx="49911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len() </a:t>
            </a:r>
            <a:r>
              <a:rPr lang="en-US" b="1" dirty="0">
                <a:solidFill>
                  <a:srgbClr val="7030A0"/>
                </a:solidFill>
              </a:rPr>
              <a:t>only returns the number of items in the</a:t>
            </a:r>
          </a:p>
          <a:p>
            <a:pPr algn="ctr"/>
            <a:r>
              <a:rPr lang="en-US" b="1" u="sng" dirty="0">
                <a:solidFill>
                  <a:srgbClr val="7030A0"/>
                </a:solidFill>
              </a:rPr>
              <a:t>1</a:t>
            </a:r>
            <a:r>
              <a:rPr lang="en-US" b="1" u="sng" baseline="30000" dirty="0">
                <a:solidFill>
                  <a:srgbClr val="7030A0"/>
                </a:solidFill>
              </a:rPr>
              <a:t>st</a:t>
            </a:r>
            <a:r>
              <a:rPr lang="en-US" b="1" u="sng" dirty="0">
                <a:solidFill>
                  <a:srgbClr val="7030A0"/>
                </a:solidFill>
              </a:rPr>
              <a:t> dimension</a:t>
            </a:r>
            <a:r>
              <a:rPr lang="en-US" b="1" dirty="0">
                <a:solidFill>
                  <a:srgbClr val="7030A0"/>
                </a:solidFill>
              </a:rPr>
              <a:t> of an np.ndarray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3A899CB-1999-4DC3-94CF-C3359460BD78}"/>
              </a:ext>
            </a:extLst>
          </p:cNvPr>
          <p:cNvSpPr/>
          <p:nvPr/>
        </p:nvSpPr>
        <p:spPr>
          <a:xfrm>
            <a:off x="4615241" y="3398589"/>
            <a:ext cx="1573515" cy="235744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CB2A6E37-CD9E-E8DD-52EB-4BAEBE8CA252}"/>
              </a:ext>
            </a:extLst>
          </p:cNvPr>
          <p:cNvCxnSpPr>
            <a:cxnSpLocks/>
            <a:stCxn id="2" idx="2"/>
            <a:endCxn id="6" idx="1"/>
          </p:cNvCxnSpPr>
          <p:nvPr/>
        </p:nvCxnSpPr>
        <p:spPr>
          <a:xfrm rot="16200000" flipH="1">
            <a:off x="3256168" y="2157388"/>
            <a:ext cx="893944" cy="1824201"/>
          </a:xfrm>
          <a:prstGeom prst="bentConnector2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4450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0" grpId="0" animBg="1"/>
      <p:bldP spid="9" grpId="0"/>
      <p:bldP spid="14" grpId="0"/>
      <p:bldP spid="2" grpId="0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itle 1">
                <a:extLst>
                  <a:ext uri="{FF2B5EF4-FFF2-40B4-BE49-F238E27FC236}">
                    <a16:creationId xmlns:a16="http://schemas.microsoft.com/office/drawing/2014/main" id="{D22A27CB-07B9-4C5B-8228-D13A5CFEE16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Autofit/>
              </a:bodyPr>
              <a:lstStyle/>
              <a:p>
                <a:pPr algn="ctr"/>
                <a:r>
                  <a:rPr lang="en-US" sz="3200" dirty="0">
                    <a:latin typeface="+mn-lt"/>
                  </a:rPr>
                  <a:t>Real Vectors – Dot Product (Vector </a:t>
                </a:r>
                <a14:m>
                  <m:oMath xmlns:m="http://schemas.openxmlformats.org/officeDocument/2006/math">
                    <m:r>
                      <a:rPr lang="en-US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>
                    <a:latin typeface="+mn-lt"/>
                  </a:rPr>
                  <a:t>Vector)</a:t>
                </a:r>
              </a:p>
            </p:txBody>
          </p:sp>
        </mc:Choice>
        <mc:Fallback xmlns="">
          <p:sp>
            <p:nvSpPr>
              <p:cNvPr id="15" name="Title 1">
                <a:extLst>
                  <a:ext uri="{FF2B5EF4-FFF2-40B4-BE49-F238E27FC236}">
                    <a16:creationId xmlns:a16="http://schemas.microsoft.com/office/drawing/2014/main" id="{D22A27CB-07B9-4C5B-8228-D13A5CFEE1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16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56ECBA4-878C-46BC-A2E7-F9265C4E24C6}"/>
                  </a:ext>
                </a:extLst>
              </p:cNvPr>
              <p:cNvSpPr txBox="1"/>
              <p:nvPr/>
            </p:nvSpPr>
            <p:spPr>
              <a:xfrm>
                <a:off x="1385161" y="5414755"/>
                <a:ext cx="6373678" cy="4165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acc>
                    <m:r>
                      <a:rPr lang="en-US" sz="20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̂"/>
                        <m:ctrlPr>
                          <a:rPr lang="en-US" sz="20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acc>
                    <m:r>
                      <a:rPr lang="en-US" sz="20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̂"/>
                        <m:ctrlPr>
                          <a:rPr lang="en-US" sz="20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acc>
                  </m:oMath>
                </a14:m>
                <a:r>
                  <a:rPr lang="en-US" sz="2000" dirty="0">
                    <a:solidFill>
                      <a:srgbClr val="7030A0"/>
                    </a:solidFill>
                  </a:rPr>
                  <a:t> are the </a:t>
                </a:r>
                <a:r>
                  <a:rPr lang="en-US" sz="2000" i="1" dirty="0">
                    <a:solidFill>
                      <a:srgbClr val="7030A0"/>
                    </a:solidFill>
                  </a:rPr>
                  <a:t>canonical</a:t>
                </a:r>
                <a:r>
                  <a:rPr lang="en-US" sz="2000" dirty="0">
                    <a:solidFill>
                      <a:srgbClr val="7030A0"/>
                    </a:solidFill>
                  </a:rPr>
                  <a:t>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orthonormal</a:t>
                </a:r>
                <a:r>
                  <a:rPr lang="en-US" sz="2000" dirty="0">
                    <a:solidFill>
                      <a:srgbClr val="7030A0"/>
                    </a:solidFill>
                  </a:rPr>
                  <a:t> basis vectors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n-US" sz="20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56ECBA4-878C-46BC-A2E7-F9265C4E24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5161" y="5414755"/>
                <a:ext cx="6373678" cy="416589"/>
              </a:xfrm>
              <a:prstGeom prst="rect">
                <a:avLst/>
              </a:prstGeom>
              <a:blipFill>
                <a:blip r:embed="rId4"/>
                <a:stretch>
                  <a:fillRect t="-8696" b="-24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F1A7567B-C014-4D95-B2AD-5D4E7C811993}"/>
              </a:ext>
            </a:extLst>
          </p:cNvPr>
          <p:cNvSpPr txBox="1"/>
          <p:nvPr/>
        </p:nvSpPr>
        <p:spPr>
          <a:xfrm>
            <a:off x="752336" y="2022761"/>
            <a:ext cx="2664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Each of these </a:t>
            </a:r>
            <a:r>
              <a:rPr lang="en-US" b="1" dirty="0"/>
              <a:t>unit</a:t>
            </a:r>
            <a:r>
              <a:rPr lang="en-US" dirty="0"/>
              <a:t> </a:t>
            </a:r>
            <a:r>
              <a:rPr lang="en-US" b="1" dirty="0"/>
              <a:t>vectors</a:t>
            </a:r>
            <a:r>
              <a:rPr lang="en-US" dirty="0"/>
              <a:t> lies entirely along itself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26EA36A-AF73-41BA-8C6C-25EDEDAEB415}"/>
                  </a:ext>
                </a:extLst>
              </p:cNvPr>
              <p:cNvSpPr txBox="1"/>
              <p:nvPr/>
            </p:nvSpPr>
            <p:spPr>
              <a:xfrm>
                <a:off x="3851328" y="1919172"/>
                <a:ext cx="3911264" cy="1025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acc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⋅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acc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acc>
                                  </m:e>
                                </m:d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acc>
                                  </m:e>
                                </m:d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func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mr>
                            <m:m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e>
                                </m:acc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⋅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e>
                                </m:acc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e>
                                    </m:acc>
                                  </m:e>
                                </m:d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e>
                                    </m:acc>
                                  </m:e>
                                </m:d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func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mr>
                            <m:m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acc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⋅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acc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</m:acc>
                                  </m:e>
                                </m:d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d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func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26EA36A-AF73-41BA-8C6C-25EDEDAEB4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1328" y="1919172"/>
                <a:ext cx="3911264" cy="1025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813B63F6-4BC3-4F49-8C36-18321F31AB49}"/>
              </a:ext>
            </a:extLst>
          </p:cNvPr>
          <p:cNvSpPr txBox="1"/>
          <p:nvPr/>
        </p:nvSpPr>
        <p:spPr>
          <a:xfrm>
            <a:off x="713678" y="3557174"/>
            <a:ext cx="29008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 part of these </a:t>
            </a:r>
            <a:r>
              <a:rPr lang="en-US" b="1" dirty="0"/>
              <a:t>unit vectors </a:t>
            </a:r>
            <a:r>
              <a:rPr lang="en-US" dirty="0"/>
              <a:t>lies along any other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19E9A95-6EB6-4345-9ECB-6BA8ABC1EF8E}"/>
                  </a:ext>
                </a:extLst>
              </p:cNvPr>
              <p:cNvSpPr txBox="1"/>
              <p:nvPr/>
            </p:nvSpPr>
            <p:spPr>
              <a:xfrm>
                <a:off x="3851328" y="3367508"/>
                <a:ext cx="3943964" cy="1025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acc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⋅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e>
                                </m:acc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acc>
                                  </m:e>
                                </m:d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e>
                                    </m:acc>
                                  </m:e>
                                </m:d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func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acc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⋅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acc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acc>
                                  </m:e>
                                </m:d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</m:acc>
                                  </m:e>
                                </m:d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func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e>
                                </m:acc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⋅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acc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e>
                                    </m:acc>
                                  </m:e>
                                </m:d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d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func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19E9A95-6EB6-4345-9ECB-6BA8ABC1EF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1328" y="3367508"/>
                <a:ext cx="3943964" cy="1025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387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3" grpId="0"/>
      <p:bldP spid="1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itle 1">
                <a:extLst>
                  <a:ext uri="{FF2B5EF4-FFF2-40B4-BE49-F238E27FC236}">
                    <a16:creationId xmlns:a16="http://schemas.microsoft.com/office/drawing/2014/main" id="{83EA7853-0CC0-49D2-B95D-7E846BABBCA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Autofit/>
              </a:bodyPr>
              <a:lstStyle/>
              <a:p>
                <a:pPr algn="ctr"/>
                <a:r>
                  <a:rPr lang="en-US" sz="3200" dirty="0">
                    <a:latin typeface="+mn-lt"/>
                  </a:rPr>
                  <a:t>Real Vectors – Dot Product (Vector </a:t>
                </a:r>
                <a14:m>
                  <m:oMath xmlns:m="http://schemas.openxmlformats.org/officeDocument/2006/math">
                    <m:r>
                      <a:rPr lang="en-US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>
                    <a:latin typeface="+mn-lt"/>
                  </a:rPr>
                  <a:t>Vector)</a:t>
                </a:r>
              </a:p>
            </p:txBody>
          </p:sp>
        </mc:Choice>
        <mc:Fallback xmlns="">
          <p:sp>
            <p:nvSpPr>
              <p:cNvPr id="20" name="Title 1">
                <a:extLst>
                  <a:ext uri="{FF2B5EF4-FFF2-40B4-BE49-F238E27FC236}">
                    <a16:creationId xmlns:a16="http://schemas.microsoft.com/office/drawing/2014/main" id="{83EA7853-0CC0-49D2-B95D-7E846BABBC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17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EAE210-A018-451A-97B8-F2E8F93F18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330" y="1424697"/>
            <a:ext cx="2981325" cy="29622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8961D5E-F4C3-4934-AA75-81A45007377A}"/>
                  </a:ext>
                </a:extLst>
              </p:cNvPr>
              <p:cNvSpPr txBox="1"/>
              <p:nvPr/>
            </p:nvSpPr>
            <p:spPr>
              <a:xfrm>
                <a:off x="4281749" y="1581875"/>
                <a:ext cx="3406879" cy="4124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acc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acc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acc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8961D5E-F4C3-4934-AA75-81A4500737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1749" y="1581875"/>
                <a:ext cx="3406879" cy="412421"/>
              </a:xfrm>
              <a:prstGeom prst="rect">
                <a:avLst/>
              </a:prstGeom>
              <a:blipFill>
                <a:blip r:embed="rId5"/>
                <a:stretch>
                  <a:fillRect t="-14706" b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BF49EAE-6081-4546-B473-38B33F398C61}"/>
                  </a:ext>
                </a:extLst>
              </p:cNvPr>
              <p:cNvSpPr txBox="1"/>
              <p:nvPr/>
            </p:nvSpPr>
            <p:spPr>
              <a:xfrm>
                <a:off x="4700474" y="2638557"/>
                <a:ext cx="3746090" cy="4124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acc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</m:t>
                          </m:r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acc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acc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</m:t>
                          </m:r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acc>
                        </m:e>
                      </m:d>
                      <m:r>
                        <a:rPr lang="en-US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acc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</m:t>
                          </m:r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BF49EAE-6081-4546-B473-38B33F398C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0474" y="2638557"/>
                <a:ext cx="3746090" cy="412421"/>
              </a:xfrm>
              <a:prstGeom prst="rect">
                <a:avLst/>
              </a:prstGeom>
              <a:blipFill>
                <a:blip r:embed="rId6"/>
                <a:stretch>
                  <a:fillRect b="-29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9C5E704-8EE6-4E8C-AAB3-C35D8645078B}"/>
                  </a:ext>
                </a:extLst>
              </p:cNvPr>
              <p:cNvSpPr txBox="1"/>
              <p:nvPr/>
            </p:nvSpPr>
            <p:spPr>
              <a:xfrm>
                <a:off x="4755655" y="3273351"/>
                <a:ext cx="2986548" cy="39126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9C5E704-8EE6-4E8C-AAB3-C35D864507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5655" y="3273351"/>
                <a:ext cx="2986548" cy="391261"/>
              </a:xfrm>
              <a:prstGeom prst="rect">
                <a:avLst/>
              </a:prstGeom>
              <a:blipFill>
                <a:blip r:embed="rId7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98DA561-E9C2-4B9E-B9CB-73B751487BEF}"/>
                  </a:ext>
                </a:extLst>
              </p:cNvPr>
              <p:cNvSpPr txBox="1"/>
              <p:nvPr/>
            </p:nvSpPr>
            <p:spPr>
              <a:xfrm>
                <a:off x="4643830" y="3886986"/>
                <a:ext cx="127573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98DA561-E9C2-4B9E-B9CB-73B751487B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3830" y="3886986"/>
                <a:ext cx="1275735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id="{03D06AC4-5F0C-4827-B591-B5FB391B5108}"/>
              </a:ext>
            </a:extLst>
          </p:cNvPr>
          <p:cNvGrpSpPr/>
          <p:nvPr/>
        </p:nvGrpSpPr>
        <p:grpSpPr>
          <a:xfrm>
            <a:off x="1300982" y="4760696"/>
            <a:ext cx="2381866" cy="1351046"/>
            <a:chOff x="5656006" y="2338977"/>
            <a:chExt cx="2381866" cy="135104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62CB7480-1B73-4455-8E49-E4BABE6EFF14}"/>
                    </a:ext>
                  </a:extLst>
                </p:cNvPr>
                <p:cNvSpPr txBox="1"/>
                <p:nvPr/>
              </p:nvSpPr>
              <p:spPr>
                <a:xfrm>
                  <a:off x="5656007" y="2825454"/>
                  <a:ext cx="2381865" cy="39126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</m:t>
                        </m:r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62CB7480-1B73-4455-8E49-E4BABE6EFF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56007" y="2825454"/>
                  <a:ext cx="2381865" cy="391261"/>
                </a:xfrm>
                <a:prstGeom prst="rect">
                  <a:avLst/>
                </a:prstGeom>
                <a:blipFill>
                  <a:blip r:embed="rId9"/>
                  <a:stretch>
                    <a:fillRect t="-20313" b="-312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6C10902F-4B55-4097-A874-E13D21CF97FC}"/>
                    </a:ext>
                  </a:extLst>
                </p:cNvPr>
                <p:cNvSpPr txBox="1"/>
                <p:nvPr/>
              </p:nvSpPr>
              <p:spPr>
                <a:xfrm>
                  <a:off x="5656007" y="3305879"/>
                  <a:ext cx="2381865" cy="38414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</m:t>
                        </m:r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6C10902F-4B55-4097-A874-E13D21CF97F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56007" y="3305879"/>
                  <a:ext cx="2381865" cy="384144"/>
                </a:xfrm>
                <a:prstGeom prst="rect">
                  <a:avLst/>
                </a:prstGeom>
                <a:blipFill>
                  <a:blip r:embed="rId10"/>
                  <a:stretch>
                    <a:fillRect t="-1746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4461EBC1-9083-401C-AA19-14BCA5D45D0E}"/>
                    </a:ext>
                  </a:extLst>
                </p:cNvPr>
                <p:cNvSpPr txBox="1"/>
                <p:nvPr/>
              </p:nvSpPr>
              <p:spPr>
                <a:xfrm>
                  <a:off x="5656006" y="2338977"/>
                  <a:ext cx="2381865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</m:t>
                        </m:r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4461EBC1-9083-401C-AA19-14BCA5D45D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56006" y="2338977"/>
                  <a:ext cx="2381865" cy="369332"/>
                </a:xfrm>
                <a:prstGeom prst="rect">
                  <a:avLst/>
                </a:prstGeom>
                <a:blipFill>
                  <a:blip r:embed="rId11"/>
                  <a:stretch>
                    <a:fillRect t="-229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8226859B-5E32-4BB0-B07A-CCB505725A59}"/>
              </a:ext>
            </a:extLst>
          </p:cNvPr>
          <p:cNvSpPr txBox="1"/>
          <p:nvPr/>
        </p:nvSpPr>
        <p:spPr>
          <a:xfrm>
            <a:off x="4868981" y="4719341"/>
            <a:ext cx="34090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We can get the individual components of a real vector by forming the </a:t>
            </a:r>
            <a:r>
              <a:rPr lang="en-US" b="1" dirty="0">
                <a:solidFill>
                  <a:srgbClr val="7030A0"/>
                </a:solidFill>
              </a:rPr>
              <a:t>dot</a:t>
            </a:r>
            <a:r>
              <a:rPr lang="en-US" dirty="0">
                <a:solidFill>
                  <a:srgbClr val="7030A0"/>
                </a:solidFill>
              </a:rPr>
              <a:t> product with each of its </a:t>
            </a:r>
            <a:r>
              <a:rPr lang="en-US" i="1" dirty="0">
                <a:solidFill>
                  <a:srgbClr val="7030A0"/>
                </a:solidFill>
              </a:rPr>
              <a:t>orthonormal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u="sng" dirty="0">
                <a:solidFill>
                  <a:srgbClr val="7030A0"/>
                </a:solidFill>
              </a:rPr>
              <a:t>basis</a:t>
            </a:r>
            <a:r>
              <a:rPr lang="en-US" dirty="0">
                <a:solidFill>
                  <a:srgbClr val="7030A0"/>
                </a:solidFill>
              </a:rPr>
              <a:t> vectors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A762CCB-0245-4E09-83D3-268AE66939B1}"/>
                  </a:ext>
                </a:extLst>
              </p:cNvPr>
              <p:cNvSpPr txBox="1"/>
              <p:nvPr/>
            </p:nvSpPr>
            <p:spPr>
              <a:xfrm rot="17916160">
                <a:off x="1710506" y="2512247"/>
                <a:ext cx="51919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A762CCB-0245-4E09-83D3-268AE66939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7916160">
                <a:off x="1710506" y="2512247"/>
                <a:ext cx="519193" cy="369332"/>
              </a:xfrm>
              <a:prstGeom prst="rect">
                <a:avLst/>
              </a:prstGeom>
              <a:blipFill>
                <a:blip r:embed="rId12"/>
                <a:stretch>
                  <a:fillRect l="-3158" t="-30476" r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A706EF5-214B-3206-D320-93238CC1AC0B}"/>
                  </a:ext>
                </a:extLst>
              </p:cNvPr>
              <p:cNvSpPr txBox="1"/>
              <p:nvPr/>
            </p:nvSpPr>
            <p:spPr>
              <a:xfrm>
                <a:off x="6317904" y="1994296"/>
                <a:ext cx="245153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rgbClr val="7030A0"/>
                    </a:solidFill>
                    <a:ea typeface="Cambria Math" panose="02040503050406030204" pitchFamily="18" charset="0"/>
                  </a:rPr>
                  <a:t>= Vector </a:t>
                </a:r>
                <a:r>
                  <a:rPr lang="en-US" sz="1800" u="sng" dirty="0">
                    <a:solidFill>
                      <a:srgbClr val="7030A0"/>
                    </a:solidFill>
                    <a:ea typeface="Cambria Math" panose="02040503050406030204" pitchFamily="18" charset="0"/>
                  </a:rPr>
                  <a:t>Components</a:t>
                </a:r>
                <a:endParaRPr lang="en-US" u="sng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A706EF5-214B-3206-D320-93238CC1AC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7904" y="1994296"/>
                <a:ext cx="2451538" cy="369332"/>
              </a:xfrm>
              <a:prstGeom prst="rect">
                <a:avLst/>
              </a:prstGeom>
              <a:blipFill>
                <a:blip r:embed="rId13"/>
                <a:stretch>
                  <a:fillRect t="-8197" r="-148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17">
            <a:extLst>
              <a:ext uri="{FF2B5EF4-FFF2-40B4-BE49-F238E27FC236}">
                <a16:creationId xmlns:a16="http://schemas.microsoft.com/office/drawing/2014/main" id="{DC1C0BFE-5951-CC92-CF49-ED3D938DF8F0}"/>
              </a:ext>
            </a:extLst>
          </p:cNvPr>
          <p:cNvSpPr/>
          <p:nvPr/>
        </p:nvSpPr>
        <p:spPr>
          <a:xfrm>
            <a:off x="5407572" y="1712119"/>
            <a:ext cx="250278" cy="240506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5F49595B-CC2E-A2E0-2788-B7BA21EF7387}"/>
              </a:ext>
            </a:extLst>
          </p:cNvPr>
          <p:cNvCxnSpPr>
            <a:stCxn id="18" idx="2"/>
            <a:endCxn id="5" idx="1"/>
          </p:cNvCxnSpPr>
          <p:nvPr/>
        </p:nvCxnSpPr>
        <p:spPr>
          <a:xfrm rot="16200000" flipH="1">
            <a:off x="5812139" y="1673196"/>
            <a:ext cx="226337" cy="785193"/>
          </a:xfrm>
          <a:prstGeom prst="bentConnector2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50B4E2F-356B-FE87-BAB7-1A95A3878C6F}"/>
              </a:ext>
            </a:extLst>
          </p:cNvPr>
          <p:cNvSpPr txBox="1"/>
          <p:nvPr/>
        </p:nvSpPr>
        <p:spPr>
          <a:xfrm>
            <a:off x="6958487" y="2263498"/>
            <a:ext cx="14602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solidFill>
                  <a:srgbClr val="FF0000"/>
                </a:solidFill>
              </a:rPr>
              <a:t>aka "scalars"</a:t>
            </a:r>
          </a:p>
        </p:txBody>
      </p:sp>
    </p:spTree>
    <p:extLst>
      <p:ext uri="{BB962C8B-B14F-4D97-AF65-F5344CB8AC3E}">
        <p14:creationId xmlns:p14="http://schemas.microsoft.com/office/powerpoint/2010/main" val="1219003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3" grpId="0"/>
      <p:bldP spid="5" grpId="0"/>
      <p:bldP spid="18" grpId="0" animBg="1"/>
      <p:bldP spid="2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E822AE-7CC1-531D-394B-41CE528888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CB80B-A3E5-87DB-DF87-6A0BAFC29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+mn-lt"/>
              </a:rPr>
              <a:t>Edit</a:t>
            </a:r>
            <a:r>
              <a:rPr lang="en-US" sz="3200" dirty="0">
                <a:latin typeface="+mn-lt"/>
              </a:rPr>
              <a:t> basis_vectors.py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24DB93-9B6B-1669-068D-0284E6C84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18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3B341B-08C0-CD89-872D-CCA6EFA8BA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0095" y="1862333"/>
            <a:ext cx="5523809" cy="313333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DDB1C40-F035-492A-FD7C-4A65017D9A8A}"/>
              </a:ext>
            </a:extLst>
          </p:cNvPr>
          <p:cNvSpPr/>
          <p:nvPr/>
        </p:nvSpPr>
        <p:spPr>
          <a:xfrm>
            <a:off x="1881699" y="4179035"/>
            <a:ext cx="3166394" cy="649904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B4F6E80-716E-8BE9-4BDC-4E45B5D1D6D5}"/>
              </a:ext>
            </a:extLst>
          </p:cNvPr>
          <p:cNvGrpSpPr/>
          <p:nvPr/>
        </p:nvGrpSpPr>
        <p:grpSpPr>
          <a:xfrm>
            <a:off x="7175710" y="2740774"/>
            <a:ext cx="1076632" cy="369332"/>
            <a:chOff x="4968362" y="2079211"/>
            <a:chExt cx="1076632" cy="369332"/>
          </a:xfrm>
        </p:grpSpPr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51D00AD3-C182-1EF1-A5E6-AB75341CD25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68362" y="226387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D8503F6-C4D6-2A3B-4109-EC51F7A9475B}"/>
                </a:ext>
              </a:extLst>
            </p:cNvPr>
            <p:cNvSpPr txBox="1"/>
            <p:nvPr/>
          </p:nvSpPr>
          <p:spPr>
            <a:xfrm>
              <a:off x="5661536" y="207921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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D4EB8F53-8D2F-C0E9-F5E1-9E526276926B}"/>
              </a:ext>
            </a:extLst>
          </p:cNvPr>
          <p:cNvSpPr/>
          <p:nvPr/>
        </p:nvSpPr>
        <p:spPr>
          <a:xfrm>
            <a:off x="2962275" y="2678965"/>
            <a:ext cx="1643063" cy="19758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ADABB1B-282A-5ABF-10A7-34FCD18903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4850" y="3455477"/>
            <a:ext cx="2981202" cy="2962913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DDFD33AE-6460-B437-41A7-B5A522196E32}"/>
              </a:ext>
            </a:extLst>
          </p:cNvPr>
          <p:cNvGrpSpPr/>
          <p:nvPr/>
        </p:nvGrpSpPr>
        <p:grpSpPr>
          <a:xfrm>
            <a:off x="4326640" y="3350499"/>
            <a:ext cx="1076632" cy="369332"/>
            <a:chOff x="4704120" y="2356972"/>
            <a:chExt cx="1076632" cy="369332"/>
          </a:xfrm>
        </p:grpSpPr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7346BEDC-0601-C774-883D-255BBF2B7E6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04120" y="2541638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1154F56-AD3B-16D5-53E1-79480ECFDB5C}"/>
                </a:ext>
              </a:extLst>
            </p:cNvPr>
            <p:cNvSpPr txBox="1"/>
            <p:nvPr/>
          </p:nvSpPr>
          <p:spPr>
            <a:xfrm>
              <a:off x="5397294" y="2356972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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910C212-0830-85D6-80AC-ECDF287003CD}"/>
              </a:ext>
            </a:extLst>
          </p:cNvPr>
          <p:cNvGrpSpPr/>
          <p:nvPr/>
        </p:nvGrpSpPr>
        <p:grpSpPr>
          <a:xfrm>
            <a:off x="445167" y="5306248"/>
            <a:ext cx="2404537" cy="1012099"/>
            <a:chOff x="5633335" y="2515035"/>
            <a:chExt cx="2404537" cy="101209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859A4E20-18A4-DF72-7908-EC0FB66930E0}"/>
                    </a:ext>
                  </a:extLst>
                </p:cNvPr>
                <p:cNvSpPr txBox="1"/>
                <p:nvPr/>
              </p:nvSpPr>
              <p:spPr>
                <a:xfrm>
                  <a:off x="5656007" y="2825454"/>
                  <a:ext cx="2381865" cy="39126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</m:t>
                        </m:r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859A4E20-18A4-DF72-7908-EC0FB66930E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56007" y="2825454"/>
                  <a:ext cx="2381865" cy="391261"/>
                </a:xfrm>
                <a:prstGeom prst="rect">
                  <a:avLst/>
                </a:prstGeom>
                <a:blipFill>
                  <a:blip r:embed="rId5"/>
                  <a:stretch>
                    <a:fillRect t="-20000" b="-307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0FAE248F-1B3F-5285-B446-25CB83BAB3C2}"/>
                    </a:ext>
                  </a:extLst>
                </p:cNvPr>
                <p:cNvSpPr txBox="1"/>
                <p:nvPr/>
              </p:nvSpPr>
              <p:spPr>
                <a:xfrm>
                  <a:off x="5633335" y="3142990"/>
                  <a:ext cx="2381865" cy="38414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</m:t>
                        </m:r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0FAE248F-1B3F-5285-B446-25CB83BAB3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33335" y="3142990"/>
                  <a:ext cx="2381865" cy="384144"/>
                </a:xfrm>
                <a:prstGeom prst="rect">
                  <a:avLst/>
                </a:prstGeom>
                <a:blipFill>
                  <a:blip r:embed="rId6"/>
                  <a:stretch>
                    <a:fillRect t="-1746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41627B27-8A27-6C2A-BB2E-8F58AFFFD808}"/>
                    </a:ext>
                  </a:extLst>
                </p:cNvPr>
                <p:cNvSpPr txBox="1"/>
                <p:nvPr/>
              </p:nvSpPr>
              <p:spPr>
                <a:xfrm>
                  <a:off x="5656006" y="2515035"/>
                  <a:ext cx="2381865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</m:t>
                        </m:r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41627B27-8A27-6C2A-BB2E-8F58AFFFD80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56006" y="2515035"/>
                  <a:ext cx="2381865" cy="369332"/>
                </a:xfrm>
                <a:prstGeom prst="rect">
                  <a:avLst/>
                </a:prstGeom>
                <a:blipFill>
                  <a:blip r:embed="rId7"/>
                  <a:stretch>
                    <a:fillRect t="-229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224605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955D73-4523-AFB8-9FAA-DA2458D626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99682-F7DD-79A5-B5E7-BE0FEDDFC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B050"/>
                </a:solidFill>
                <a:latin typeface="+mn-lt"/>
              </a:rPr>
              <a:t>Run</a:t>
            </a:r>
            <a:r>
              <a:rPr lang="en-US" sz="3200" dirty="0">
                <a:latin typeface="+mn-lt"/>
              </a:rPr>
              <a:t> basis_vectors.py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16F7FA-ADC1-82AB-603D-B20F3D1DF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19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F32170-8307-9461-5DA5-5B8184A265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0095" y="1862333"/>
            <a:ext cx="5523809" cy="3133333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27F061C4-E433-7777-66E5-B8B1775E5AA2}"/>
              </a:ext>
            </a:extLst>
          </p:cNvPr>
          <p:cNvGrpSpPr/>
          <p:nvPr/>
        </p:nvGrpSpPr>
        <p:grpSpPr>
          <a:xfrm>
            <a:off x="445167" y="5306248"/>
            <a:ext cx="2404537" cy="1012099"/>
            <a:chOff x="5633335" y="2515035"/>
            <a:chExt cx="2404537" cy="101209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994956E4-4521-FB7B-58D5-CA2EF067D8D5}"/>
                    </a:ext>
                  </a:extLst>
                </p:cNvPr>
                <p:cNvSpPr txBox="1"/>
                <p:nvPr/>
              </p:nvSpPr>
              <p:spPr>
                <a:xfrm>
                  <a:off x="5656007" y="2825454"/>
                  <a:ext cx="2381865" cy="39126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</m:t>
                        </m:r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994956E4-4521-FB7B-58D5-CA2EF067D8D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56007" y="2825454"/>
                  <a:ext cx="2381865" cy="391261"/>
                </a:xfrm>
                <a:prstGeom prst="rect">
                  <a:avLst/>
                </a:prstGeom>
                <a:blipFill>
                  <a:blip r:embed="rId4"/>
                  <a:stretch>
                    <a:fillRect t="-20000" b="-307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C81EF730-E4F4-DA4C-485A-C11CAD57A946}"/>
                    </a:ext>
                  </a:extLst>
                </p:cNvPr>
                <p:cNvSpPr txBox="1"/>
                <p:nvPr/>
              </p:nvSpPr>
              <p:spPr>
                <a:xfrm>
                  <a:off x="5633335" y="3142990"/>
                  <a:ext cx="2381865" cy="38414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</m:t>
                        </m:r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C81EF730-E4F4-DA4C-485A-C11CAD57A9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33335" y="3142990"/>
                  <a:ext cx="2381865" cy="384144"/>
                </a:xfrm>
                <a:prstGeom prst="rect">
                  <a:avLst/>
                </a:prstGeom>
                <a:blipFill>
                  <a:blip r:embed="rId5"/>
                  <a:stretch>
                    <a:fillRect t="-1746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C2A9E21E-F1B1-BA52-DB7B-0277F11ACC63}"/>
                    </a:ext>
                  </a:extLst>
                </p:cNvPr>
                <p:cNvSpPr txBox="1"/>
                <p:nvPr/>
              </p:nvSpPr>
              <p:spPr>
                <a:xfrm>
                  <a:off x="5656006" y="2515035"/>
                  <a:ext cx="2381865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</m:t>
                        </m:r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C2A9E21E-F1B1-BA52-DB7B-0277F11ACC6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56006" y="2515035"/>
                  <a:ext cx="2381865" cy="369332"/>
                </a:xfrm>
                <a:prstGeom prst="rect">
                  <a:avLst/>
                </a:prstGeom>
                <a:blipFill>
                  <a:blip r:embed="rId6"/>
                  <a:stretch>
                    <a:fillRect t="-229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6C9CBF8A-F64C-809E-AF30-91CF723A9E89}"/>
              </a:ext>
            </a:extLst>
          </p:cNvPr>
          <p:cNvSpPr/>
          <p:nvPr/>
        </p:nvSpPr>
        <p:spPr>
          <a:xfrm>
            <a:off x="1881699" y="4179035"/>
            <a:ext cx="3166394" cy="649904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AB257D6-05DE-7562-AE0E-40E672C81671}"/>
              </a:ext>
            </a:extLst>
          </p:cNvPr>
          <p:cNvGrpSpPr/>
          <p:nvPr/>
        </p:nvGrpSpPr>
        <p:grpSpPr>
          <a:xfrm>
            <a:off x="7175710" y="2740774"/>
            <a:ext cx="1076632" cy="369332"/>
            <a:chOff x="4968362" y="2079211"/>
            <a:chExt cx="1076632" cy="369332"/>
          </a:xfrm>
        </p:grpSpPr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D3CD7EE6-6DA7-E7A6-76C6-43DE44DAE76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68362" y="226387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5501AAF-94E0-3FC5-1B54-84CD0918F309}"/>
                </a:ext>
              </a:extLst>
            </p:cNvPr>
            <p:cNvSpPr txBox="1"/>
            <p:nvPr/>
          </p:nvSpPr>
          <p:spPr>
            <a:xfrm>
              <a:off x="5661536" y="207921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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F9F211D-F882-9FFE-B554-BCEBD9297504}"/>
              </a:ext>
            </a:extLst>
          </p:cNvPr>
          <p:cNvSpPr/>
          <p:nvPr/>
        </p:nvSpPr>
        <p:spPr>
          <a:xfrm>
            <a:off x="2962275" y="2678965"/>
            <a:ext cx="1643063" cy="19758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F600BAF-B779-AA7D-2938-24ECDACC196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04850" y="3455477"/>
            <a:ext cx="2981202" cy="2962913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F0E33D68-CBBE-EA13-E522-2A45888D6D8A}"/>
              </a:ext>
            </a:extLst>
          </p:cNvPr>
          <p:cNvGrpSpPr/>
          <p:nvPr/>
        </p:nvGrpSpPr>
        <p:grpSpPr>
          <a:xfrm>
            <a:off x="4326640" y="3350499"/>
            <a:ext cx="1076632" cy="369332"/>
            <a:chOff x="4704120" y="2356972"/>
            <a:chExt cx="1076632" cy="369332"/>
          </a:xfrm>
        </p:grpSpPr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BB707A45-6F53-2C9D-F8E5-82180C5F4A4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04120" y="2541638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26586FC-C8C9-AABE-BA1A-99E462CA6092}"/>
                </a:ext>
              </a:extLst>
            </p:cNvPr>
            <p:cNvSpPr txBox="1"/>
            <p:nvPr/>
          </p:nvSpPr>
          <p:spPr>
            <a:xfrm>
              <a:off x="5397294" y="2356972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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38AB72FC-3D06-7F2F-63B8-325CE2B0377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52647" y="5255026"/>
            <a:ext cx="2558896" cy="1114541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ADF5D5F1-0E85-EBFA-1855-250C2D28A3E9}"/>
              </a:ext>
            </a:extLst>
          </p:cNvPr>
          <p:cNvSpPr/>
          <p:nvPr/>
        </p:nvSpPr>
        <p:spPr>
          <a:xfrm>
            <a:off x="4799200" y="5670818"/>
            <a:ext cx="159764" cy="60104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375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6" presetClass="entr" presetSubtype="2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Session </a:t>
            </a:r>
            <a:r>
              <a:rPr lang="en-US" sz="3200" b="1" dirty="0">
                <a:latin typeface="+mn-lt"/>
              </a:rPr>
              <a:t>16</a:t>
            </a:r>
            <a:r>
              <a:rPr lang="en-US" sz="3200" dirty="0">
                <a:latin typeface="+mn-lt"/>
              </a:rPr>
              <a:t> –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Review </a:t>
            </a:r>
            <a:r>
              <a:rPr lang="en-US" sz="2400" b="1" dirty="0"/>
              <a:t>vectors</a:t>
            </a:r>
            <a:r>
              <a:rPr lang="en-US" sz="2400" dirty="0"/>
              <a:t>, including components, basis set, and shape 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Calculate the </a:t>
            </a:r>
            <a:r>
              <a:rPr lang="en-US" sz="2400" b="1" dirty="0">
                <a:solidFill>
                  <a:srgbClr val="0070C0"/>
                </a:solidFill>
              </a:rPr>
              <a:t>norm</a:t>
            </a:r>
            <a:r>
              <a:rPr lang="en-US" sz="2400" dirty="0"/>
              <a:t> of a vector to determine its </a:t>
            </a:r>
            <a:r>
              <a:rPr lang="en-US" sz="2400" u="sng" dirty="0"/>
              <a:t>magnitude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Calculate the </a:t>
            </a:r>
            <a:r>
              <a:rPr lang="en-US" sz="2400" b="1" dirty="0">
                <a:solidFill>
                  <a:srgbClr val="7030A0"/>
                </a:solidFill>
              </a:rPr>
              <a:t>dot product</a:t>
            </a:r>
            <a:r>
              <a:rPr lang="en-US" sz="2400" dirty="0"/>
              <a:t> of two vectors and correlate this to the angle </a:t>
            </a:r>
            <a:r>
              <a:rPr lang="en-US" sz="2400" i="1" dirty="0"/>
              <a:t>between</a:t>
            </a:r>
            <a:r>
              <a:rPr lang="en-US" sz="2400" dirty="0"/>
              <a:t> them using the </a:t>
            </a:r>
            <a:r>
              <a:rPr lang="en-US" sz="2400" b="1" dirty="0">
                <a:solidFill>
                  <a:srgbClr val="00B050"/>
                </a:solidFill>
              </a:rPr>
              <a:t>Law of Cosines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Determine if two vectors are </a:t>
            </a:r>
            <a:r>
              <a:rPr lang="en-US" sz="2400" b="1" dirty="0">
                <a:solidFill>
                  <a:srgbClr val="FF0000"/>
                </a:solidFill>
              </a:rPr>
              <a:t>orthogonal</a:t>
            </a:r>
            <a:r>
              <a:rPr lang="en-US" sz="2400" dirty="0"/>
              <a:t> and demonstrate that unit basis vectors are pairwise normal</a:t>
            </a:r>
            <a:endParaRPr lang="en-US" sz="2400" b="1" dirty="0"/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Review </a:t>
            </a:r>
            <a:r>
              <a:rPr lang="en-US" sz="2400" b="1" dirty="0"/>
              <a:t>matrices</a:t>
            </a:r>
            <a:r>
              <a:rPr lang="en-US" sz="2400" dirty="0"/>
              <a:t>, including their shape, determinant, and </a:t>
            </a:r>
            <a:r>
              <a:rPr lang="en-US" sz="2400" b="1" dirty="0">
                <a:solidFill>
                  <a:srgbClr val="0070C0"/>
                </a:solidFill>
              </a:rPr>
              <a:t>matrix inversion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Learn how to multiply two matrices of </a:t>
            </a:r>
            <a:r>
              <a:rPr lang="en-US" sz="2400" i="1" dirty="0"/>
              <a:t>compatible</a:t>
            </a:r>
            <a:r>
              <a:rPr lang="en-US" sz="2400" dirty="0"/>
              <a:t> shapes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Apply </a:t>
            </a:r>
            <a:r>
              <a:rPr lang="en-US" sz="2400" b="1" dirty="0">
                <a:solidFill>
                  <a:srgbClr val="7030A0"/>
                </a:solidFill>
              </a:rPr>
              <a:t>Cramer’s Rule </a:t>
            </a:r>
            <a:r>
              <a:rPr lang="en-US" sz="2400" dirty="0"/>
              <a:t>and matrix algebra to solve </a:t>
            </a:r>
            <a:r>
              <a:rPr lang="en-US" sz="2400" b="1" dirty="0"/>
              <a:t>systems of linear equations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394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Matrix Nomenclature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A “matrix” in </a:t>
            </a:r>
            <a:r>
              <a:rPr lang="en-US" sz="2400" b="1" dirty="0">
                <a:solidFill>
                  <a:srgbClr val="0070C0"/>
                </a:solidFill>
              </a:rPr>
              <a:t>NumPy</a:t>
            </a:r>
            <a:r>
              <a:rPr lang="en-US" sz="2400" dirty="0"/>
              <a:t> is represented as </a:t>
            </a:r>
            <a:r>
              <a:rPr lang="en-US" sz="2400" b="1" dirty="0"/>
              <a:t>vectors of vectors</a:t>
            </a:r>
            <a:endParaRPr lang="en-US" sz="2400" b="1" dirty="0">
              <a:solidFill>
                <a:srgbClr val="FF0000"/>
              </a:solidFill>
            </a:endParaRP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A matrix can hold any number of elements (in each dimension), but </a:t>
            </a:r>
            <a:r>
              <a:rPr lang="en-US" sz="2000" b="1" dirty="0"/>
              <a:t>all</a:t>
            </a:r>
            <a:r>
              <a:rPr lang="en-US" sz="2000" dirty="0"/>
              <a:t> elements must be of the </a:t>
            </a:r>
            <a:r>
              <a:rPr lang="en-US" sz="2000" u="sng" dirty="0"/>
              <a:t>same</a:t>
            </a:r>
            <a:r>
              <a:rPr lang="en-US" sz="2000" dirty="0"/>
              <a:t> data type, such as </a:t>
            </a:r>
            <a:r>
              <a:rPr lang="en-US" sz="2000" b="1" dirty="0">
                <a:solidFill>
                  <a:srgbClr val="0070C0"/>
                </a:solidFill>
              </a:rPr>
              <a:t>int</a:t>
            </a:r>
            <a:r>
              <a:rPr lang="en-US" sz="2000" dirty="0"/>
              <a:t> or </a:t>
            </a:r>
            <a:r>
              <a:rPr lang="en-US" sz="2000" b="1" dirty="0">
                <a:solidFill>
                  <a:srgbClr val="0070C0"/>
                </a:solidFill>
              </a:rPr>
              <a:t>float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Matrix elements are accessed by their index numbers, which starts at </a:t>
            </a:r>
            <a:r>
              <a:rPr lang="en-US" sz="2000" b="1" dirty="0">
                <a:solidFill>
                  <a:srgbClr val="FF0000"/>
                </a:solidFill>
              </a:rPr>
              <a:t>zero</a:t>
            </a:r>
            <a:r>
              <a:rPr lang="en-US" sz="2000" dirty="0"/>
              <a:t> and correspond to each dimension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Matrix nomenclature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In mathematics, a matrix size is written as </a:t>
            </a:r>
            <a:r>
              <a:rPr lang="en-US" sz="2000" b="1" dirty="0"/>
              <a:t>(Rows x Columns)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In </a:t>
            </a:r>
            <a:r>
              <a:rPr lang="en-US" sz="2000" b="1" dirty="0">
                <a:solidFill>
                  <a:srgbClr val="0070C0"/>
                </a:solidFill>
              </a:rPr>
              <a:t>NumPy</a:t>
            </a:r>
            <a:r>
              <a:rPr lang="en-US" sz="2000" dirty="0"/>
              <a:t> a matrix (aka a </a:t>
            </a:r>
            <a:r>
              <a:rPr lang="en-US" sz="2000" b="1" dirty="0">
                <a:solidFill>
                  <a:srgbClr val="FF0000"/>
                </a:solidFill>
              </a:rPr>
              <a:t>ndarray</a:t>
            </a:r>
            <a:r>
              <a:rPr lang="en-US" sz="2000" dirty="0"/>
              <a:t>) is written using </a:t>
            </a:r>
            <a:r>
              <a:rPr lang="en-US" sz="2000" b="1" dirty="0">
                <a:solidFill>
                  <a:srgbClr val="00B050"/>
                </a:solidFill>
              </a:rPr>
              <a:t>commas</a:t>
            </a:r>
            <a:r>
              <a:rPr lang="en-US" sz="2000" dirty="0"/>
              <a:t> instead of multiplication crosses, and using </a:t>
            </a:r>
            <a:r>
              <a:rPr lang="en-US" sz="2000" b="1" dirty="0">
                <a:solidFill>
                  <a:srgbClr val="00B050"/>
                </a:solidFill>
              </a:rPr>
              <a:t>square brackets </a:t>
            </a:r>
            <a:r>
              <a:rPr lang="en-US" sz="2000" dirty="0"/>
              <a:t>instead of parenthesis: </a:t>
            </a:r>
            <a:r>
              <a:rPr lang="en-US" sz="2000" b="1" dirty="0"/>
              <a:t>[Row, Column]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Example: the NumPy array </a:t>
            </a:r>
            <a:r>
              <a:rPr lang="en-US" sz="2000" b="1" dirty="0"/>
              <a:t>[5,7] </a:t>
            </a:r>
            <a:r>
              <a:rPr lang="en-US" sz="2000" dirty="0"/>
              <a:t>has </a:t>
            </a:r>
            <a:r>
              <a:rPr lang="en-US" sz="2000" b="1" dirty="0"/>
              <a:t>5</a:t>
            </a:r>
            <a:r>
              <a:rPr lang="en-US" sz="2000" dirty="0"/>
              <a:t> </a:t>
            </a:r>
            <a:r>
              <a:rPr lang="en-US" sz="2000" b="1" dirty="0">
                <a:solidFill>
                  <a:srgbClr val="FF0000"/>
                </a:solidFill>
              </a:rPr>
              <a:t>rows</a:t>
            </a:r>
            <a:r>
              <a:rPr lang="en-US" sz="2000" dirty="0"/>
              <a:t> and </a:t>
            </a:r>
            <a:r>
              <a:rPr lang="en-US" sz="2000" b="1" dirty="0"/>
              <a:t>7</a:t>
            </a:r>
            <a:r>
              <a:rPr lang="en-US" sz="2000" dirty="0"/>
              <a:t> </a:t>
            </a:r>
            <a:r>
              <a:rPr lang="en-US" sz="2000" b="1" dirty="0">
                <a:solidFill>
                  <a:srgbClr val="FF0000"/>
                </a:solidFill>
              </a:rPr>
              <a:t>columns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933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A7C8F7-0265-BBBA-33DA-6AA56A1C7C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>
            <a:extLst>
              <a:ext uri="{FF2B5EF4-FFF2-40B4-BE49-F238E27FC236}">
                <a16:creationId xmlns:a16="http://schemas.microsoft.com/office/drawing/2014/main" id="{3FE8E97B-635C-5FC5-3B00-CF02353FCB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4381" y="1635730"/>
            <a:ext cx="4895238" cy="486666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E77A4B4-E399-13C9-2B96-EDCB141E2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  <a:latin typeface="+mn-lt"/>
              </a:rPr>
              <a:t>Open</a:t>
            </a:r>
            <a:r>
              <a:rPr lang="en-US" sz="3200" dirty="0">
                <a:latin typeface="+mn-lt"/>
              </a:rPr>
              <a:t> matrix_shape.py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166892-09F5-D496-9AB1-07EA0EE91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21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811B8BC-7807-9213-1C11-3BB9DD4D1AE9}"/>
              </a:ext>
            </a:extLst>
          </p:cNvPr>
          <p:cNvGrpSpPr/>
          <p:nvPr/>
        </p:nvGrpSpPr>
        <p:grpSpPr>
          <a:xfrm>
            <a:off x="2747293" y="6179242"/>
            <a:ext cx="1076632" cy="369332"/>
            <a:chOff x="4968362" y="2079211"/>
            <a:chExt cx="1076632" cy="369332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8D8E0DB7-AA91-6CB7-D096-A768EBB6223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68362" y="226387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BB55F0A-2CC8-76DB-7FC7-0A55B1BF0215}"/>
                </a:ext>
              </a:extLst>
            </p:cNvPr>
            <p:cNvSpPr txBox="1"/>
            <p:nvPr/>
          </p:nvSpPr>
          <p:spPr>
            <a:xfrm>
              <a:off x="5661536" y="207921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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574C7F0-E948-45CF-55F4-2E676C9ADB71}"/>
              </a:ext>
            </a:extLst>
          </p:cNvPr>
          <p:cNvGrpSpPr/>
          <p:nvPr/>
        </p:nvGrpSpPr>
        <p:grpSpPr>
          <a:xfrm>
            <a:off x="3125143" y="4281065"/>
            <a:ext cx="1076632" cy="369332"/>
            <a:chOff x="4704120" y="2356972"/>
            <a:chExt cx="1076632" cy="369332"/>
          </a:xfrm>
        </p:grpSpPr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64D3B52C-66AF-D8F0-6152-1A1950AAECD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04120" y="2541638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E33A257-16EB-CD4A-3A60-48BA871FE3AD}"/>
                </a:ext>
              </a:extLst>
            </p:cNvPr>
            <p:cNvSpPr txBox="1"/>
            <p:nvPr/>
          </p:nvSpPr>
          <p:spPr>
            <a:xfrm>
              <a:off x="5397294" y="2356972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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7F12B3DB-E991-6D3B-0933-88D470539C02}"/>
              </a:ext>
            </a:extLst>
          </p:cNvPr>
          <p:cNvGrpSpPr/>
          <p:nvPr/>
        </p:nvGrpSpPr>
        <p:grpSpPr>
          <a:xfrm>
            <a:off x="5611406" y="4455998"/>
            <a:ext cx="1068643" cy="369332"/>
            <a:chOff x="3647644" y="4910075"/>
            <a:chExt cx="1068643" cy="369332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D6E828B-483B-F2CE-DB5D-C26919FE59A3}"/>
                </a:ext>
              </a:extLst>
            </p:cNvPr>
            <p:cNvSpPr txBox="1"/>
            <p:nvPr/>
          </p:nvSpPr>
          <p:spPr>
            <a:xfrm>
              <a:off x="4332829" y="4910075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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40F3AF54-3975-97F9-660E-BBEBE40FFB3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094741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15F0B812-CB0D-421C-DC8F-A315A70BFAE0}"/>
              </a:ext>
            </a:extLst>
          </p:cNvPr>
          <p:cNvSpPr/>
          <p:nvPr/>
        </p:nvSpPr>
        <p:spPr>
          <a:xfrm>
            <a:off x="3638393" y="4541062"/>
            <a:ext cx="159764" cy="20314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03A1145-0081-12A4-22AF-2A28A401717F}"/>
              </a:ext>
            </a:extLst>
          </p:cNvPr>
          <p:cNvSpPr/>
          <p:nvPr/>
        </p:nvSpPr>
        <p:spPr>
          <a:xfrm>
            <a:off x="5350127" y="4541062"/>
            <a:ext cx="159764" cy="20314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26D7C040-CBAF-B701-1863-5B5BF7474A5C}"/>
              </a:ext>
            </a:extLst>
          </p:cNvPr>
          <p:cNvGrpSpPr/>
          <p:nvPr/>
        </p:nvGrpSpPr>
        <p:grpSpPr>
          <a:xfrm>
            <a:off x="5797077" y="4653400"/>
            <a:ext cx="1064340" cy="369332"/>
            <a:chOff x="3647644" y="5421073"/>
            <a:chExt cx="1064340" cy="369332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7B1E01B-4D36-CD00-8543-E2C8BFF17969}"/>
                </a:ext>
              </a:extLst>
            </p:cNvPr>
            <p:cNvSpPr txBox="1"/>
            <p:nvPr/>
          </p:nvSpPr>
          <p:spPr>
            <a:xfrm>
              <a:off x="4328526" y="5421073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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CE9AED8A-9D76-BDB1-7996-842AFA1E855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9443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7C43459D-9A68-A2B4-AE59-674833649542}"/>
              </a:ext>
            </a:extLst>
          </p:cNvPr>
          <p:cNvGrpSpPr/>
          <p:nvPr/>
        </p:nvGrpSpPr>
        <p:grpSpPr>
          <a:xfrm>
            <a:off x="4989652" y="5035401"/>
            <a:ext cx="1068643" cy="369332"/>
            <a:chOff x="3647644" y="5359159"/>
            <a:chExt cx="1068643" cy="369332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52DEF3C5-8195-C39A-CF83-C06F7D3C1C20}"/>
                </a:ext>
              </a:extLst>
            </p:cNvPr>
            <p:cNvSpPr txBox="1"/>
            <p:nvPr/>
          </p:nvSpPr>
          <p:spPr>
            <a:xfrm>
              <a:off x="4332829" y="5359159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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23108854-34AE-59B1-DA4C-4D1ECE97303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4105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DF98D671-EDF5-E5DE-B6B5-AC6ED06CECCC}"/>
              </a:ext>
            </a:extLst>
          </p:cNvPr>
          <p:cNvSpPr txBox="1"/>
          <p:nvPr/>
        </p:nvSpPr>
        <p:spPr>
          <a:xfrm>
            <a:off x="7288046" y="1863407"/>
            <a:ext cx="15174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Matrix names are written in </a:t>
            </a:r>
            <a:r>
              <a:rPr lang="en-US" b="1" dirty="0">
                <a:solidFill>
                  <a:srgbClr val="7030A0"/>
                </a:solidFill>
              </a:rPr>
              <a:t>boldface</a:t>
            </a:r>
            <a:r>
              <a:rPr lang="en-US" dirty="0">
                <a:solidFill>
                  <a:srgbClr val="7030A0"/>
                </a:solidFill>
              </a:rPr>
              <a:t> and Capitalized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F27301DF-ABB8-3A8A-BCB9-03A222D846C1}"/>
              </a:ext>
            </a:extLst>
          </p:cNvPr>
          <p:cNvGrpSpPr/>
          <p:nvPr/>
        </p:nvGrpSpPr>
        <p:grpSpPr>
          <a:xfrm>
            <a:off x="4781583" y="5482710"/>
            <a:ext cx="1076632" cy="369332"/>
            <a:chOff x="2157212" y="5356391"/>
            <a:chExt cx="1076632" cy="369332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8B7C35FB-4038-CD77-529F-2C2EB51C6E9F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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834C5929-09FA-4EDA-F52B-F9A48DF6C0E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10F7BAF-A338-BB41-63A6-16867D805099}"/>
                  </a:ext>
                </a:extLst>
              </p:cNvPr>
              <p:cNvSpPr txBox="1"/>
              <p:nvPr/>
            </p:nvSpPr>
            <p:spPr>
              <a:xfrm>
                <a:off x="7288046" y="3468073"/>
                <a:ext cx="1517403" cy="4675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10F7BAF-A338-BB41-63A6-16867D8050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8046" y="3468073"/>
                <a:ext cx="1517403" cy="4675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26C1C098-7BF0-37ED-C8E9-16DE5107DB2F}"/>
                  </a:ext>
                </a:extLst>
              </p:cNvPr>
              <p:cNvSpPr txBox="1"/>
              <p:nvPr/>
            </p:nvSpPr>
            <p:spPr>
              <a:xfrm>
                <a:off x="7301021" y="3990562"/>
                <a:ext cx="149145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rgbClr val="7030A0"/>
                    </a:solidFill>
                  </a:rPr>
                  <a:t>2 rows by 3 cols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16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×3</m:t>
                      </m:r>
                    </m:oMath>
                  </m:oMathPara>
                </a14:m>
                <a:endParaRPr lang="en-US" sz="16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26C1C098-7BF0-37ED-C8E9-16DE5107DB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1021" y="3990562"/>
                <a:ext cx="1491453" cy="584775"/>
              </a:xfrm>
              <a:prstGeom prst="rect">
                <a:avLst/>
              </a:prstGeom>
              <a:blipFill>
                <a:blip r:embed="rId5"/>
                <a:stretch>
                  <a:fillRect l="-2459" t="-3125" r="-20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649DC207-E46E-5FB4-5588-CB7730336D13}"/>
                  </a:ext>
                </a:extLst>
              </p:cNvPr>
              <p:cNvSpPr txBox="1"/>
              <p:nvPr/>
            </p:nvSpPr>
            <p:spPr>
              <a:xfrm>
                <a:off x="7450527" y="4780644"/>
                <a:ext cx="1192441" cy="7326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649DC207-E46E-5FB4-5588-CB7730336D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0527" y="4780644"/>
                <a:ext cx="1192441" cy="73263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C846399-255E-D976-A428-EDEC7668204B}"/>
                  </a:ext>
                </a:extLst>
              </p:cNvPr>
              <p:cNvSpPr txBox="1"/>
              <p:nvPr/>
            </p:nvSpPr>
            <p:spPr>
              <a:xfrm>
                <a:off x="7288046" y="5559654"/>
                <a:ext cx="151740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rgbClr val="7030A0"/>
                    </a:solidFill>
                  </a:rPr>
                  <a:t>3 rows by 2 cols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16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×2</m:t>
                      </m:r>
                    </m:oMath>
                  </m:oMathPara>
                </a14:m>
                <a:endParaRPr lang="en-US" sz="16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C846399-255E-D976-A428-EDEC766820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8046" y="5559654"/>
                <a:ext cx="1517403" cy="584775"/>
              </a:xfrm>
              <a:prstGeom prst="rect">
                <a:avLst/>
              </a:prstGeom>
              <a:blipFill>
                <a:blip r:embed="rId7"/>
                <a:stretch>
                  <a:fillRect l="-1613" t="-3125" r="-12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TextBox 46">
            <a:extLst>
              <a:ext uri="{FF2B5EF4-FFF2-40B4-BE49-F238E27FC236}">
                <a16:creationId xmlns:a16="http://schemas.microsoft.com/office/drawing/2014/main" id="{0CB84DB0-59F4-7B7C-3757-080DAE8EB35C}"/>
              </a:ext>
            </a:extLst>
          </p:cNvPr>
          <p:cNvSpPr txBox="1"/>
          <p:nvPr/>
        </p:nvSpPr>
        <p:spPr>
          <a:xfrm>
            <a:off x="297713" y="4467835"/>
            <a:ext cx="14347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We are creating </a:t>
            </a:r>
            <a:r>
              <a:rPr lang="en-US" b="1" dirty="0">
                <a:solidFill>
                  <a:srgbClr val="00B050"/>
                </a:solidFill>
              </a:rPr>
              <a:t>2-D </a:t>
            </a:r>
            <a:r>
              <a:rPr lang="en-US" dirty="0">
                <a:solidFill>
                  <a:srgbClr val="00B050"/>
                </a:solidFill>
              </a:rPr>
              <a:t>arrays</a:t>
            </a:r>
          </a:p>
        </p:txBody>
      </p:sp>
    </p:spTree>
    <p:extLst>
      <p:ext uri="{BB962C8B-B14F-4D97-AF65-F5344CB8AC3E}">
        <p14:creationId xmlns:p14="http://schemas.microsoft.com/office/powerpoint/2010/main" val="4184246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6" presetClass="entr" presetSubtype="2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6" presetClass="entr" presetSubtype="2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9" grpId="0"/>
      <p:bldP spid="31" grpId="0"/>
      <p:bldP spid="43" grpId="0"/>
      <p:bldP spid="32" grpId="0"/>
      <p:bldP spid="44" grpId="0"/>
      <p:bldP spid="4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DD3D84-7352-3D6D-7F2F-6C6D8775D1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Picture 50">
            <a:extLst>
              <a:ext uri="{FF2B5EF4-FFF2-40B4-BE49-F238E27FC236}">
                <a16:creationId xmlns:a16="http://schemas.microsoft.com/office/drawing/2014/main" id="{D58E01A5-CEAA-4F51-CC8D-DEAEBA8310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1402" y="1641127"/>
            <a:ext cx="3761196" cy="375003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0DE263A-E126-ACA9-F3A4-D9B074F80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B050"/>
                </a:solidFill>
                <a:latin typeface="+mn-lt"/>
              </a:rPr>
              <a:t>Run</a:t>
            </a:r>
            <a:r>
              <a:rPr lang="en-US" sz="3200" dirty="0">
                <a:latin typeface="+mn-lt"/>
              </a:rPr>
              <a:t> matrix_shape.py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6B933F-97B1-07B4-3866-8D0E7735D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22</a:t>
            </a:fld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57BC6B6-B3EA-715E-B8DF-B95A1CF5FB9E}"/>
              </a:ext>
            </a:extLst>
          </p:cNvPr>
          <p:cNvSpPr txBox="1"/>
          <p:nvPr/>
        </p:nvSpPr>
        <p:spPr>
          <a:xfrm>
            <a:off x="7288046" y="1863407"/>
            <a:ext cx="15174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Matrix names are written in </a:t>
            </a:r>
            <a:r>
              <a:rPr lang="en-US" b="1" dirty="0">
                <a:solidFill>
                  <a:srgbClr val="7030A0"/>
                </a:solidFill>
              </a:rPr>
              <a:t>boldface</a:t>
            </a:r>
            <a:r>
              <a:rPr lang="en-US" dirty="0">
                <a:solidFill>
                  <a:srgbClr val="7030A0"/>
                </a:solidFill>
              </a:rPr>
              <a:t> and Capitalized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29ABA54-3531-B229-776F-70BAFC68F87D}"/>
                  </a:ext>
                </a:extLst>
              </p:cNvPr>
              <p:cNvSpPr txBox="1"/>
              <p:nvPr/>
            </p:nvSpPr>
            <p:spPr>
              <a:xfrm>
                <a:off x="7288046" y="3468073"/>
                <a:ext cx="1517403" cy="4675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29ABA54-3531-B229-776F-70BAFC68F8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8046" y="3468073"/>
                <a:ext cx="1517403" cy="4675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DD9EAA7E-C845-2D00-AA16-CC07A1656CE3}"/>
                  </a:ext>
                </a:extLst>
              </p:cNvPr>
              <p:cNvSpPr txBox="1"/>
              <p:nvPr/>
            </p:nvSpPr>
            <p:spPr>
              <a:xfrm>
                <a:off x="7301021" y="3990562"/>
                <a:ext cx="149145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rgbClr val="7030A0"/>
                    </a:solidFill>
                  </a:rPr>
                  <a:t>2 rows by 3 cols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16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×3</m:t>
                      </m:r>
                    </m:oMath>
                  </m:oMathPara>
                </a14:m>
                <a:endParaRPr lang="en-US" sz="16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DD9EAA7E-C845-2D00-AA16-CC07A1656C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1021" y="3990562"/>
                <a:ext cx="1491453" cy="584775"/>
              </a:xfrm>
              <a:prstGeom prst="rect">
                <a:avLst/>
              </a:prstGeom>
              <a:blipFill>
                <a:blip r:embed="rId5"/>
                <a:stretch>
                  <a:fillRect l="-2459" t="-3125" r="-20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7069D95-76D0-0DE8-BBFC-DE4CA6BBA258}"/>
                  </a:ext>
                </a:extLst>
              </p:cNvPr>
              <p:cNvSpPr txBox="1"/>
              <p:nvPr/>
            </p:nvSpPr>
            <p:spPr>
              <a:xfrm>
                <a:off x="7450527" y="4780644"/>
                <a:ext cx="1192441" cy="7326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7069D95-76D0-0DE8-BBFC-DE4CA6BBA2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0527" y="4780644"/>
                <a:ext cx="1192441" cy="73263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B030A7B-CD3F-C2D5-DAE1-28A58FECCAB6}"/>
                  </a:ext>
                </a:extLst>
              </p:cNvPr>
              <p:cNvSpPr txBox="1"/>
              <p:nvPr/>
            </p:nvSpPr>
            <p:spPr>
              <a:xfrm>
                <a:off x="7288046" y="5559654"/>
                <a:ext cx="151740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rgbClr val="7030A0"/>
                    </a:solidFill>
                  </a:rPr>
                  <a:t>3 rows by 2 cols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16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×2</m:t>
                      </m:r>
                    </m:oMath>
                  </m:oMathPara>
                </a14:m>
                <a:endParaRPr lang="en-US" sz="16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B030A7B-CD3F-C2D5-DAE1-28A58FECCA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8046" y="5559654"/>
                <a:ext cx="1517403" cy="584775"/>
              </a:xfrm>
              <a:prstGeom prst="rect">
                <a:avLst/>
              </a:prstGeom>
              <a:blipFill>
                <a:blip r:embed="rId7"/>
                <a:stretch>
                  <a:fillRect l="-1613" t="-3125" r="-12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TextBox 46">
            <a:extLst>
              <a:ext uri="{FF2B5EF4-FFF2-40B4-BE49-F238E27FC236}">
                <a16:creationId xmlns:a16="http://schemas.microsoft.com/office/drawing/2014/main" id="{F7498CBC-36A3-157B-F876-913B34375DD8}"/>
              </a:ext>
            </a:extLst>
          </p:cNvPr>
          <p:cNvSpPr txBox="1"/>
          <p:nvPr/>
        </p:nvSpPr>
        <p:spPr>
          <a:xfrm>
            <a:off x="297713" y="4467835"/>
            <a:ext cx="14347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We are creating </a:t>
            </a:r>
            <a:r>
              <a:rPr lang="en-US" b="1" dirty="0">
                <a:solidFill>
                  <a:srgbClr val="00B050"/>
                </a:solidFill>
              </a:rPr>
              <a:t>2-D </a:t>
            </a:r>
            <a:r>
              <a:rPr lang="en-US" dirty="0">
                <a:solidFill>
                  <a:srgbClr val="00B050"/>
                </a:solidFill>
              </a:rPr>
              <a:t>arrays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0FF359-4CD4-3C82-64C2-A470F16252CE}"/>
              </a:ext>
            </a:extLst>
          </p:cNvPr>
          <p:cNvGrpSpPr/>
          <p:nvPr/>
        </p:nvGrpSpPr>
        <p:grpSpPr>
          <a:xfrm>
            <a:off x="5914422" y="3315798"/>
            <a:ext cx="1076632" cy="369332"/>
            <a:chOff x="4704120" y="2356972"/>
            <a:chExt cx="1076632" cy="369332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10D173E9-5AEC-BCC3-E61B-13005CD588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04120" y="2541638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8AF4DCA-766B-03B4-3E7B-F29E772D31D9}"/>
                </a:ext>
              </a:extLst>
            </p:cNvPr>
            <p:cNvSpPr txBox="1"/>
            <p:nvPr/>
          </p:nvSpPr>
          <p:spPr>
            <a:xfrm>
              <a:off x="5397294" y="2356972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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8F47E5BA-3894-7318-BCCC-21589AC83495}"/>
              </a:ext>
            </a:extLst>
          </p:cNvPr>
          <p:cNvSpPr txBox="1"/>
          <p:nvPr/>
        </p:nvSpPr>
        <p:spPr>
          <a:xfrm>
            <a:off x="2683542" y="5702873"/>
            <a:ext cx="42454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Length</a:t>
            </a:r>
            <a:r>
              <a:rPr lang="en-US" dirty="0">
                <a:solidFill>
                  <a:srgbClr val="7030A0"/>
                </a:solidFill>
              </a:rPr>
              <a:t> is the number of </a:t>
            </a:r>
            <a:r>
              <a:rPr lang="en-US" u="sng" dirty="0">
                <a:solidFill>
                  <a:srgbClr val="7030A0"/>
                </a:solidFill>
              </a:rPr>
              <a:t>rows</a:t>
            </a:r>
            <a:r>
              <a:rPr lang="en-US" dirty="0">
                <a:solidFill>
                  <a:srgbClr val="7030A0"/>
                </a:solidFill>
              </a:rPr>
              <a:t>, and </a:t>
            </a:r>
            <a:r>
              <a:rPr lang="en-US" b="1" dirty="0">
                <a:solidFill>
                  <a:srgbClr val="7030A0"/>
                </a:solidFill>
              </a:rPr>
              <a:t>size</a:t>
            </a:r>
            <a:r>
              <a:rPr lang="en-US" dirty="0">
                <a:solidFill>
                  <a:srgbClr val="7030A0"/>
                </a:solidFill>
              </a:rPr>
              <a:t> is the total number of </a:t>
            </a:r>
            <a:r>
              <a:rPr lang="en-US" i="1" dirty="0">
                <a:solidFill>
                  <a:srgbClr val="7030A0"/>
                </a:solidFill>
              </a:rPr>
              <a:t>components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A6268C8-23A5-8ACA-3C01-D8CB9583FBAB}"/>
              </a:ext>
            </a:extLst>
          </p:cNvPr>
          <p:cNvGrpSpPr/>
          <p:nvPr/>
        </p:nvGrpSpPr>
        <p:grpSpPr>
          <a:xfrm>
            <a:off x="4634890" y="3727357"/>
            <a:ext cx="1064340" cy="369332"/>
            <a:chOff x="3647644" y="5421073"/>
            <a:chExt cx="1064340" cy="369332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DAA3BBD-2194-BF26-4912-2373560DA629}"/>
                </a:ext>
              </a:extLst>
            </p:cNvPr>
            <p:cNvSpPr txBox="1"/>
            <p:nvPr/>
          </p:nvSpPr>
          <p:spPr>
            <a:xfrm>
              <a:off x="4328526" y="5421073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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F3B0FB47-7942-D193-37E0-259BB831A6A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9443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6E03EB2-54ED-1C08-9936-7CD15C8B8978}"/>
              </a:ext>
            </a:extLst>
          </p:cNvPr>
          <p:cNvGrpSpPr/>
          <p:nvPr/>
        </p:nvGrpSpPr>
        <p:grpSpPr>
          <a:xfrm>
            <a:off x="4459683" y="3900721"/>
            <a:ext cx="1068643" cy="369332"/>
            <a:chOff x="3647644" y="5359159"/>
            <a:chExt cx="1068643" cy="369332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7AB2431-06A7-9ECD-9524-CE8FE7368660}"/>
                </a:ext>
              </a:extLst>
            </p:cNvPr>
            <p:cNvSpPr txBox="1"/>
            <p:nvPr/>
          </p:nvSpPr>
          <p:spPr>
            <a:xfrm>
              <a:off x="4332829" y="5359159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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DAD73382-3BA7-2818-7B6C-541C3D7A529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4105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C8E3097E-BF69-FFAA-FE32-D6DD25DE83CE}"/>
              </a:ext>
            </a:extLst>
          </p:cNvPr>
          <p:cNvGrpSpPr/>
          <p:nvPr/>
        </p:nvGrpSpPr>
        <p:grpSpPr>
          <a:xfrm>
            <a:off x="5889293" y="4453718"/>
            <a:ext cx="1076632" cy="369332"/>
            <a:chOff x="2157212" y="5356391"/>
            <a:chExt cx="1076632" cy="369332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9F63D01D-C092-B1DF-F356-A4FF8A6A6D6D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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84DD0633-A196-E224-C43F-552BDD01AF9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440F302F-9655-DB58-6972-AE7878E45D44}"/>
              </a:ext>
            </a:extLst>
          </p:cNvPr>
          <p:cNvGrpSpPr/>
          <p:nvPr/>
        </p:nvGrpSpPr>
        <p:grpSpPr>
          <a:xfrm>
            <a:off x="6252896" y="3499764"/>
            <a:ext cx="1068643" cy="369332"/>
            <a:chOff x="3647644" y="4910075"/>
            <a:chExt cx="1068643" cy="369332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5D74493A-F6BB-4E6D-AB5C-ED4CA904A22B}"/>
                </a:ext>
              </a:extLst>
            </p:cNvPr>
            <p:cNvSpPr txBox="1"/>
            <p:nvPr/>
          </p:nvSpPr>
          <p:spPr>
            <a:xfrm>
              <a:off x="4332829" y="4910075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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6F3370DC-F26F-056E-3774-B49B7EB9140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094741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79CD6318-4B12-B80A-B872-F2F3B9A5272C}"/>
              </a:ext>
            </a:extLst>
          </p:cNvPr>
          <p:cNvGrpSpPr/>
          <p:nvPr/>
        </p:nvGrpSpPr>
        <p:grpSpPr>
          <a:xfrm>
            <a:off x="6277939" y="4638384"/>
            <a:ext cx="1076632" cy="369332"/>
            <a:chOff x="2157212" y="5356391"/>
            <a:chExt cx="1076632" cy="369332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EA516D8C-6CEE-D56C-C8A6-DC785C62EE4B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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782053B7-02FF-CFD4-2A2C-2EA41D4EF42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9E9401EE-4194-B782-B55B-F9C9FAA852F2}"/>
              </a:ext>
            </a:extLst>
          </p:cNvPr>
          <p:cNvGrpSpPr/>
          <p:nvPr/>
        </p:nvGrpSpPr>
        <p:grpSpPr>
          <a:xfrm>
            <a:off x="4504112" y="4826387"/>
            <a:ext cx="1076632" cy="369332"/>
            <a:chOff x="2157212" y="5356391"/>
            <a:chExt cx="1076632" cy="369332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8A671B56-C60C-5C41-923D-BADAEEB7C9C9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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6CBFE921-EBE5-A054-1F69-3EEC35F279D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6D7E3C8B-E0E2-5D24-9B18-30717D442751}"/>
              </a:ext>
            </a:extLst>
          </p:cNvPr>
          <p:cNvGrpSpPr/>
          <p:nvPr/>
        </p:nvGrpSpPr>
        <p:grpSpPr>
          <a:xfrm>
            <a:off x="4321515" y="5017093"/>
            <a:ext cx="1076632" cy="369332"/>
            <a:chOff x="2157212" y="5356391"/>
            <a:chExt cx="1076632" cy="369332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4009A745-94E6-6A64-6ED6-66867D6B5A65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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6AB32A15-2088-2DEA-0F31-2F1D88B3CBF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B2801984-7508-C747-0D67-7FB3E4ADA654}"/>
              </a:ext>
            </a:extLst>
          </p:cNvPr>
          <p:cNvGrpSpPr/>
          <p:nvPr/>
        </p:nvGrpSpPr>
        <p:grpSpPr>
          <a:xfrm>
            <a:off x="4321515" y="2335424"/>
            <a:ext cx="1076632" cy="369332"/>
            <a:chOff x="4968362" y="2079211"/>
            <a:chExt cx="1076632" cy="369332"/>
          </a:xfrm>
        </p:grpSpPr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27D1F33A-11FA-DD1D-1A8B-CD294C196DC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68362" y="226387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1E66F5DE-3566-364F-25A7-1788D099D3CA}"/>
                </a:ext>
              </a:extLst>
            </p:cNvPr>
            <p:cNvSpPr txBox="1"/>
            <p:nvPr/>
          </p:nvSpPr>
          <p:spPr>
            <a:xfrm>
              <a:off x="5661536" y="207921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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sp>
        <p:nvSpPr>
          <p:cNvPr id="67" name="Rectangle 66">
            <a:extLst>
              <a:ext uri="{FF2B5EF4-FFF2-40B4-BE49-F238E27FC236}">
                <a16:creationId xmlns:a16="http://schemas.microsoft.com/office/drawing/2014/main" id="{6D2E7E31-5F88-94EC-BFB0-C86641728AA8}"/>
              </a:ext>
            </a:extLst>
          </p:cNvPr>
          <p:cNvSpPr/>
          <p:nvPr/>
        </p:nvSpPr>
        <p:spPr>
          <a:xfrm>
            <a:off x="2879226" y="3990562"/>
            <a:ext cx="202890" cy="2035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AA927DA0-707C-DF9C-4399-CA530AB5917C}"/>
              </a:ext>
            </a:extLst>
          </p:cNvPr>
          <p:cNvSpPr/>
          <p:nvPr/>
        </p:nvSpPr>
        <p:spPr>
          <a:xfrm>
            <a:off x="2879226" y="5104054"/>
            <a:ext cx="202890" cy="2035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476042DE-DAE2-6443-29F5-0367726153EF}"/>
              </a:ext>
            </a:extLst>
          </p:cNvPr>
          <p:cNvCxnSpPr>
            <a:cxnSpLocks/>
            <a:stCxn id="68" idx="1"/>
            <a:endCxn id="67" idx="1"/>
          </p:cNvCxnSpPr>
          <p:nvPr/>
        </p:nvCxnSpPr>
        <p:spPr>
          <a:xfrm rot="10800000">
            <a:off x="2879226" y="4092356"/>
            <a:ext cx="12700" cy="1113492"/>
          </a:xfrm>
          <a:prstGeom prst="bentConnector3">
            <a:avLst>
              <a:gd name="adj1" fmla="val 2871079"/>
            </a:avLst>
          </a:prstGeom>
          <a:ln w="28575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15EA5CD3-F33A-29FD-2626-A8BC16B054DD}"/>
              </a:ext>
            </a:extLst>
          </p:cNvPr>
          <p:cNvSpPr txBox="1"/>
          <p:nvPr/>
        </p:nvSpPr>
        <p:spPr>
          <a:xfrm>
            <a:off x="256390" y="1863406"/>
            <a:ext cx="17311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Matrices can differ in </a:t>
            </a:r>
            <a:r>
              <a:rPr lang="en-US" b="1" dirty="0">
                <a:solidFill>
                  <a:srgbClr val="7030A0"/>
                </a:solidFill>
              </a:rPr>
              <a:t>shape</a:t>
            </a:r>
            <a:r>
              <a:rPr lang="en-US" dirty="0">
                <a:solidFill>
                  <a:srgbClr val="7030A0"/>
                </a:solidFill>
              </a:rPr>
              <a:t> but agree in </a:t>
            </a:r>
            <a:r>
              <a:rPr lang="en-US" b="1" dirty="0">
                <a:solidFill>
                  <a:srgbClr val="7030A0"/>
                </a:solidFill>
              </a:rPr>
              <a:t>size</a:t>
            </a:r>
          </a:p>
        </p:txBody>
      </p:sp>
    </p:spTree>
    <p:extLst>
      <p:ext uri="{BB962C8B-B14F-4D97-AF65-F5344CB8AC3E}">
        <p14:creationId xmlns:p14="http://schemas.microsoft.com/office/powerpoint/2010/main" val="1724951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000"/>
                            </p:stCondLst>
                            <p:childTnLst>
                              <p:par>
                                <p:cTn id="7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31" grpId="0"/>
      <p:bldP spid="43" grpId="0"/>
      <p:bldP spid="32" grpId="0"/>
      <p:bldP spid="44" grpId="0"/>
      <p:bldP spid="47" grpId="0"/>
      <p:bldP spid="18" grpId="0"/>
      <p:bldP spid="7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Matrix Nomenclature</a:t>
            </a:r>
            <a:endParaRPr lang="en-US" sz="3200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23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B6FCC71-86BB-4944-B448-6A1FB25370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8937" y="1588983"/>
            <a:ext cx="4406125" cy="213630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8A3BBE0-924E-4F1E-A445-CA8739CA0A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5162" y="4436893"/>
            <a:ext cx="2301508" cy="166424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EBB3862-DE98-44E6-A692-F68506DA4940}"/>
              </a:ext>
            </a:extLst>
          </p:cNvPr>
          <p:cNvSpPr txBox="1"/>
          <p:nvPr/>
        </p:nvSpPr>
        <p:spPr>
          <a:xfrm>
            <a:off x="3558049" y="4011561"/>
            <a:ext cx="2027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Identity Matrix</a:t>
            </a:r>
          </a:p>
        </p:txBody>
      </p:sp>
    </p:spTree>
    <p:extLst>
      <p:ext uri="{BB962C8B-B14F-4D97-AF65-F5344CB8AC3E}">
        <p14:creationId xmlns:p14="http://schemas.microsoft.com/office/powerpoint/2010/main" val="36432619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Matrix Multiplication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US" sz="2400" dirty="0"/>
                  <a:t>When rendering computer graphics, we often need to find the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product</a:t>
                </a:r>
                <a:r>
                  <a:rPr lang="en-US" sz="2400" dirty="0">
                    <a:solidFill>
                      <a:srgbClr val="FF0000"/>
                    </a:solidFill>
                  </a:rPr>
                  <a:t> </a:t>
                </a:r>
                <a:r>
                  <a:rPr lang="en-US" sz="2400" dirty="0"/>
                  <a:t>of two matrices, e.g.</a:t>
                </a:r>
              </a:p>
              <a:p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?</m:t>
                      </m:r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There is a standard algorithm to do this multiplication</a:t>
                </a:r>
              </a:p>
              <a:p>
                <a:r>
                  <a:rPr lang="en-US" sz="2400" dirty="0"/>
                  <a:t>It involves multiplying each element in the </a:t>
                </a:r>
                <a:r>
                  <a:rPr lang="en-US" sz="2400" b="1" dirty="0"/>
                  <a:t>rows</a:t>
                </a:r>
                <a:r>
                  <a:rPr lang="en-US" sz="2400" dirty="0"/>
                  <a:t> of first matrix by each element in the </a:t>
                </a:r>
                <a:r>
                  <a:rPr lang="en-US" sz="2400" b="1" dirty="0"/>
                  <a:t>columns</a:t>
                </a:r>
                <a:r>
                  <a:rPr lang="en-US" sz="2400" dirty="0"/>
                  <a:t> of the second matrix, with an </a:t>
                </a:r>
                <a:r>
                  <a:rPr lang="en-US" sz="2400" b="1" dirty="0">
                    <a:solidFill>
                      <a:srgbClr val="0070C0"/>
                    </a:solidFill>
                  </a:rPr>
                  <a:t>implicit summation </a:t>
                </a:r>
                <a:r>
                  <a:rPr lang="en-US" sz="2400" dirty="0"/>
                  <a:t>of those component-wise products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5" t="-1961" b="-50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24</a:t>
            </a:fld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3093720" y="3078480"/>
            <a:ext cx="1219200" cy="33528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 flipH="1">
            <a:off x="4753862" y="2910840"/>
            <a:ext cx="274320" cy="103632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304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 animBg="1"/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Matrix Multiplication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In order to multiply two matrices together, the number of </a:t>
            </a:r>
            <a:r>
              <a:rPr lang="en-US" sz="2400" i="1" dirty="0">
                <a:solidFill>
                  <a:srgbClr val="FF0000"/>
                </a:solidFill>
              </a:rPr>
              <a:t>columns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/>
              <a:t>in matrix </a:t>
            </a:r>
            <a:r>
              <a:rPr lang="en-US" sz="2400" b="1" dirty="0"/>
              <a:t>A</a:t>
            </a:r>
            <a:r>
              <a:rPr lang="en-US" sz="2400" dirty="0"/>
              <a:t> </a:t>
            </a:r>
            <a:r>
              <a:rPr lang="en-US" sz="2400" b="1" u="sng" dirty="0">
                <a:solidFill>
                  <a:srgbClr val="00B050"/>
                </a:solidFill>
              </a:rPr>
              <a:t>must equal </a:t>
            </a:r>
            <a:r>
              <a:rPr lang="en-US" sz="2400" dirty="0"/>
              <a:t>the number of </a:t>
            </a:r>
            <a:r>
              <a:rPr lang="en-US" sz="2400" i="1" dirty="0">
                <a:solidFill>
                  <a:srgbClr val="FF0000"/>
                </a:solidFill>
              </a:rPr>
              <a:t>rows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/>
              <a:t>in matrix </a:t>
            </a:r>
            <a:r>
              <a:rPr lang="en-US" sz="2400" b="1" dirty="0"/>
              <a:t>B</a:t>
            </a:r>
            <a:r>
              <a:rPr lang="en-US" sz="2400" dirty="0"/>
              <a:t>  (Cols </a:t>
            </a:r>
            <a:r>
              <a:rPr lang="en-US" sz="2400" b="1" dirty="0"/>
              <a:t>A</a:t>
            </a:r>
            <a:r>
              <a:rPr lang="en-US" sz="2400" dirty="0"/>
              <a:t> = Rows </a:t>
            </a:r>
            <a:r>
              <a:rPr lang="en-US" sz="2400" b="1" dirty="0"/>
              <a:t>B</a:t>
            </a:r>
            <a:r>
              <a:rPr lang="en-US" sz="2400" dirty="0"/>
              <a:t>)</a:t>
            </a:r>
          </a:p>
          <a:p>
            <a:r>
              <a:rPr lang="en-US" sz="2400" dirty="0"/>
              <a:t>The resulting matrix will have as many rows as there were </a:t>
            </a:r>
            <a:r>
              <a:rPr lang="en-US" sz="2400" u="sng" dirty="0"/>
              <a:t>rows</a:t>
            </a:r>
            <a:r>
              <a:rPr lang="en-US" sz="2400" dirty="0"/>
              <a:t> in matrix </a:t>
            </a:r>
            <a:r>
              <a:rPr lang="en-US" sz="2400" b="1" dirty="0"/>
              <a:t>A</a:t>
            </a:r>
            <a:r>
              <a:rPr lang="en-US" sz="2400" dirty="0"/>
              <a:t>, and as many </a:t>
            </a:r>
            <a:r>
              <a:rPr lang="en-US" sz="2400" u="sng" dirty="0"/>
              <a:t>columns</a:t>
            </a:r>
            <a:r>
              <a:rPr lang="en-US" sz="2400" dirty="0"/>
              <a:t> as there were columns in matrix </a:t>
            </a:r>
            <a:r>
              <a:rPr lang="en-US" sz="2400" b="1" dirty="0"/>
              <a:t>B</a:t>
            </a:r>
            <a:r>
              <a:rPr lang="en-US" sz="2400" dirty="0"/>
              <a:t>  (Rows </a:t>
            </a:r>
            <a:r>
              <a:rPr lang="en-US" sz="2400" b="1" dirty="0"/>
              <a:t>A</a:t>
            </a:r>
            <a:r>
              <a:rPr lang="en-US" sz="2400" dirty="0"/>
              <a:t> x Cols </a:t>
            </a:r>
            <a:r>
              <a:rPr lang="en-US" sz="2400" b="1" dirty="0"/>
              <a:t>B</a:t>
            </a:r>
            <a:r>
              <a:rPr lang="en-US" sz="2400" dirty="0"/>
              <a:t>)</a:t>
            </a:r>
          </a:p>
          <a:p>
            <a:pPr marL="457200" lvl="1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957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Matrix Multiplication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US" dirty="0"/>
                  <a:t>Example</a:t>
                </a:r>
              </a:p>
              <a:p>
                <a:pPr lvl="1"/>
                <a:r>
                  <a:rPr lang="en-US" dirty="0"/>
                  <a:t>Matrix </a:t>
                </a:r>
                <a:r>
                  <a:rPr lang="en-US" b="1" dirty="0"/>
                  <a:t>A</a:t>
                </a:r>
                <a:r>
                  <a:rPr lang="en-US" dirty="0"/>
                  <a:t> has dimension (2 x 3) = 2 rows, 3 columns</a:t>
                </a:r>
              </a:p>
              <a:p>
                <a:pPr lvl="1"/>
                <a:r>
                  <a:rPr lang="en-US" dirty="0"/>
                  <a:t>Matrix </a:t>
                </a:r>
                <a:r>
                  <a:rPr lang="en-US" b="1" dirty="0"/>
                  <a:t>B</a:t>
                </a:r>
                <a:r>
                  <a:rPr lang="en-US" dirty="0"/>
                  <a:t> has dimension (3 x 2) = 3 rows, 2 columns</a:t>
                </a:r>
              </a:p>
              <a:p>
                <a:pPr lvl="1"/>
                <a:endParaRPr lang="en-US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 ?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26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107989" y="4679092"/>
                <a:ext cx="501684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dirty="0"/>
                  <a:t>(2 x 3) </a:t>
                </a:r>
                <a14:m>
                  <m:oMath xmlns:m="http://schemas.openxmlformats.org/officeDocument/2006/math">
                    <m:r>
                      <a:rPr lang="en-US" sz="36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</m:oMath>
                </a14:m>
                <a:r>
                  <a:rPr lang="en-US" sz="3600" dirty="0"/>
                  <a:t> (3 x 2)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7989" y="4679092"/>
                <a:ext cx="5016843" cy="646331"/>
              </a:xfrm>
              <a:prstGeom prst="rect">
                <a:avLst/>
              </a:prstGeom>
              <a:blipFill>
                <a:blip r:embed="rId3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/>
          <p:cNvGrpSpPr/>
          <p:nvPr/>
        </p:nvGrpSpPr>
        <p:grpSpPr>
          <a:xfrm>
            <a:off x="849253" y="3654175"/>
            <a:ext cx="3468130" cy="1046441"/>
            <a:chOff x="849253" y="3654175"/>
            <a:chExt cx="3468130" cy="1046441"/>
          </a:xfrm>
        </p:grpSpPr>
        <p:sp>
          <p:nvSpPr>
            <p:cNvPr id="6" name="TextBox 5"/>
            <p:cNvSpPr txBox="1"/>
            <p:nvPr/>
          </p:nvSpPr>
          <p:spPr>
            <a:xfrm>
              <a:off x="849253" y="3654175"/>
              <a:ext cx="346813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The </a:t>
              </a:r>
              <a:r>
                <a:rPr lang="en-US" sz="2000" u="sng" dirty="0"/>
                <a:t>inner</a:t>
              </a:r>
              <a:r>
                <a:rPr lang="en-US" sz="2000" dirty="0"/>
                <a:t> values must match!</a:t>
              </a:r>
            </a:p>
          </p:txBody>
        </p:sp>
        <p:sp>
          <p:nvSpPr>
            <p:cNvPr id="8" name="Curved Down Arrow 7"/>
            <p:cNvSpPr/>
            <p:nvPr/>
          </p:nvSpPr>
          <p:spPr>
            <a:xfrm>
              <a:off x="3121958" y="4198108"/>
              <a:ext cx="988904" cy="502508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467233" y="5325423"/>
            <a:ext cx="5977779" cy="1028824"/>
            <a:chOff x="2467233" y="5325423"/>
            <a:chExt cx="5977779" cy="1028824"/>
          </a:xfrm>
        </p:grpSpPr>
        <p:sp>
          <p:nvSpPr>
            <p:cNvPr id="5" name="Curved Up Arrow 4"/>
            <p:cNvSpPr/>
            <p:nvPr/>
          </p:nvSpPr>
          <p:spPr>
            <a:xfrm>
              <a:off x="2467233" y="5325423"/>
              <a:ext cx="2380736" cy="671723"/>
            </a:xfrm>
            <a:prstGeom prst="curved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847969" y="5338584"/>
              <a:ext cx="3597043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The </a:t>
              </a:r>
              <a:r>
                <a:rPr lang="en-US" sz="2000" u="sng" dirty="0"/>
                <a:t>outer</a:t>
              </a:r>
              <a:r>
                <a:rPr lang="en-US" sz="2000" dirty="0"/>
                <a:t> values will be</a:t>
              </a:r>
            </a:p>
            <a:p>
              <a:pPr algn="ctr"/>
              <a:r>
                <a:rPr lang="en-US" sz="2000" dirty="0"/>
                <a:t>the </a:t>
              </a:r>
              <a:r>
                <a:rPr lang="en-US" sz="2000" b="1" dirty="0"/>
                <a:t>shape</a:t>
              </a:r>
              <a:r>
                <a:rPr lang="en-US" sz="2000" dirty="0"/>
                <a:t> of the final</a:t>
              </a:r>
            </a:p>
            <a:p>
              <a:pPr algn="ctr"/>
              <a:r>
                <a:rPr lang="en-US" sz="2000" dirty="0"/>
                <a:t>matrix product!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38BE88BC-E523-42A2-8657-0B555F6FBB96}"/>
              </a:ext>
            </a:extLst>
          </p:cNvPr>
          <p:cNvSpPr txBox="1"/>
          <p:nvPr/>
        </p:nvSpPr>
        <p:spPr>
          <a:xfrm>
            <a:off x="5407572" y="4331284"/>
            <a:ext cx="433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n>
                  <a:solidFill>
                    <a:srgbClr val="7030A0"/>
                  </a:solidFill>
                </a:ln>
                <a:solidFill>
                  <a:srgbClr val="7030A0"/>
                </a:solidFill>
              </a:rPr>
              <a:t>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6DE42B8-546E-4CB8-8481-5F47A2D6C0A4}"/>
              </a:ext>
            </a:extLst>
          </p:cNvPr>
          <p:cNvSpPr txBox="1"/>
          <p:nvPr/>
        </p:nvSpPr>
        <p:spPr>
          <a:xfrm>
            <a:off x="6766034" y="4331284"/>
            <a:ext cx="433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n>
                  <a:solidFill>
                    <a:srgbClr val="7030A0"/>
                  </a:solidFill>
                </a:ln>
                <a:solidFill>
                  <a:srgbClr val="7030A0"/>
                </a:solidFill>
              </a:rPr>
              <a:t>B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D7E1342-C8A3-C5F8-D500-1A29F97603BE}"/>
              </a:ext>
            </a:extLst>
          </p:cNvPr>
          <p:cNvSpPr txBox="1"/>
          <p:nvPr/>
        </p:nvSpPr>
        <p:spPr>
          <a:xfrm>
            <a:off x="2631529" y="5162281"/>
            <a:ext cx="433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n>
                  <a:solidFill>
                    <a:srgbClr val="7030A0"/>
                  </a:solidFill>
                </a:ln>
                <a:solidFill>
                  <a:srgbClr val="7030A0"/>
                </a:solidFill>
              </a:rPr>
              <a:t>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422BACD-78EF-81DA-5DEE-5159F544C14A}"/>
              </a:ext>
            </a:extLst>
          </p:cNvPr>
          <p:cNvSpPr txBox="1"/>
          <p:nvPr/>
        </p:nvSpPr>
        <p:spPr>
          <a:xfrm>
            <a:off x="4147647" y="5162281"/>
            <a:ext cx="433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n>
                  <a:solidFill>
                    <a:srgbClr val="7030A0"/>
                  </a:solidFill>
                </a:ln>
                <a:solidFill>
                  <a:srgbClr val="7030A0"/>
                </a:solidFill>
              </a:rPr>
              <a:t>B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0CBCBA-E57D-6B84-11D8-A0A3C65D16D9}"/>
              </a:ext>
            </a:extLst>
          </p:cNvPr>
          <p:cNvSpPr txBox="1"/>
          <p:nvPr/>
        </p:nvSpPr>
        <p:spPr>
          <a:xfrm>
            <a:off x="304764" y="4685672"/>
            <a:ext cx="18316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The “shapes” of matrices </a:t>
            </a:r>
            <a:r>
              <a:rPr lang="en-US" b="1" dirty="0">
                <a:solidFill>
                  <a:srgbClr val="7030A0"/>
                </a:solidFill>
              </a:rPr>
              <a:t>A</a:t>
            </a:r>
            <a:r>
              <a:rPr lang="en-US" dirty="0">
                <a:solidFill>
                  <a:srgbClr val="7030A0"/>
                </a:solidFill>
              </a:rPr>
              <a:t> and </a:t>
            </a:r>
            <a:r>
              <a:rPr lang="en-US" b="1" dirty="0">
                <a:solidFill>
                  <a:srgbClr val="7030A0"/>
                </a:solidFill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754448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/>
      <p:bldP spid="15" grpId="0"/>
      <p:bldP spid="16" grpId="0"/>
      <p:bldP spid="17" grpId="0"/>
      <p:bldP spid="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Matrix Multiplication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US" sz="2400" i="1" dirty="0"/>
                  <a:t>Matrix</a:t>
                </a:r>
                <a:r>
                  <a:rPr lang="en-US" sz="2400" dirty="0"/>
                  <a:t> multiplication is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not</a:t>
                </a:r>
                <a:r>
                  <a:rPr lang="en-US" sz="2400" dirty="0"/>
                  <a:t> </a:t>
                </a:r>
                <a:r>
                  <a:rPr lang="en-US" sz="2400" u="sng" dirty="0"/>
                  <a:t>commutative</a:t>
                </a:r>
                <a:r>
                  <a:rPr lang="en-US" sz="2400" dirty="0"/>
                  <a:t>!</a:t>
                </a:r>
              </a:p>
              <a:p>
                <a:pPr lvl="1"/>
                <a:r>
                  <a:rPr lang="en-US" sz="2000" dirty="0"/>
                  <a:t>If we multiple </a:t>
                </a:r>
                <a:r>
                  <a:rPr lang="en-US" sz="2000" b="1" dirty="0"/>
                  <a:t>A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b="1" dirty="0"/>
                  <a:t>B</a:t>
                </a:r>
                <a:r>
                  <a:rPr lang="en-US" sz="2000" dirty="0"/>
                  <a:t> we may get a different matrix than if we  multiply </a:t>
                </a:r>
                <a:r>
                  <a:rPr lang="en-US" sz="2000" b="1" dirty="0"/>
                  <a:t>B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b="1" dirty="0"/>
                  <a:t>A</a:t>
                </a:r>
                <a:endParaRPr lang="en-US" sz="2000" dirty="0"/>
              </a:p>
              <a:p>
                <a:pPr marL="0" indent="0" algn="ctr">
                  <a:buNone/>
                </a:pPr>
                <a:r>
                  <a:rPr lang="en-US" sz="2000" b="1" dirty="0">
                    <a:solidFill>
                      <a:srgbClr val="00B050"/>
                    </a:solidFill>
                  </a:rPr>
                  <a:t>(3 x 2)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(2 x 3) </a:t>
                </a:r>
                <a:r>
                  <a:rPr lang="en-US" sz="2000" dirty="0"/>
                  <a:t>= result is a (3 x 3) matrix</a:t>
                </a:r>
              </a:p>
              <a:p>
                <a:pPr marL="0" indent="0" algn="ctr">
                  <a:buNone/>
                </a:pPr>
                <a:r>
                  <a:rPr lang="en-US" sz="2000" b="1" dirty="0">
                    <a:solidFill>
                      <a:srgbClr val="0070C0"/>
                    </a:solidFill>
                  </a:rPr>
                  <a:t>(2 x 3)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b="1" dirty="0">
                    <a:solidFill>
                      <a:srgbClr val="00B050"/>
                    </a:solidFill>
                  </a:rPr>
                  <a:t>(3 x 2) </a:t>
                </a:r>
                <a:r>
                  <a:rPr lang="en-US" sz="2000" dirty="0"/>
                  <a:t>= result is a (2 x 2) matrix</a:t>
                </a:r>
              </a:p>
              <a:p>
                <a:pPr lvl="1"/>
                <a:r>
                  <a:rPr lang="en-US" sz="2000" dirty="0"/>
                  <a:t>You might not even be able to multiply in the reverse order</a:t>
                </a:r>
              </a:p>
              <a:p>
                <a:pPr marL="0" indent="0" algn="ctr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(2 x 3)</a:t>
                </a:r>
                <a:r>
                  <a:rPr lang="en-US" sz="2000" b="1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b="1" dirty="0"/>
                  <a:t>(3 x 5)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dirty="0"/>
                  <a:t>= result is a (2 x 5) matrix</a:t>
                </a:r>
              </a:p>
              <a:p>
                <a:pPr marL="0" indent="0" algn="ctr">
                  <a:buNone/>
                </a:pPr>
                <a:r>
                  <a:rPr lang="en-US" sz="2000" b="1" dirty="0"/>
                  <a:t>(3 x 5)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(2 x 3)</a:t>
                </a:r>
                <a:r>
                  <a:rPr lang="en-US" sz="2000" b="1" dirty="0">
                    <a:solidFill>
                      <a:srgbClr val="00B050"/>
                    </a:solidFill>
                  </a:rPr>
                  <a:t> </a:t>
                </a:r>
                <a:r>
                  <a:rPr lang="en-US" sz="2000" dirty="0"/>
                  <a:t>= Not allowed (5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sz="2000" dirty="0"/>
                  <a:t> 2)</a:t>
                </a:r>
                <a:r>
                  <a:rPr lang="en-US" sz="2000" dirty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</a:rPr>
                  <a:t>aaa</a:t>
                </a:r>
              </a:p>
              <a:p>
                <a:r>
                  <a:rPr lang="en-US" sz="2400" dirty="0"/>
                  <a:t>Welcome to the world of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non-commutative algebra</a:t>
                </a:r>
                <a:endParaRPr lang="en-US" sz="2400" dirty="0"/>
              </a:p>
              <a:p>
                <a:pPr lvl="1"/>
                <a:r>
                  <a:rPr lang="en-US" sz="2000" dirty="0"/>
                  <a:t>This is very strange – it catches even great physicists by surprise!</a:t>
                </a:r>
              </a:p>
              <a:p>
                <a:pPr lvl="1"/>
                <a:r>
                  <a:rPr lang="en-US" sz="2000" dirty="0"/>
                  <a:t>This asymmetry is the foundation of the matrix formulation of </a:t>
                </a:r>
                <a:r>
                  <a:rPr lang="en-US" sz="2000" b="1" dirty="0"/>
                  <a:t>quantum mechanics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5" t="-1961" b="-32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181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Matrix Multiplication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US" sz="2400" dirty="0"/>
                  <a:t>The algorithm is simple but tedious for </a:t>
                </a:r>
                <a:r>
                  <a:rPr lang="en-US" sz="2400" b="1" dirty="0"/>
                  <a:t>A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b="1" dirty="0"/>
                  <a:t>B</a:t>
                </a:r>
                <a:r>
                  <a:rPr lang="en-US" sz="2400" dirty="0"/>
                  <a:t> = </a:t>
                </a:r>
                <a:r>
                  <a:rPr lang="en-US" sz="2400" b="1" dirty="0"/>
                  <a:t>C</a:t>
                </a:r>
              </a:p>
              <a:p>
                <a:r>
                  <a:rPr lang="en-US" sz="2400" b="1" dirty="0">
                    <a:solidFill>
                      <a:srgbClr val="FF0000"/>
                    </a:solidFill>
                  </a:rPr>
                  <a:t>Sum</a:t>
                </a:r>
                <a:r>
                  <a:rPr lang="en-US" sz="2400" dirty="0"/>
                  <a:t> the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product</a:t>
                </a:r>
                <a:r>
                  <a:rPr lang="en-US" sz="2400" dirty="0"/>
                  <a:t> of every element in each </a:t>
                </a:r>
                <a:r>
                  <a:rPr lang="en-US" sz="2400" u="sng" dirty="0"/>
                  <a:t>row</a:t>
                </a:r>
                <a:r>
                  <a:rPr lang="en-US" sz="2400" dirty="0"/>
                  <a:t> of matrix </a:t>
                </a:r>
                <a:r>
                  <a:rPr lang="en-US" sz="2400" b="1" dirty="0"/>
                  <a:t>A</a:t>
                </a:r>
                <a:r>
                  <a:rPr lang="en-US" sz="2400" dirty="0"/>
                  <a:t> and the corresponding element in each </a:t>
                </a:r>
                <a:r>
                  <a:rPr lang="en-US" sz="2400" u="sng" dirty="0"/>
                  <a:t>column</a:t>
                </a:r>
                <a:r>
                  <a:rPr lang="en-US" sz="2400" dirty="0"/>
                  <a:t> of matrix </a:t>
                </a:r>
                <a:r>
                  <a:rPr lang="en-US" sz="2400" b="1" dirty="0"/>
                  <a:t>B</a:t>
                </a:r>
              </a:p>
              <a:p>
                <a:r>
                  <a:rPr lang="en-US" sz="2400" dirty="0"/>
                  <a:t>That </a:t>
                </a:r>
                <a:r>
                  <a:rPr lang="en-US" sz="2400" i="1" dirty="0"/>
                  <a:t>sum</a:t>
                </a:r>
                <a:r>
                  <a:rPr lang="en-US" sz="2400" dirty="0"/>
                  <a:t> becomes just </a:t>
                </a:r>
                <a:r>
                  <a:rPr lang="en-US" sz="2400" b="1" i="1" dirty="0">
                    <a:solidFill>
                      <a:srgbClr val="00B050"/>
                    </a:solidFill>
                  </a:rPr>
                  <a:t>one element</a:t>
                </a:r>
                <a:r>
                  <a:rPr lang="en-US" sz="2400" b="1" dirty="0">
                    <a:solidFill>
                      <a:srgbClr val="00B050"/>
                    </a:solidFill>
                  </a:rPr>
                  <a:t> </a:t>
                </a:r>
                <a:r>
                  <a:rPr lang="en-US" sz="2400" dirty="0"/>
                  <a:t>in new matrix </a:t>
                </a:r>
                <a:r>
                  <a:rPr lang="en-US" sz="2400" b="1" dirty="0"/>
                  <a:t>C</a:t>
                </a:r>
              </a:p>
              <a:p>
                <a:r>
                  <a:rPr lang="en-US" sz="2400" dirty="0"/>
                  <a:t>Continue this process for all rows in matrix </a:t>
                </a:r>
                <a:r>
                  <a:rPr lang="en-US" sz="2400" b="1" dirty="0"/>
                  <a:t>A</a:t>
                </a:r>
              </a:p>
              <a:p>
                <a:pPr lvl="1"/>
                <a:r>
                  <a:rPr lang="en-US" sz="2000" dirty="0"/>
                  <a:t>Every </a:t>
                </a:r>
                <a:r>
                  <a:rPr lang="en-US" sz="2000" u="sng" dirty="0"/>
                  <a:t>row</a:t>
                </a:r>
                <a:r>
                  <a:rPr lang="en-US" sz="2000" dirty="0"/>
                  <a:t> in </a:t>
                </a:r>
                <a:r>
                  <a:rPr lang="en-US" sz="2000" b="1" dirty="0"/>
                  <a:t>A</a:t>
                </a:r>
                <a:r>
                  <a:rPr lang="en-US" sz="2000" dirty="0"/>
                  <a:t> gets multiplied by every </a:t>
                </a:r>
                <a:r>
                  <a:rPr lang="en-US" sz="2000" u="sng" dirty="0"/>
                  <a:t>column</a:t>
                </a:r>
                <a:r>
                  <a:rPr lang="en-US" sz="2000" dirty="0"/>
                  <a:t> in </a:t>
                </a:r>
                <a:r>
                  <a:rPr lang="en-US" sz="2000" b="1" dirty="0"/>
                  <a:t>B</a:t>
                </a:r>
              </a:p>
              <a:p>
                <a:pPr lvl="1"/>
                <a:r>
                  <a:rPr lang="en-US" sz="2000" dirty="0"/>
                  <a:t>The resulting matrix will have dimensions (Rows </a:t>
                </a:r>
                <a:r>
                  <a:rPr lang="en-US" sz="2000" b="1" dirty="0"/>
                  <a:t>A</a:t>
                </a:r>
                <a:r>
                  <a:rPr lang="en-US" sz="2000" dirty="0"/>
                  <a:t> x Cols </a:t>
                </a:r>
                <a:r>
                  <a:rPr lang="en-US" sz="2000" b="1" dirty="0"/>
                  <a:t>B</a:t>
                </a:r>
                <a:r>
                  <a:rPr lang="en-US" sz="2000" dirty="0"/>
                  <a:t>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5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112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Matrix Multiplication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29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312" y="1545336"/>
            <a:ext cx="6272784" cy="495729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AE9000E-AC8A-9445-627A-5ABE340D1F73}"/>
              </a:ext>
            </a:extLst>
          </p:cNvPr>
          <p:cNvSpPr/>
          <p:nvPr/>
        </p:nvSpPr>
        <p:spPr>
          <a:xfrm>
            <a:off x="5877417" y="3925709"/>
            <a:ext cx="165538" cy="2049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4B6E6CC-3726-E056-1A85-41B49C6DD59B}"/>
              </a:ext>
            </a:extLst>
          </p:cNvPr>
          <p:cNvSpPr/>
          <p:nvPr/>
        </p:nvSpPr>
        <p:spPr>
          <a:xfrm>
            <a:off x="6476926" y="3925709"/>
            <a:ext cx="165538" cy="2049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194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>
                <a:latin typeface="+mn-lt"/>
              </a:rPr>
              <a:t>What is a vector?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43907" y="1709207"/>
            <a:ext cx="3788449" cy="358639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4078" y="1396511"/>
            <a:ext cx="2609524" cy="234285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8957" y="4135608"/>
            <a:ext cx="3429000" cy="21431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Line Callout 2 9"/>
              <p:cNvSpPr/>
              <p:nvPr/>
            </p:nvSpPr>
            <p:spPr>
              <a:xfrm>
                <a:off x="4082479" y="1562456"/>
                <a:ext cx="1850515" cy="1124779"/>
              </a:xfrm>
              <a:prstGeom prst="borderCallout2">
                <a:avLst>
                  <a:gd name="adj1" fmla="val 107023"/>
                  <a:gd name="adj2" fmla="val 52133"/>
                  <a:gd name="adj3" fmla="val 148392"/>
                  <a:gd name="adj4" fmla="val 65899"/>
                  <a:gd name="adj5" fmla="val 198674"/>
                  <a:gd name="adj6" fmla="val 73426"/>
                </a:avLst>
              </a:prstGeom>
              <a:solidFill>
                <a:schemeClr val="bg1"/>
              </a:solidFill>
              <a:ln w="28575">
                <a:solidFill>
                  <a:srgbClr val="00B050"/>
                </a:solidFill>
                <a:headEnd type="none" w="med" len="med"/>
                <a:tailEnd type="triangl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sub>
                    </m:sSub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sub>
                    </m:sSub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𝒛</m:t>
                        </m:r>
                      </m:sub>
                    </m:sSub>
                  </m:oMath>
                </a14:m>
                <a:r>
                  <a:rPr lang="en-US">
                    <a:solidFill>
                      <a:schemeClr val="tx1"/>
                    </a:solidFill>
                  </a:rPr>
                  <a:t> are the components of</a:t>
                </a:r>
              </a:p>
              <a:p>
                <a:pPr algn="ctr"/>
                <a:r>
                  <a:rPr lang="en-US">
                    <a:solidFill>
                      <a:schemeClr val="tx1"/>
                    </a:solidFill>
                  </a:rPr>
                  <a:t>vector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⃑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acc>
                  </m:oMath>
                </a14:m>
                <a:endParaRPr 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Line Callout 2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2479" y="1562456"/>
                <a:ext cx="1850515" cy="1124779"/>
              </a:xfrm>
              <a:prstGeom prst="borderCallout2">
                <a:avLst>
                  <a:gd name="adj1" fmla="val 107023"/>
                  <a:gd name="adj2" fmla="val 52133"/>
                  <a:gd name="adj3" fmla="val 148392"/>
                  <a:gd name="adj4" fmla="val 65899"/>
                  <a:gd name="adj5" fmla="val 198674"/>
                  <a:gd name="adj6" fmla="val 73426"/>
                </a:avLst>
              </a:prstGeom>
              <a:blipFill>
                <a:blip r:embed="rId6"/>
                <a:stretch>
                  <a:fillRect r="-1299"/>
                </a:stretch>
              </a:blipFill>
              <a:ln w="28575">
                <a:solidFill>
                  <a:srgbClr val="00B050"/>
                </a:solidFill>
                <a:headEnd type="none" w="med" len="med"/>
                <a:tailEnd type="triangl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4A2DD8FB-5C0B-BA2E-8546-9514F592D9C0}"/>
              </a:ext>
            </a:extLst>
          </p:cNvPr>
          <p:cNvGrpSpPr/>
          <p:nvPr/>
        </p:nvGrpSpPr>
        <p:grpSpPr>
          <a:xfrm>
            <a:off x="6095790" y="5276534"/>
            <a:ext cx="1938938" cy="1131757"/>
            <a:chOff x="6095790" y="4931764"/>
            <a:chExt cx="1938938" cy="1131757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A171596-ECCE-9211-30D5-7E7DFA7BEBF6}"/>
                </a:ext>
              </a:extLst>
            </p:cNvPr>
            <p:cNvSpPr/>
            <p:nvPr/>
          </p:nvSpPr>
          <p:spPr>
            <a:xfrm>
              <a:off x="6095790" y="4931764"/>
              <a:ext cx="1938938" cy="113175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9B7215C6-5F2A-BE90-B7AF-0F0DEC7D2CA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184116" y="5015909"/>
              <a:ext cx="1737511" cy="944962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1BE01E2B-298A-C41D-3BB3-C7164EB460E3}"/>
              </a:ext>
            </a:extLst>
          </p:cNvPr>
          <p:cNvSpPr txBox="1"/>
          <p:nvPr/>
        </p:nvSpPr>
        <p:spPr>
          <a:xfrm>
            <a:off x="711644" y="3833243"/>
            <a:ext cx="3566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These four vectors are all the same!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6CBD7E-D80F-D6A3-E562-6E36C4729E29}"/>
              </a:ext>
            </a:extLst>
          </p:cNvPr>
          <p:cNvSpPr txBox="1"/>
          <p:nvPr/>
        </p:nvSpPr>
        <p:spPr>
          <a:xfrm>
            <a:off x="347623" y="2687235"/>
            <a:ext cx="14207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A Magnitude &amp; Direction</a:t>
            </a:r>
          </a:p>
        </p:txBody>
      </p:sp>
    </p:spTree>
    <p:extLst>
      <p:ext uri="{BB962C8B-B14F-4D97-AF65-F5344CB8AC3E}">
        <p14:creationId xmlns:p14="http://schemas.microsoft.com/office/powerpoint/2010/main" val="1752332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3" grpId="0"/>
      <p:bldP spid="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312" y="1545336"/>
            <a:ext cx="6272784" cy="495729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174789" y="2776022"/>
            <a:ext cx="1977081" cy="2719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157784" y="2776021"/>
            <a:ext cx="383060" cy="82391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1353580" y="3945924"/>
            <a:ext cx="499934" cy="15651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4151870" y="4102443"/>
            <a:ext cx="3194450" cy="192765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Matrix Multiplication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30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594E048-6E26-A003-A0CC-933FB8A093F1}"/>
              </a:ext>
            </a:extLst>
          </p:cNvPr>
          <p:cNvSpPr/>
          <p:nvPr/>
        </p:nvSpPr>
        <p:spPr>
          <a:xfrm>
            <a:off x="5877417" y="3925709"/>
            <a:ext cx="165538" cy="2049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D04B4DB-6EAE-111E-71A2-E6A1518BF1D2}"/>
              </a:ext>
            </a:extLst>
          </p:cNvPr>
          <p:cNvSpPr/>
          <p:nvPr/>
        </p:nvSpPr>
        <p:spPr>
          <a:xfrm>
            <a:off x="6476926" y="3925709"/>
            <a:ext cx="165538" cy="2049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9474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312" y="1545336"/>
            <a:ext cx="6272784" cy="495729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174789" y="2776022"/>
            <a:ext cx="1977081" cy="2719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963260" y="2776022"/>
            <a:ext cx="383060" cy="82391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1310331" y="4258961"/>
            <a:ext cx="499934" cy="15651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4926227" y="4415480"/>
            <a:ext cx="2420093" cy="158990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Matrix Multiplication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31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1CFD042-BA61-20FB-6218-56BD8269D6CC}"/>
              </a:ext>
            </a:extLst>
          </p:cNvPr>
          <p:cNvSpPr/>
          <p:nvPr/>
        </p:nvSpPr>
        <p:spPr>
          <a:xfrm>
            <a:off x="5877417" y="4209491"/>
            <a:ext cx="165538" cy="2049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1EF7739-7E51-5A51-479E-7E15E51E3247}"/>
              </a:ext>
            </a:extLst>
          </p:cNvPr>
          <p:cNvSpPr/>
          <p:nvPr/>
        </p:nvSpPr>
        <p:spPr>
          <a:xfrm>
            <a:off x="6476926" y="4209491"/>
            <a:ext cx="165538" cy="2049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8212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312" y="1545336"/>
            <a:ext cx="6272784" cy="495729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181339" y="3051990"/>
            <a:ext cx="1977081" cy="2719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138560" y="2776021"/>
            <a:ext cx="383060" cy="82391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1347845" y="4522572"/>
            <a:ext cx="499934" cy="15651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4158420" y="4679091"/>
            <a:ext cx="3156780" cy="156519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Matrix Multiplication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32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B2EB5D9-E7EF-5399-E7FB-DA934E917C2B}"/>
              </a:ext>
            </a:extLst>
          </p:cNvPr>
          <p:cNvSpPr/>
          <p:nvPr/>
        </p:nvSpPr>
        <p:spPr>
          <a:xfrm>
            <a:off x="5877417" y="4493274"/>
            <a:ext cx="165538" cy="2049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D3BF74-8D36-0109-B14D-678A25444900}"/>
              </a:ext>
            </a:extLst>
          </p:cNvPr>
          <p:cNvSpPr/>
          <p:nvPr/>
        </p:nvSpPr>
        <p:spPr>
          <a:xfrm>
            <a:off x="6476926" y="4493274"/>
            <a:ext cx="165538" cy="2049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9682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312" y="1545336"/>
            <a:ext cx="6272784" cy="495729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181339" y="3051990"/>
            <a:ext cx="1977081" cy="2719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932140" y="2765658"/>
            <a:ext cx="383060" cy="82391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1353580" y="4786182"/>
            <a:ext cx="499934" cy="15651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4885038" y="5025081"/>
            <a:ext cx="2545492" cy="125215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Matrix Multiplication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33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3EA487A-B9E0-B8F9-04F3-2B11AB731548}"/>
              </a:ext>
            </a:extLst>
          </p:cNvPr>
          <p:cNvSpPr/>
          <p:nvPr/>
        </p:nvSpPr>
        <p:spPr>
          <a:xfrm>
            <a:off x="5877417" y="4761291"/>
            <a:ext cx="165538" cy="2049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D53027E-AFC3-3AB8-D8E7-245413A21529}"/>
              </a:ext>
            </a:extLst>
          </p:cNvPr>
          <p:cNvSpPr/>
          <p:nvPr/>
        </p:nvSpPr>
        <p:spPr>
          <a:xfrm>
            <a:off x="6476926" y="4761291"/>
            <a:ext cx="165538" cy="2049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9681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8675FA-716A-DD79-435E-7CD312ECEE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25534-1B26-783A-8462-8E4EA8600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  <a:latin typeface="+mn-lt"/>
              </a:rPr>
              <a:t>Open</a:t>
            </a:r>
            <a:r>
              <a:rPr lang="en-US" sz="3200" dirty="0">
                <a:latin typeface="+mn-lt"/>
              </a:rPr>
              <a:t> matrix_multiplication.py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6016FC-4185-642D-DA90-7B4C4DD54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B5CD9B-EA09-7E9F-C79D-A278A4EC1C3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819"/>
          <a:stretch/>
        </p:blipFill>
        <p:spPr>
          <a:xfrm>
            <a:off x="2103364" y="1579419"/>
            <a:ext cx="4257143" cy="4646273"/>
          </a:xfrm>
          <a:prstGeom prst="rect">
            <a:avLst/>
          </a:prstGeom>
          <a:ln>
            <a:solidFill>
              <a:schemeClr val="tx1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7849B9E-94D4-8AB4-7E8E-455198821D5D}"/>
                  </a:ext>
                </a:extLst>
              </p:cNvPr>
              <p:cNvSpPr txBox="1"/>
              <p:nvPr/>
            </p:nvSpPr>
            <p:spPr>
              <a:xfrm>
                <a:off x="7113178" y="1979796"/>
                <a:ext cx="1517403" cy="4675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7849B9E-94D4-8AB4-7E8E-455198821D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3178" y="1979796"/>
                <a:ext cx="1517403" cy="4675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5C4AFFB-5187-610F-75B9-9CCA2B134C2C}"/>
                  </a:ext>
                </a:extLst>
              </p:cNvPr>
              <p:cNvSpPr txBox="1"/>
              <p:nvPr/>
            </p:nvSpPr>
            <p:spPr>
              <a:xfrm>
                <a:off x="7113178" y="2596795"/>
                <a:ext cx="1192441" cy="7326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5C4AFFB-5187-610F-75B9-9CCA2B134C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3178" y="2596795"/>
                <a:ext cx="1192441" cy="73263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DA74FD4-BD43-243D-7180-65836E86C1F3}"/>
                  </a:ext>
                </a:extLst>
              </p:cNvPr>
              <p:cNvSpPr txBox="1"/>
              <p:nvPr/>
            </p:nvSpPr>
            <p:spPr>
              <a:xfrm>
                <a:off x="7113178" y="3600629"/>
                <a:ext cx="9895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𝑪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𝑩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DA74FD4-BD43-243D-7180-65836E86C1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3178" y="3600629"/>
                <a:ext cx="989565" cy="276999"/>
              </a:xfrm>
              <a:prstGeom prst="rect">
                <a:avLst/>
              </a:prstGeom>
              <a:blipFill>
                <a:blip r:embed="rId6"/>
                <a:stretch>
                  <a:fillRect l="-5556" r="-4938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EBC09DC-7661-71C9-7EE7-CF875EA92CC0}"/>
                  </a:ext>
                </a:extLst>
              </p:cNvPr>
              <p:cNvSpPr txBox="1"/>
              <p:nvPr/>
            </p:nvSpPr>
            <p:spPr>
              <a:xfrm>
                <a:off x="7113178" y="4362280"/>
                <a:ext cx="9858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𝑪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EBC09DC-7661-71C9-7EE7-CF875EA92C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3178" y="4362280"/>
                <a:ext cx="985847" cy="276999"/>
              </a:xfrm>
              <a:prstGeom prst="rect">
                <a:avLst/>
              </a:prstGeom>
              <a:blipFill>
                <a:blip r:embed="rId7"/>
                <a:stretch>
                  <a:fillRect l="-5556" r="-4938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CE8089C-A471-5FA2-2E14-AC80F9C03EE3}"/>
                  </a:ext>
                </a:extLst>
              </p:cNvPr>
              <p:cNvSpPr txBox="1"/>
              <p:nvPr/>
            </p:nvSpPr>
            <p:spPr>
              <a:xfrm>
                <a:off x="7113178" y="4887099"/>
                <a:ext cx="1537087" cy="7381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CE8089C-A471-5FA2-2E14-AC80F9C03E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3178" y="4887099"/>
                <a:ext cx="1537087" cy="73815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F0C8CCB-644A-89D4-44AF-8CE89E9EB5AF}"/>
                  </a:ext>
                </a:extLst>
              </p:cNvPr>
              <p:cNvSpPr txBox="1"/>
              <p:nvPr/>
            </p:nvSpPr>
            <p:spPr>
              <a:xfrm>
                <a:off x="7113178" y="5888184"/>
                <a:ext cx="9858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𝑪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F0C8CCB-644A-89D4-44AF-8CE89E9EB5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3178" y="5888184"/>
                <a:ext cx="985847" cy="276999"/>
              </a:xfrm>
              <a:prstGeom prst="rect">
                <a:avLst/>
              </a:prstGeom>
              <a:blipFill>
                <a:blip r:embed="rId9"/>
                <a:stretch>
                  <a:fillRect l="-5556" r="-4938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9DE4BCA1-2E2C-800C-0BCF-A69DC7F8B59E}"/>
              </a:ext>
            </a:extLst>
          </p:cNvPr>
          <p:cNvGrpSpPr/>
          <p:nvPr/>
        </p:nvGrpSpPr>
        <p:grpSpPr>
          <a:xfrm>
            <a:off x="5233545" y="2021323"/>
            <a:ext cx="1076632" cy="369332"/>
            <a:chOff x="4968362" y="2079211"/>
            <a:chExt cx="1076632" cy="369332"/>
          </a:xfrm>
        </p:grpSpPr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C740BF8C-8494-883F-C48E-9454F7C856C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68362" y="226387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91E8A8A-4085-BABB-F38C-13A152BDB7F4}"/>
                </a:ext>
              </a:extLst>
            </p:cNvPr>
            <p:cNvSpPr txBox="1"/>
            <p:nvPr/>
          </p:nvSpPr>
          <p:spPr>
            <a:xfrm>
              <a:off x="5661536" y="207921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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068B6D7-C53A-7253-ECA9-A3450F4AA3EF}"/>
              </a:ext>
            </a:extLst>
          </p:cNvPr>
          <p:cNvGrpSpPr/>
          <p:nvPr/>
        </p:nvGrpSpPr>
        <p:grpSpPr>
          <a:xfrm>
            <a:off x="5424419" y="2786004"/>
            <a:ext cx="1076632" cy="369332"/>
            <a:chOff x="4704120" y="2356972"/>
            <a:chExt cx="1076632" cy="369332"/>
          </a:xfrm>
        </p:grpSpPr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0BC9B0FD-8671-9208-B7B4-8BFCFFB9502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04120" y="2541638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02F1237-C516-380F-0A30-EDEA571C7024}"/>
                </a:ext>
              </a:extLst>
            </p:cNvPr>
            <p:cNvSpPr txBox="1"/>
            <p:nvPr/>
          </p:nvSpPr>
          <p:spPr>
            <a:xfrm>
              <a:off x="5397294" y="2356972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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6B3C1426-A927-5468-785D-F3F960EFAA72}"/>
              </a:ext>
            </a:extLst>
          </p:cNvPr>
          <p:cNvGrpSpPr/>
          <p:nvPr/>
        </p:nvGrpSpPr>
        <p:grpSpPr>
          <a:xfrm>
            <a:off x="3796132" y="3547730"/>
            <a:ext cx="1068643" cy="369332"/>
            <a:chOff x="3647644" y="4910075"/>
            <a:chExt cx="1068643" cy="369332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0CB6BBE4-6DFF-1607-FD59-C3FE57F4B87F}"/>
                </a:ext>
              </a:extLst>
            </p:cNvPr>
            <p:cNvSpPr txBox="1"/>
            <p:nvPr/>
          </p:nvSpPr>
          <p:spPr>
            <a:xfrm>
              <a:off x="4332829" y="4910075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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401E7886-D4ED-1C00-DD45-06D5E34929C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094741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3BBF2BA8-CEAA-8CC3-16EB-5A43C925E372}"/>
              </a:ext>
            </a:extLst>
          </p:cNvPr>
          <p:cNvGrpSpPr/>
          <p:nvPr/>
        </p:nvGrpSpPr>
        <p:grpSpPr>
          <a:xfrm>
            <a:off x="3788575" y="4323670"/>
            <a:ext cx="1064340" cy="369332"/>
            <a:chOff x="3647644" y="5421073"/>
            <a:chExt cx="1064340" cy="369332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3BD6A86D-E90B-24DA-546E-2D38F653C0E2}"/>
                </a:ext>
              </a:extLst>
            </p:cNvPr>
            <p:cNvSpPr txBox="1"/>
            <p:nvPr/>
          </p:nvSpPr>
          <p:spPr>
            <a:xfrm>
              <a:off x="4328526" y="5421073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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D3522CB9-2E06-7806-F9F2-92C2D1C351E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9443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025B1248-F4EC-BD44-07AD-7D7D05F3B39E}"/>
              </a:ext>
            </a:extLst>
          </p:cNvPr>
          <p:cNvGrpSpPr/>
          <p:nvPr/>
        </p:nvGrpSpPr>
        <p:grpSpPr>
          <a:xfrm>
            <a:off x="6072527" y="5079171"/>
            <a:ext cx="1068643" cy="369332"/>
            <a:chOff x="3647644" y="5359159"/>
            <a:chExt cx="1068643" cy="369332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B413B9DB-4B13-EA3F-5BA8-17E9D3D07DDE}"/>
                </a:ext>
              </a:extLst>
            </p:cNvPr>
            <p:cNvSpPr txBox="1"/>
            <p:nvPr/>
          </p:nvSpPr>
          <p:spPr>
            <a:xfrm>
              <a:off x="4332829" y="5359159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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A64BF0A7-6D9F-EB2A-0381-A455E6A4CB6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4105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B3C819AF-6E70-051E-8739-49A23B735594}"/>
              </a:ext>
            </a:extLst>
          </p:cNvPr>
          <p:cNvGrpSpPr/>
          <p:nvPr/>
        </p:nvGrpSpPr>
        <p:grpSpPr>
          <a:xfrm>
            <a:off x="3807172" y="5834460"/>
            <a:ext cx="1076632" cy="369332"/>
            <a:chOff x="2157212" y="5356391"/>
            <a:chExt cx="1076632" cy="369332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8366060F-05F8-E7E7-420B-75D2E4D6A74D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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9A5D1CE4-F64A-B6C0-19AF-B28FCE73585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27572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11" grpId="0"/>
      <p:bldP spid="12" grpId="0"/>
      <p:bldP spid="13" grpId="0"/>
      <p:bldP spid="14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1B4284-BAC7-BE0D-595D-E0477128E5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9CDA9EFE-FE7A-38B6-57E7-3A7600A7CE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861" y="1525344"/>
            <a:ext cx="5820531" cy="496518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97D4B98-E5F4-2C25-0B19-96542E1DC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B050"/>
                </a:solidFill>
                <a:latin typeface="+mn-lt"/>
              </a:rPr>
              <a:t>Run</a:t>
            </a:r>
            <a:r>
              <a:rPr lang="en-US" sz="3200" dirty="0">
                <a:latin typeface="+mn-lt"/>
              </a:rPr>
              <a:t> matrix_multiplication.py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88AAD8-7A72-6811-0BE9-A113A0196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9998680-710F-60F3-B66D-22A27028CC87}"/>
                  </a:ext>
                </a:extLst>
              </p:cNvPr>
              <p:cNvSpPr txBox="1"/>
              <p:nvPr/>
            </p:nvSpPr>
            <p:spPr>
              <a:xfrm>
                <a:off x="6801284" y="1782578"/>
                <a:ext cx="1517403" cy="4675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9998680-710F-60F3-B66D-22A27028CC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1284" y="1782578"/>
                <a:ext cx="1517403" cy="4675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0918506-64FA-C128-325B-C83AF2EDA331}"/>
                  </a:ext>
                </a:extLst>
              </p:cNvPr>
              <p:cNvSpPr txBox="1"/>
              <p:nvPr/>
            </p:nvSpPr>
            <p:spPr>
              <a:xfrm>
                <a:off x="6801284" y="2302003"/>
                <a:ext cx="1192441" cy="7326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0918506-64FA-C128-325B-C83AF2EDA3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1284" y="2302003"/>
                <a:ext cx="1192441" cy="73263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D5A191A-2808-6F48-77F0-3D42524E4C9D}"/>
                  </a:ext>
                </a:extLst>
              </p:cNvPr>
              <p:cNvSpPr txBox="1"/>
              <p:nvPr/>
            </p:nvSpPr>
            <p:spPr>
              <a:xfrm>
                <a:off x="6801284" y="3170713"/>
                <a:ext cx="1410964" cy="4601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𝑪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93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91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76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D5A191A-2808-6F48-77F0-3D42524E4C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1284" y="3170713"/>
                <a:ext cx="1410964" cy="46012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1A80242-FF52-B7F8-0F51-83FF0C4E74DA}"/>
                  </a:ext>
                </a:extLst>
              </p:cNvPr>
              <p:cNvSpPr txBox="1"/>
              <p:nvPr/>
            </p:nvSpPr>
            <p:spPr>
              <a:xfrm>
                <a:off x="6801284" y="4829548"/>
                <a:ext cx="1537087" cy="7381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1A80242-FF52-B7F8-0F51-83FF0C4E74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1284" y="4829548"/>
                <a:ext cx="1537087" cy="73815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16823D3-5E94-2E0E-2F2A-EB87B675E7AB}"/>
                  </a:ext>
                </a:extLst>
              </p:cNvPr>
              <p:cNvSpPr txBox="1"/>
              <p:nvPr/>
            </p:nvSpPr>
            <p:spPr>
              <a:xfrm>
                <a:off x="3788574" y="5715186"/>
                <a:ext cx="9858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𝑪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16823D3-5E94-2E0E-2F2A-EB87B675E7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8574" y="5715186"/>
                <a:ext cx="985847" cy="276999"/>
              </a:xfrm>
              <a:prstGeom prst="rect">
                <a:avLst/>
              </a:prstGeom>
              <a:blipFill>
                <a:blip r:embed="rId8"/>
                <a:stretch>
                  <a:fillRect l="-4938" r="-5556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3FD834BC-6E63-95F6-8DA5-D61C1E513B59}"/>
              </a:ext>
            </a:extLst>
          </p:cNvPr>
          <p:cNvGrpSpPr/>
          <p:nvPr/>
        </p:nvGrpSpPr>
        <p:grpSpPr>
          <a:xfrm>
            <a:off x="2598091" y="1831565"/>
            <a:ext cx="1076632" cy="369332"/>
            <a:chOff x="4968362" y="2079211"/>
            <a:chExt cx="1076632" cy="369332"/>
          </a:xfrm>
        </p:grpSpPr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54151530-F4F6-5686-0409-36A3D8E1E63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68362" y="226387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8792899-1724-5AB4-08C2-5DC6EC46CC5E}"/>
                </a:ext>
              </a:extLst>
            </p:cNvPr>
            <p:cNvSpPr txBox="1"/>
            <p:nvPr/>
          </p:nvSpPr>
          <p:spPr>
            <a:xfrm>
              <a:off x="5661536" y="207921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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092EE74-7B27-0402-D3DD-7250374A1C99}"/>
              </a:ext>
            </a:extLst>
          </p:cNvPr>
          <p:cNvGrpSpPr/>
          <p:nvPr/>
        </p:nvGrpSpPr>
        <p:grpSpPr>
          <a:xfrm>
            <a:off x="2598091" y="2716289"/>
            <a:ext cx="1076632" cy="369332"/>
            <a:chOff x="4704120" y="2356972"/>
            <a:chExt cx="1076632" cy="369332"/>
          </a:xfrm>
        </p:grpSpPr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C008B809-2E30-3AAD-EA79-60D3A1F7B2C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04120" y="2541638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F1DCE6F-BF6F-8389-EB07-2E834A0395EE}"/>
                </a:ext>
              </a:extLst>
            </p:cNvPr>
            <p:cNvSpPr txBox="1"/>
            <p:nvPr/>
          </p:nvSpPr>
          <p:spPr>
            <a:xfrm>
              <a:off x="5397294" y="2356972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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D5074101-9509-B85E-E752-24B420377615}"/>
              </a:ext>
            </a:extLst>
          </p:cNvPr>
          <p:cNvGrpSpPr/>
          <p:nvPr/>
        </p:nvGrpSpPr>
        <p:grpSpPr>
          <a:xfrm>
            <a:off x="2598091" y="3400776"/>
            <a:ext cx="1068643" cy="369332"/>
            <a:chOff x="3647644" y="4910075"/>
            <a:chExt cx="1068643" cy="369332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CA201A07-D5C5-844F-B7FA-DAC28B2AE6C1}"/>
                </a:ext>
              </a:extLst>
            </p:cNvPr>
            <p:cNvSpPr txBox="1"/>
            <p:nvPr/>
          </p:nvSpPr>
          <p:spPr>
            <a:xfrm>
              <a:off x="4332829" y="4910075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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50135D0E-2866-585C-463B-487EB5619A3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094741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C789C907-C86A-2C59-5FAD-3C1ED26F1176}"/>
              </a:ext>
            </a:extLst>
          </p:cNvPr>
          <p:cNvGrpSpPr/>
          <p:nvPr/>
        </p:nvGrpSpPr>
        <p:grpSpPr>
          <a:xfrm>
            <a:off x="2598091" y="4326841"/>
            <a:ext cx="1064340" cy="369332"/>
            <a:chOff x="3647644" y="5421073"/>
            <a:chExt cx="1064340" cy="369332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E5BEE6B2-BFEF-7241-582F-85E73741C8E4}"/>
                </a:ext>
              </a:extLst>
            </p:cNvPr>
            <p:cNvSpPr txBox="1"/>
            <p:nvPr/>
          </p:nvSpPr>
          <p:spPr>
            <a:xfrm>
              <a:off x="4328526" y="5421073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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7920B2C2-0189-3CBB-4C71-354D841B311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9443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E84AEC1D-AC44-EE98-5BAD-3FEA17420837}"/>
              </a:ext>
            </a:extLst>
          </p:cNvPr>
          <p:cNvGrpSpPr/>
          <p:nvPr/>
        </p:nvGrpSpPr>
        <p:grpSpPr>
          <a:xfrm>
            <a:off x="2598091" y="5205864"/>
            <a:ext cx="1068643" cy="369332"/>
            <a:chOff x="3647644" y="5359159"/>
            <a:chExt cx="1068643" cy="369332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6B43ADC1-7616-86FF-DB9F-BEC65CDB8D0A}"/>
                </a:ext>
              </a:extLst>
            </p:cNvPr>
            <p:cNvSpPr txBox="1"/>
            <p:nvPr/>
          </p:nvSpPr>
          <p:spPr>
            <a:xfrm>
              <a:off x="4332829" y="5359159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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08449946-ACDD-65FD-1104-035F38802FF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4105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1173BDE4-0303-84FA-EF36-0647B3E9EE78}"/>
              </a:ext>
            </a:extLst>
          </p:cNvPr>
          <p:cNvGrpSpPr/>
          <p:nvPr/>
        </p:nvGrpSpPr>
        <p:grpSpPr>
          <a:xfrm>
            <a:off x="6262968" y="5853685"/>
            <a:ext cx="1076632" cy="369332"/>
            <a:chOff x="2157212" y="5356391"/>
            <a:chExt cx="1076632" cy="369332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E006ABF3-AE4D-1BC4-172B-9DED7972F657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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F7C940A0-4BC9-B109-CA0C-AFE041F24B1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C444062-8129-638E-ADCF-188DC847304C}"/>
                  </a:ext>
                </a:extLst>
              </p:cNvPr>
              <p:cNvSpPr txBox="1"/>
              <p:nvPr/>
            </p:nvSpPr>
            <p:spPr>
              <a:xfrm>
                <a:off x="3788575" y="3240178"/>
                <a:ext cx="9895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𝑪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𝑩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C444062-8129-638E-ADCF-188DC84730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8575" y="3240178"/>
                <a:ext cx="989565" cy="276999"/>
              </a:xfrm>
              <a:prstGeom prst="rect">
                <a:avLst/>
              </a:prstGeom>
              <a:blipFill>
                <a:blip r:embed="rId9"/>
                <a:stretch>
                  <a:fillRect l="-4908" r="-4908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F8B02CA-E244-19B1-D7E6-4842E6735361}"/>
                  </a:ext>
                </a:extLst>
              </p:cNvPr>
              <p:cNvSpPr txBox="1"/>
              <p:nvPr/>
            </p:nvSpPr>
            <p:spPr>
              <a:xfrm>
                <a:off x="3788575" y="4117147"/>
                <a:ext cx="9858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𝑪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F8B02CA-E244-19B1-D7E6-4842E67353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8575" y="4117147"/>
                <a:ext cx="985847" cy="276999"/>
              </a:xfrm>
              <a:prstGeom prst="rect">
                <a:avLst/>
              </a:prstGeom>
              <a:blipFill>
                <a:blip r:embed="rId10"/>
                <a:stretch>
                  <a:fillRect l="-4938" r="-5556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517DC6F-3C8B-CA87-4994-F3ACD11681E6}"/>
                  </a:ext>
                </a:extLst>
              </p:cNvPr>
              <p:cNvSpPr txBox="1"/>
              <p:nvPr/>
            </p:nvSpPr>
            <p:spPr>
              <a:xfrm>
                <a:off x="6801284" y="3890106"/>
                <a:ext cx="2170274" cy="7325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𝑪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46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25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39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29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106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103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517DC6F-3C8B-CA87-4994-F3ACD11681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1284" y="3890106"/>
                <a:ext cx="2170274" cy="73257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8E20AF7-69D4-39F5-7726-C37F07CD06B6}"/>
                  </a:ext>
                </a:extLst>
              </p:cNvPr>
              <p:cNvSpPr txBox="1"/>
              <p:nvPr/>
            </p:nvSpPr>
            <p:spPr>
              <a:xfrm>
                <a:off x="4738225" y="3206279"/>
                <a:ext cx="167766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6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6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×3</m:t>
                          </m:r>
                        </m:e>
                      </m:d>
                      <m:r>
                        <a:rPr lang="en-US" sz="160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n-US" sz="16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3×2</m:t>
                          </m:r>
                        </m:e>
                      </m:d>
                    </m:oMath>
                  </m:oMathPara>
                </a14:m>
                <a:endParaRPr lang="en-US" sz="16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8E20AF7-69D4-39F5-7726-C37F07CD06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8225" y="3206279"/>
                <a:ext cx="1677660" cy="3385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617E928-9AF7-0C27-4406-AA7DDC705D8C}"/>
                  </a:ext>
                </a:extLst>
              </p:cNvPr>
              <p:cNvSpPr txBox="1"/>
              <p:nvPr/>
            </p:nvSpPr>
            <p:spPr>
              <a:xfrm>
                <a:off x="4738225" y="4084153"/>
                <a:ext cx="167766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6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16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×2</m:t>
                          </m:r>
                        </m:e>
                      </m:d>
                      <m:r>
                        <a:rPr lang="en-US" sz="160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n-US" sz="16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2×3</m:t>
                          </m:r>
                        </m:e>
                      </m:d>
                    </m:oMath>
                  </m:oMathPara>
                </a14:m>
                <a:endParaRPr lang="en-US" sz="16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617E928-9AF7-0C27-4406-AA7DDC705D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8225" y="4084153"/>
                <a:ext cx="1677660" cy="33855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F7423F4-5F1A-ADD9-8AC5-36C16D1B64E6}"/>
                  </a:ext>
                </a:extLst>
              </p:cNvPr>
              <p:cNvSpPr txBox="1"/>
              <p:nvPr/>
            </p:nvSpPr>
            <p:spPr>
              <a:xfrm>
                <a:off x="4780290" y="5684408"/>
                <a:ext cx="167766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6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16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×2</m:t>
                          </m:r>
                        </m:e>
                      </m:d>
                      <m:r>
                        <a:rPr lang="en-US" sz="160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n-US" sz="16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3×3</m:t>
                          </m:r>
                        </m:e>
                      </m:d>
                    </m:oMath>
                  </m:oMathPara>
                </a14:m>
                <a:endParaRPr lang="en-US" sz="16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F7423F4-5F1A-ADD9-8AC5-36C16D1B64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0290" y="5684408"/>
                <a:ext cx="1677660" cy="33855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5307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5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000"/>
                            </p:stCondLst>
                            <p:childTnLst>
                              <p:par>
                                <p:cTn id="7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11" grpId="0"/>
      <p:bldP spid="13" grpId="0"/>
      <p:bldP spid="14" grpId="0"/>
      <p:bldP spid="8" grpId="0"/>
      <p:bldP spid="9" grpId="0"/>
      <p:bldP spid="15" grpId="0"/>
      <p:bldP spid="26" grpId="0"/>
      <p:bldP spid="27" grpId="0"/>
      <p:bldP spid="28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C864073-6951-E998-648B-7FD71F4D3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8CBE68A-1478-5478-584D-C57CFF1C8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B050"/>
                </a:solidFill>
                <a:latin typeface="+mn-lt"/>
              </a:rPr>
              <a:t>Run</a:t>
            </a:r>
            <a:r>
              <a:rPr lang="en-US" sz="3200" dirty="0">
                <a:latin typeface="+mn-lt"/>
              </a:rPr>
              <a:t> Cells 2 &amp; 3 – matrix_algebra.ipynb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5B7C45-6D86-DDBE-5290-3AFA652AAD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0095" y="1799710"/>
            <a:ext cx="5123809" cy="444761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0" name="Speech Bubble: Rectangle with Corners Rounded 19">
            <a:extLst>
              <a:ext uri="{FF2B5EF4-FFF2-40B4-BE49-F238E27FC236}">
                <a16:creationId xmlns:a16="http://schemas.microsoft.com/office/drawing/2014/main" id="{1299E7FE-EC86-9D7F-B8A6-4B310AB18382}"/>
              </a:ext>
            </a:extLst>
          </p:cNvPr>
          <p:cNvSpPr/>
          <p:nvPr/>
        </p:nvSpPr>
        <p:spPr>
          <a:xfrm>
            <a:off x="4571999" y="3318641"/>
            <a:ext cx="1647496" cy="338959"/>
          </a:xfrm>
          <a:prstGeom prst="wedgeRoundRectCallout">
            <a:avLst>
              <a:gd name="adj1" fmla="val -84469"/>
              <a:gd name="adj2" fmla="val -5145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See slide #34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040D248-FC83-B593-A42A-5D2410299687}"/>
              </a:ext>
            </a:extLst>
          </p:cNvPr>
          <p:cNvGrpSpPr/>
          <p:nvPr/>
        </p:nvGrpSpPr>
        <p:grpSpPr>
          <a:xfrm>
            <a:off x="4108674" y="2364225"/>
            <a:ext cx="1076632" cy="369332"/>
            <a:chOff x="4968362" y="2079211"/>
            <a:chExt cx="1076632" cy="369332"/>
          </a:xfrm>
        </p:grpSpPr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B6E99DBD-BFEB-5EA8-EF60-3576E7D000D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68362" y="226387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F7E497A-D405-EE66-198B-4D7994913746}"/>
                </a:ext>
              </a:extLst>
            </p:cNvPr>
            <p:cNvSpPr txBox="1"/>
            <p:nvPr/>
          </p:nvSpPr>
          <p:spPr>
            <a:xfrm>
              <a:off x="5661536" y="207921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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3F988C6-20D7-2BEA-D293-2AB386CA981A}"/>
              </a:ext>
            </a:extLst>
          </p:cNvPr>
          <p:cNvGrpSpPr/>
          <p:nvPr/>
        </p:nvGrpSpPr>
        <p:grpSpPr>
          <a:xfrm>
            <a:off x="6987440" y="2616221"/>
            <a:ext cx="1076632" cy="369332"/>
            <a:chOff x="4704120" y="2356972"/>
            <a:chExt cx="1076632" cy="369332"/>
          </a:xfrm>
        </p:grpSpPr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A3E3A4F9-E5FD-3A8B-7596-0D29557E4FB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04120" y="2541638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432DA9D-5550-2671-2FAC-44BEE1D1BA19}"/>
                </a:ext>
              </a:extLst>
            </p:cNvPr>
            <p:cNvSpPr txBox="1"/>
            <p:nvPr/>
          </p:nvSpPr>
          <p:spPr>
            <a:xfrm>
              <a:off x="5397294" y="2356972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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461A0AB-F302-00C3-4B70-F50099774703}"/>
              </a:ext>
            </a:extLst>
          </p:cNvPr>
          <p:cNvGrpSpPr/>
          <p:nvPr/>
        </p:nvGrpSpPr>
        <p:grpSpPr>
          <a:xfrm>
            <a:off x="4148087" y="4462068"/>
            <a:ext cx="1068643" cy="369332"/>
            <a:chOff x="3647644" y="4910075"/>
            <a:chExt cx="1068643" cy="369332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2529BB4-3F9E-1F38-2E4A-FA734AE269C4}"/>
                </a:ext>
              </a:extLst>
            </p:cNvPr>
            <p:cNvSpPr txBox="1"/>
            <p:nvPr/>
          </p:nvSpPr>
          <p:spPr>
            <a:xfrm>
              <a:off x="4332829" y="4910075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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B0663357-D0EA-2746-74BA-9AB3CECE29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094741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6580A89-8614-3EC9-D2F3-3905AA68387D}"/>
                  </a:ext>
                </a:extLst>
              </p:cNvPr>
              <p:cNvSpPr txBox="1"/>
              <p:nvPr/>
            </p:nvSpPr>
            <p:spPr>
              <a:xfrm>
                <a:off x="5664915" y="5368159"/>
                <a:ext cx="2404242" cy="36933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2∙2×3=3×3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6580A89-8614-3EC9-D2F3-3905AA6838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4915" y="5368159"/>
                <a:ext cx="2404242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Arrow: Curved Up 30">
            <a:extLst>
              <a:ext uri="{FF2B5EF4-FFF2-40B4-BE49-F238E27FC236}">
                <a16:creationId xmlns:a16="http://schemas.microsoft.com/office/drawing/2014/main" id="{25D21B65-27C4-4F91-2B6B-A0356FB5A13F}"/>
              </a:ext>
            </a:extLst>
          </p:cNvPr>
          <p:cNvSpPr/>
          <p:nvPr/>
        </p:nvSpPr>
        <p:spPr>
          <a:xfrm rot="10800000">
            <a:off x="6258254" y="5205550"/>
            <a:ext cx="367860" cy="216197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Arrow: Curved Up 16">
            <a:extLst>
              <a:ext uri="{FF2B5EF4-FFF2-40B4-BE49-F238E27FC236}">
                <a16:creationId xmlns:a16="http://schemas.microsoft.com/office/drawing/2014/main" id="{6B9F7677-CD4A-CE96-4F5F-4CB0C3AD48BF}"/>
              </a:ext>
            </a:extLst>
          </p:cNvPr>
          <p:cNvSpPr/>
          <p:nvPr/>
        </p:nvSpPr>
        <p:spPr>
          <a:xfrm>
            <a:off x="5879075" y="5681912"/>
            <a:ext cx="1172599" cy="310497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4436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30" grpId="0" animBg="1"/>
      <p:bldP spid="31" grpId="0" animBg="1"/>
      <p:bldP spid="1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Matrix Inversion</a:t>
            </a:r>
            <a:endParaRPr lang="en-US" sz="3200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37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64057EC-654F-4928-8CA8-FF49FCBDEDD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2575"/>
          <a:stretch/>
        </p:blipFill>
        <p:spPr>
          <a:xfrm>
            <a:off x="2342906" y="1462533"/>
            <a:ext cx="4458188" cy="203775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68C705C-4598-402E-ACC0-3FEE8466BCA9}"/>
                  </a:ext>
                </a:extLst>
              </p:cNvPr>
              <p:cNvSpPr txBox="1"/>
              <p:nvPr/>
            </p:nvSpPr>
            <p:spPr>
              <a:xfrm>
                <a:off x="2797599" y="4139345"/>
                <a:ext cx="1271567" cy="5175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num>
                        <m:den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68C705C-4598-402E-ACC0-3FEE8466BC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7599" y="4139345"/>
                <a:ext cx="1271567" cy="51757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810A9673-E736-4E9C-9D8F-561E7BECD3D4}"/>
              </a:ext>
            </a:extLst>
          </p:cNvPr>
          <p:cNvSpPr txBox="1"/>
          <p:nvPr/>
        </p:nvSpPr>
        <p:spPr>
          <a:xfrm>
            <a:off x="2389042" y="3671717"/>
            <a:ext cx="1865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Matrix “Division”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2D0B126-1779-4F08-AD66-47BE1B050AA3}"/>
              </a:ext>
            </a:extLst>
          </p:cNvPr>
          <p:cNvSpPr txBox="1"/>
          <p:nvPr/>
        </p:nvSpPr>
        <p:spPr>
          <a:xfrm>
            <a:off x="5788858" y="3564733"/>
            <a:ext cx="18656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Solve System of Linear Equations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CC9E844-3DAE-4608-8CB6-813892A39351}"/>
              </a:ext>
            </a:extLst>
          </p:cNvPr>
          <p:cNvSpPr txBox="1"/>
          <p:nvPr/>
        </p:nvSpPr>
        <p:spPr>
          <a:xfrm>
            <a:off x="7106880" y="1881246"/>
            <a:ext cx="1408470" cy="1200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Non-square matrices are not directly invertible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D7D4AB2-885C-42A6-8B90-360E94A08FAC}"/>
                  </a:ext>
                </a:extLst>
              </p:cNvPr>
              <p:cNvSpPr txBox="1"/>
              <p:nvPr/>
            </p:nvSpPr>
            <p:spPr>
              <a:xfrm>
                <a:off x="6336299" y="4286378"/>
                <a:ext cx="97199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𝑩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D7D4AB2-885C-42A6-8B90-360E94A08F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6299" y="4286378"/>
                <a:ext cx="971997" cy="276999"/>
              </a:xfrm>
              <a:prstGeom prst="rect">
                <a:avLst/>
              </a:prstGeom>
              <a:blipFill>
                <a:blip r:embed="rId5"/>
                <a:stretch>
                  <a:fillRect l="-5000" r="-5000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73DA0A5-37FA-43AB-8ED0-B2B29CD13CF8}"/>
                  </a:ext>
                </a:extLst>
              </p:cNvPr>
              <p:cNvSpPr txBox="1"/>
              <p:nvPr/>
            </p:nvSpPr>
            <p:spPr>
              <a:xfrm>
                <a:off x="5590133" y="4710480"/>
                <a:ext cx="22631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𝑩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73DA0A5-37FA-43AB-8ED0-B2B29CD13C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0133" y="4710480"/>
                <a:ext cx="2263120" cy="276999"/>
              </a:xfrm>
              <a:prstGeom prst="rect">
                <a:avLst/>
              </a:prstGeom>
              <a:blipFill>
                <a:blip r:embed="rId6"/>
                <a:stretch>
                  <a:fillRect l="-1887" t="-4444" r="-2156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84EDF79-4F05-414E-BB35-5EA954FC3A93}"/>
                  </a:ext>
                </a:extLst>
              </p:cNvPr>
              <p:cNvSpPr txBox="1"/>
              <p:nvPr/>
            </p:nvSpPr>
            <p:spPr>
              <a:xfrm>
                <a:off x="6336299" y="5472574"/>
                <a:ext cx="151695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𝑰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𝑩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84EDF79-4F05-414E-BB35-5EA954FC3A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6299" y="5472574"/>
                <a:ext cx="1516954" cy="276999"/>
              </a:xfrm>
              <a:prstGeom prst="rect">
                <a:avLst/>
              </a:prstGeom>
              <a:blipFill>
                <a:blip r:embed="rId7"/>
                <a:stretch>
                  <a:fillRect l="-1606" t="-4444" r="-2008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20BD742-E2E8-44BB-B472-A7BA28DF7BAA}"/>
                  </a:ext>
                </a:extLst>
              </p:cNvPr>
              <p:cNvSpPr txBox="1"/>
              <p:nvPr/>
            </p:nvSpPr>
            <p:spPr>
              <a:xfrm>
                <a:off x="6613811" y="5868950"/>
                <a:ext cx="12394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𝑩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20BD742-E2E8-44BB-B472-A7BA28DF7B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3811" y="5868950"/>
                <a:ext cx="1239442" cy="276999"/>
              </a:xfrm>
              <a:prstGeom prst="rect">
                <a:avLst/>
              </a:prstGeom>
              <a:blipFill>
                <a:blip r:embed="rId8"/>
                <a:stretch>
                  <a:fillRect l="-985" t="-4444" r="-2463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1596CF2-A765-40AF-ADB6-7F8C3C555FB6}"/>
                  </a:ext>
                </a:extLst>
              </p:cNvPr>
              <p:cNvSpPr txBox="1"/>
              <p:nvPr/>
            </p:nvSpPr>
            <p:spPr>
              <a:xfrm>
                <a:off x="5590133" y="5120260"/>
                <a:ext cx="22631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</m:d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𝑩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1596CF2-A765-40AF-ADB6-7F8C3C555F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0133" y="5120260"/>
                <a:ext cx="2263120" cy="276999"/>
              </a:xfrm>
              <a:prstGeom prst="rect">
                <a:avLst/>
              </a:prstGeom>
              <a:blipFill>
                <a:blip r:embed="rId9"/>
                <a:stretch>
                  <a:fillRect t="-4444" r="-2156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4210C9F-7AAC-DC8D-B9F9-A10378D467F6}"/>
                  </a:ext>
                </a:extLst>
              </p:cNvPr>
              <p:cNvSpPr txBox="1"/>
              <p:nvPr/>
            </p:nvSpPr>
            <p:spPr>
              <a:xfrm>
                <a:off x="749929" y="5191384"/>
                <a:ext cx="136915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+7</m:t>
                      </m:r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=47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4210C9F-7AAC-DC8D-B9F9-A10378D467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929" y="5191384"/>
                <a:ext cx="1369157" cy="276999"/>
              </a:xfrm>
              <a:prstGeom prst="rect">
                <a:avLst/>
              </a:prstGeom>
              <a:blipFill>
                <a:blip r:embed="rId10"/>
                <a:stretch>
                  <a:fillRect l="-3556" r="-3556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60ACFFC-C3A4-63BF-56E1-7A85061AECEB}"/>
                  </a:ext>
                </a:extLst>
              </p:cNvPr>
              <p:cNvSpPr txBox="1"/>
              <p:nvPr/>
            </p:nvSpPr>
            <p:spPr>
              <a:xfrm>
                <a:off x="747616" y="5520576"/>
                <a:ext cx="15422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−5</m:t>
                      </m:r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=−16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60ACFFC-C3A4-63BF-56E1-7A85061AEC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616" y="5520576"/>
                <a:ext cx="1542281" cy="276999"/>
              </a:xfrm>
              <a:prstGeom prst="rect">
                <a:avLst/>
              </a:prstGeom>
              <a:blipFill>
                <a:blip r:embed="rId11"/>
                <a:stretch>
                  <a:fillRect l="-3557" r="-3162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4D7EE78-7A9D-39AF-72EE-D9C3C4E095B3}"/>
                  </a:ext>
                </a:extLst>
              </p:cNvPr>
              <p:cNvSpPr txBox="1"/>
              <p:nvPr/>
            </p:nvSpPr>
            <p:spPr>
              <a:xfrm>
                <a:off x="2652743" y="5190746"/>
                <a:ext cx="2287421" cy="5532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en-US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−16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4D7EE78-7A9D-39AF-72EE-D9C3C4E095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2743" y="5190746"/>
                <a:ext cx="2287421" cy="553293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oup 19">
            <a:extLst>
              <a:ext uri="{FF2B5EF4-FFF2-40B4-BE49-F238E27FC236}">
                <a16:creationId xmlns:a16="http://schemas.microsoft.com/office/drawing/2014/main" id="{3C570BAA-D92A-C24F-9402-5AA39F4B7EAD}"/>
              </a:ext>
            </a:extLst>
          </p:cNvPr>
          <p:cNvGrpSpPr/>
          <p:nvPr/>
        </p:nvGrpSpPr>
        <p:grpSpPr>
          <a:xfrm>
            <a:off x="3035072" y="4919466"/>
            <a:ext cx="1585707" cy="292023"/>
            <a:chOff x="2725235" y="5380443"/>
            <a:chExt cx="1585707" cy="29202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6DDCF4ED-A345-8A81-C8C1-A492AF10C9F8}"/>
                    </a:ext>
                  </a:extLst>
                </p:cNvPr>
                <p:cNvSpPr txBox="1"/>
                <p:nvPr/>
              </p:nvSpPr>
              <p:spPr>
                <a:xfrm>
                  <a:off x="2725235" y="5395467"/>
                  <a:ext cx="20518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6DDCF4ED-A345-8A81-C8C1-A492AF10C9F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25235" y="5395467"/>
                  <a:ext cx="205184" cy="276999"/>
                </a:xfrm>
                <a:prstGeom prst="rect">
                  <a:avLst/>
                </a:prstGeom>
                <a:blipFill>
                  <a:blip r:embed="rId13"/>
                  <a:stretch>
                    <a:fillRect l="-29412" r="-23529" b="-65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D43C068F-1F75-C125-6D50-2C948580D712}"/>
                    </a:ext>
                  </a:extLst>
                </p:cNvPr>
                <p:cNvSpPr txBox="1"/>
                <p:nvPr/>
              </p:nvSpPr>
              <p:spPr>
                <a:xfrm>
                  <a:off x="3359742" y="5380443"/>
                  <a:ext cx="18594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D43C068F-1F75-C125-6D50-2C948580D7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59742" y="5380443"/>
                  <a:ext cx="185948" cy="276999"/>
                </a:xfrm>
                <a:prstGeom prst="rect">
                  <a:avLst/>
                </a:prstGeom>
                <a:blipFill>
                  <a:blip r:embed="rId14"/>
                  <a:stretch>
                    <a:fillRect l="-20000" r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3AC2A366-7C03-C7A2-42AB-4AABC6DF5638}"/>
                    </a:ext>
                  </a:extLst>
                </p:cNvPr>
                <p:cNvSpPr txBox="1"/>
                <p:nvPr/>
              </p:nvSpPr>
              <p:spPr>
                <a:xfrm>
                  <a:off x="4091330" y="5385096"/>
                  <a:ext cx="21961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𝑩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3AC2A366-7C03-C7A2-42AB-4AABC6DF563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91330" y="5385096"/>
                  <a:ext cx="219612" cy="276999"/>
                </a:xfrm>
                <a:prstGeom prst="rect">
                  <a:avLst/>
                </a:prstGeom>
                <a:blipFill>
                  <a:blip r:embed="rId15"/>
                  <a:stretch>
                    <a:fillRect l="-27778" r="-22222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13A6980-F69F-0E45-19B3-B341199009CD}"/>
                  </a:ext>
                </a:extLst>
              </p:cNvPr>
              <p:cNvSpPr txBox="1"/>
              <p:nvPr/>
            </p:nvSpPr>
            <p:spPr>
              <a:xfrm>
                <a:off x="576117" y="6015006"/>
                <a:ext cx="18033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4(</m:t>
                      </m:r>
                      <m:r>
                        <a:rPr lang="en-US" b="1" i="1" smtClean="0">
                          <a:ln>
                            <a:solidFill>
                              <a:srgbClr val="0070C0"/>
                            </a:solidFill>
                          </a:ln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)+7(</m:t>
                      </m:r>
                      <m:r>
                        <a:rPr lang="en-US" b="1" i="1" smtClean="0">
                          <a:ln>
                            <a:solidFill>
                              <a:srgbClr val="00B050"/>
                            </a:solidFill>
                          </a:ln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)=47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13A6980-F69F-0E45-19B3-B341199009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117" y="6015006"/>
                <a:ext cx="1803378" cy="276999"/>
              </a:xfrm>
              <a:prstGeom prst="rect">
                <a:avLst/>
              </a:prstGeom>
              <a:blipFill>
                <a:blip r:embed="rId16"/>
                <a:stretch>
                  <a:fillRect l="-2712" t="-4444" r="-2712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AC2B99F-079F-F178-97D8-40F24CD997BA}"/>
                  </a:ext>
                </a:extLst>
              </p:cNvPr>
              <p:cNvSpPr txBox="1"/>
              <p:nvPr/>
            </p:nvSpPr>
            <p:spPr>
              <a:xfrm>
                <a:off x="543576" y="6344198"/>
                <a:ext cx="197650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3(</m:t>
                      </m:r>
                      <m:r>
                        <a:rPr lang="en-US" b="1" i="1" smtClean="0">
                          <a:ln>
                            <a:solidFill>
                              <a:srgbClr val="0070C0"/>
                            </a:solidFill>
                          </a:ln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)−5(</m:t>
                      </m:r>
                      <m:r>
                        <a:rPr lang="en-US" b="1" i="1" smtClean="0">
                          <a:ln>
                            <a:solidFill>
                              <a:srgbClr val="00B050"/>
                            </a:solidFill>
                          </a:ln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)=−16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AC2B99F-079F-F178-97D8-40F24CD997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576" y="6344198"/>
                <a:ext cx="1976503" cy="276999"/>
              </a:xfrm>
              <a:prstGeom prst="rect">
                <a:avLst/>
              </a:prstGeom>
              <a:blipFill>
                <a:blip r:embed="rId17"/>
                <a:stretch>
                  <a:fillRect l="-2160" t="-4444" r="-2778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0E8CB03-55FD-CEE6-EDFF-CBB2D41C09F5}"/>
                  </a:ext>
                </a:extLst>
              </p:cNvPr>
              <p:cNvSpPr txBox="1"/>
              <p:nvPr/>
            </p:nvSpPr>
            <p:spPr>
              <a:xfrm>
                <a:off x="2649892" y="6010666"/>
                <a:ext cx="2301591" cy="5543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1" i="1" smtClean="0">
                                    <a:ln>
                                      <a:solidFill>
                                        <a:srgbClr val="0070C0"/>
                                      </a:solidFill>
                                    </a:ln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1" i="1" smtClean="0">
                                    <a:ln>
                                      <a:solidFill>
                                        <a:srgbClr val="00B050"/>
                                      </a:solidFill>
                                    </a:ln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𝟓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en-US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−16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0E8CB03-55FD-CEE6-EDFF-CBB2D41C09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9892" y="6010666"/>
                <a:ext cx="2301591" cy="554319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6700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/>
      <p:bldP spid="12" grpId="0"/>
      <p:bldP spid="15" grpId="0" animBg="1"/>
      <p:bldP spid="6" grpId="0"/>
      <p:bldP spid="8" grpId="0"/>
      <p:bldP spid="9" grpId="0"/>
      <p:bldP spid="10" grpId="0"/>
      <p:bldP spid="13" grpId="0"/>
      <p:bldP spid="7" grpId="0"/>
      <p:bldP spid="14" grpId="0"/>
      <p:bldP spid="21" grpId="0"/>
      <p:bldP spid="22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Determinant of a Matrix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38</a:t>
            </a:fld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13019" y="1825625"/>
            <a:ext cx="8022162" cy="4368698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In linear algebra, the </a:t>
            </a:r>
            <a:r>
              <a:rPr lang="en-US" sz="2400" b="1" dirty="0">
                <a:solidFill>
                  <a:srgbClr val="FF0000"/>
                </a:solidFill>
              </a:rPr>
              <a:t>determinant</a:t>
            </a:r>
            <a:r>
              <a:rPr lang="en-US" sz="2400" dirty="0"/>
              <a:t> is a value that can be computed from the elements of a </a:t>
            </a:r>
            <a:r>
              <a:rPr lang="en-US" sz="2400" b="1" dirty="0"/>
              <a:t>square matrix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The determinant can be used: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To solve a </a:t>
            </a:r>
            <a:r>
              <a:rPr lang="en-US" sz="2000" dirty="0">
                <a:solidFill>
                  <a:srgbClr val="0070C0"/>
                </a:solidFill>
              </a:rPr>
              <a:t>system of linear equations </a:t>
            </a:r>
            <a:r>
              <a:rPr lang="en-US" sz="2000" dirty="0"/>
              <a:t>when those equations are represented by a matrix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To find the </a:t>
            </a:r>
            <a:r>
              <a:rPr lang="en-US" sz="2000" dirty="0">
                <a:solidFill>
                  <a:srgbClr val="0070C0"/>
                </a:solidFill>
              </a:rPr>
              <a:t>Jacobian</a:t>
            </a:r>
            <a:r>
              <a:rPr lang="en-US" sz="2000" dirty="0"/>
              <a:t> of the matrix of all first-order partial derivatives of a vector-valued function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To calculate the </a:t>
            </a:r>
            <a:r>
              <a:rPr lang="en-US" sz="2000" dirty="0">
                <a:solidFill>
                  <a:srgbClr val="0070C0"/>
                </a:solidFill>
              </a:rPr>
              <a:t>characteristic polynomial </a:t>
            </a:r>
            <a:r>
              <a:rPr lang="en-US" sz="2000" dirty="0"/>
              <a:t>of a matrix which is essential for eigenvalue problems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To express the signed </a:t>
            </a:r>
            <a:r>
              <a:rPr lang="en-US" sz="2000" i="1" dirty="0"/>
              <a:t>n</a:t>
            </a:r>
            <a:r>
              <a:rPr lang="en-US" sz="2000" dirty="0"/>
              <a:t>-dimensional volumes of </a:t>
            </a:r>
            <a:r>
              <a:rPr lang="en-US" sz="2000" i="1" dirty="0">
                <a:solidFill>
                  <a:srgbClr val="0070C0"/>
                </a:solidFill>
              </a:rPr>
              <a:t>n</a:t>
            </a:r>
            <a:r>
              <a:rPr lang="en-US" sz="2000" dirty="0">
                <a:solidFill>
                  <a:srgbClr val="0070C0"/>
                </a:solidFill>
              </a:rPr>
              <a:t>-dimensional parallelepipeds</a:t>
            </a:r>
            <a:r>
              <a:rPr lang="en-US" sz="2000" dirty="0"/>
              <a:t> in analytic geometry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62827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Determinant of a Matrix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23647" y="1633418"/>
            <a:ext cx="58967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Calculating the Determinant of a </a:t>
            </a:r>
            <a:r>
              <a:rPr lang="en-US" sz="2400" b="1" dirty="0"/>
              <a:t>2 x 2 </a:t>
            </a:r>
            <a:r>
              <a:rPr lang="en-US" sz="2400" dirty="0"/>
              <a:t>Matrix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39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FD9012C-7318-4198-A867-C6D4C2319FA4}"/>
                  </a:ext>
                </a:extLst>
              </p:cNvPr>
              <p:cNvSpPr txBox="1"/>
              <p:nvPr/>
            </p:nvSpPr>
            <p:spPr>
              <a:xfrm>
                <a:off x="1977777" y="2516024"/>
                <a:ext cx="5795433" cy="6149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det</m:t>
                          </m:r>
                        </m:fName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</m:t>
                          </m:r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FD9012C-7318-4198-A867-C6D4C2319F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7777" y="2516024"/>
                <a:ext cx="5795433" cy="61491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Group 20">
            <a:extLst>
              <a:ext uri="{FF2B5EF4-FFF2-40B4-BE49-F238E27FC236}">
                <a16:creationId xmlns:a16="http://schemas.microsoft.com/office/drawing/2014/main" id="{F96DF9CA-9C7C-43CD-A6DF-C6BB973BC101}"/>
              </a:ext>
            </a:extLst>
          </p:cNvPr>
          <p:cNvGrpSpPr/>
          <p:nvPr/>
        </p:nvGrpSpPr>
        <p:grpSpPr>
          <a:xfrm>
            <a:off x="2084524" y="3579925"/>
            <a:ext cx="4974952" cy="665432"/>
            <a:chOff x="2084524" y="3579925"/>
            <a:chExt cx="4974952" cy="6654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4085F7C4-6A2C-47B6-8A7A-F0F09AB279DF}"/>
                    </a:ext>
                  </a:extLst>
                </p:cNvPr>
                <p:cNvSpPr txBox="1"/>
                <p:nvPr/>
              </p:nvSpPr>
              <p:spPr>
                <a:xfrm>
                  <a:off x="2084524" y="3587299"/>
                  <a:ext cx="4974952" cy="61491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𝑑𝑒𝑡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11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22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22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21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4085F7C4-6A2C-47B6-8A7A-F0F09AB279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4524" y="3587299"/>
                  <a:ext cx="4974952" cy="61491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4AB53C23-41BF-499F-94DD-DF099920514F}"/>
                </a:ext>
              </a:extLst>
            </p:cNvPr>
            <p:cNvSpPr/>
            <p:nvPr/>
          </p:nvSpPr>
          <p:spPr>
            <a:xfrm>
              <a:off x="2698955" y="3579925"/>
              <a:ext cx="575187" cy="321024"/>
            </a:xfrm>
            <a:prstGeom prst="ellips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BE8A7AD4-38A9-48FD-899F-812C2EADF477}"/>
                </a:ext>
              </a:extLst>
            </p:cNvPr>
            <p:cNvSpPr/>
            <p:nvPr/>
          </p:nvSpPr>
          <p:spPr>
            <a:xfrm>
              <a:off x="3426542" y="3924333"/>
              <a:ext cx="575187" cy="321024"/>
            </a:xfrm>
            <a:prstGeom prst="ellips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100B098-642A-48C8-821E-8F14EA618318}"/>
                </a:ext>
              </a:extLst>
            </p:cNvPr>
            <p:cNvCxnSpPr>
              <a:stCxn id="9" idx="5"/>
              <a:endCxn id="10" idx="1"/>
            </p:cNvCxnSpPr>
            <p:nvPr/>
          </p:nvCxnSpPr>
          <p:spPr>
            <a:xfrm>
              <a:off x="3189908" y="3853936"/>
              <a:ext cx="320868" cy="11741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7B575BC-AF92-4F1F-8B94-BBBF93F05C21}"/>
                </a:ext>
              </a:extLst>
            </p:cNvPr>
            <p:cNvSpPr/>
            <p:nvPr/>
          </p:nvSpPr>
          <p:spPr>
            <a:xfrm>
              <a:off x="4424516" y="3740437"/>
              <a:ext cx="1120878" cy="437942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9B5A6F9-DECE-4A90-A35B-70D72ED72594}"/>
              </a:ext>
            </a:extLst>
          </p:cNvPr>
          <p:cNvGrpSpPr/>
          <p:nvPr/>
        </p:nvGrpSpPr>
        <p:grpSpPr>
          <a:xfrm>
            <a:off x="2084524" y="4632267"/>
            <a:ext cx="4974952" cy="665432"/>
            <a:chOff x="2084524" y="4632267"/>
            <a:chExt cx="4974952" cy="6654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5FCD48D1-E617-4E6E-A841-858F3615A24E}"/>
                    </a:ext>
                  </a:extLst>
                </p:cNvPr>
                <p:cNvSpPr txBox="1"/>
                <p:nvPr/>
              </p:nvSpPr>
              <p:spPr>
                <a:xfrm>
                  <a:off x="2084524" y="4635497"/>
                  <a:ext cx="4974952" cy="61491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𝑑𝑒𝑡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11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22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22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21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5FCD48D1-E617-4E6E-A841-858F3615A24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4524" y="4635497"/>
                  <a:ext cx="4974952" cy="61491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F555727D-07A9-42B8-9182-EF03F63F19BA}"/>
                </a:ext>
              </a:extLst>
            </p:cNvPr>
            <p:cNvSpPr/>
            <p:nvPr/>
          </p:nvSpPr>
          <p:spPr>
            <a:xfrm>
              <a:off x="3443748" y="4632267"/>
              <a:ext cx="575187" cy="321024"/>
            </a:xfrm>
            <a:prstGeom prst="ellipse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DFB19667-C434-40DF-AA16-EB0A8AEFFC4A}"/>
                </a:ext>
              </a:extLst>
            </p:cNvPr>
            <p:cNvSpPr/>
            <p:nvPr/>
          </p:nvSpPr>
          <p:spPr>
            <a:xfrm>
              <a:off x="2666997" y="4976675"/>
              <a:ext cx="575187" cy="321024"/>
            </a:xfrm>
            <a:prstGeom prst="ellipse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C832D68-E2B0-4BF8-AC0C-0337B20DA4FC}"/>
                </a:ext>
              </a:extLst>
            </p:cNvPr>
            <p:cNvCxnSpPr>
              <a:cxnSpLocks/>
              <a:stCxn id="15" idx="3"/>
              <a:endCxn id="16" idx="7"/>
            </p:cNvCxnSpPr>
            <p:nvPr/>
          </p:nvCxnSpPr>
          <p:spPr>
            <a:xfrm flipH="1">
              <a:off x="3157950" y="4906278"/>
              <a:ext cx="370032" cy="11741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E0CA276-83E7-44F5-8A2A-66A751DA605F}"/>
                </a:ext>
              </a:extLst>
            </p:cNvPr>
            <p:cNvSpPr/>
            <p:nvPr/>
          </p:nvSpPr>
          <p:spPr>
            <a:xfrm>
              <a:off x="5891981" y="4792779"/>
              <a:ext cx="1120878" cy="437942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A04D9729-3849-4190-A39E-20D62554F7E5}"/>
              </a:ext>
            </a:extLst>
          </p:cNvPr>
          <p:cNvSpPr/>
          <p:nvPr/>
        </p:nvSpPr>
        <p:spPr>
          <a:xfrm>
            <a:off x="5598165" y="3801022"/>
            <a:ext cx="258096" cy="23245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5C530B70-537B-4CEE-AF10-20B80E07659C}"/>
              </a:ext>
            </a:extLst>
          </p:cNvPr>
          <p:cNvSpPr/>
          <p:nvPr/>
        </p:nvSpPr>
        <p:spPr>
          <a:xfrm rot="3297557">
            <a:off x="5257048" y="2324054"/>
            <a:ext cx="508820" cy="170219"/>
          </a:xfrm>
          <a:prstGeom prst="right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36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71E096-96F7-CD09-F416-E519EE9970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87B33-DC65-FA55-60CB-2A8A3D09D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b="1" dirty="0">
                <a:latin typeface="+mn-lt"/>
              </a:rPr>
              <a:t>Real</a:t>
            </a:r>
            <a:r>
              <a:rPr lang="en-US" sz="3200" dirty="0">
                <a:latin typeface="+mn-lt"/>
              </a:rPr>
              <a:t> Vectors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8457E9-25EF-F239-D357-AF96A9274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4</a:t>
            </a:fld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67C73CF-7AFB-2F7D-E63E-0910F73EE3A9}"/>
              </a:ext>
            </a:extLst>
          </p:cNvPr>
          <p:cNvGrpSpPr/>
          <p:nvPr/>
        </p:nvGrpSpPr>
        <p:grpSpPr>
          <a:xfrm>
            <a:off x="5192758" y="1532084"/>
            <a:ext cx="3113510" cy="942679"/>
            <a:chOff x="5222182" y="1792826"/>
            <a:chExt cx="3113510" cy="94267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87A5B269-84E3-1E33-2FF6-7D2D57D9BD7C}"/>
                    </a:ext>
                  </a:extLst>
                </p:cNvPr>
                <p:cNvSpPr txBox="1"/>
                <p:nvPr/>
              </p:nvSpPr>
              <p:spPr>
                <a:xfrm>
                  <a:off x="5733210" y="1792826"/>
                  <a:ext cx="2095510" cy="29181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𝐵𝑎𝑠𝑖𝑠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𝑉𝑒𝑐𝑡𝑜𝑟𝑠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: </m:t>
                        </m:r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87A5B269-84E3-1E33-2FF6-7D2D57D9BD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33210" y="1792826"/>
                  <a:ext cx="2095510" cy="291811"/>
                </a:xfrm>
                <a:prstGeom prst="rect">
                  <a:avLst/>
                </a:prstGeom>
                <a:blipFill>
                  <a:blip r:embed="rId3"/>
                  <a:stretch>
                    <a:fillRect l="-2332" t="-16667" r="-15160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76F938C-C578-E6D4-FC46-033BBC141359}"/>
                </a:ext>
              </a:extLst>
            </p:cNvPr>
            <p:cNvSpPr txBox="1"/>
            <p:nvPr/>
          </p:nvSpPr>
          <p:spPr>
            <a:xfrm>
              <a:off x="5222182" y="2089174"/>
              <a:ext cx="311351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7030A0"/>
                  </a:solidFill>
                </a:rPr>
                <a:t>The hat indicates a </a:t>
              </a:r>
              <a:r>
                <a:rPr lang="en-US" b="1" dirty="0">
                  <a:solidFill>
                    <a:srgbClr val="7030A0"/>
                  </a:solidFill>
                </a:rPr>
                <a:t>Unit</a:t>
              </a:r>
              <a:r>
                <a:rPr lang="en-US" dirty="0">
                  <a:solidFill>
                    <a:srgbClr val="7030A0"/>
                  </a:solidFill>
                </a:rPr>
                <a:t> Vector</a:t>
              </a:r>
            </a:p>
            <a:p>
              <a:pPr algn="ctr"/>
              <a:r>
                <a:rPr lang="en-US" dirty="0">
                  <a:solidFill>
                    <a:srgbClr val="7030A0"/>
                  </a:solidFill>
                </a:rPr>
                <a:t>(length is 1)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5992356F-B93F-A072-2C2F-BC2E856396B8}"/>
              </a:ext>
            </a:extLst>
          </p:cNvPr>
          <p:cNvGrpSpPr/>
          <p:nvPr/>
        </p:nvGrpSpPr>
        <p:grpSpPr>
          <a:xfrm>
            <a:off x="5114442" y="4012344"/>
            <a:ext cx="3270142" cy="1036336"/>
            <a:chOff x="5114442" y="3815910"/>
            <a:chExt cx="3270142" cy="103633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AA37FF36-3BE3-D428-2D43-EFB3CB782BBA}"/>
                    </a:ext>
                  </a:extLst>
                </p:cNvPr>
                <p:cNvSpPr txBox="1"/>
                <p:nvPr/>
              </p:nvSpPr>
              <p:spPr>
                <a:xfrm>
                  <a:off x="5518921" y="3815910"/>
                  <a:ext cx="2490938" cy="3200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acc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AA37FF36-3BE3-D428-2D43-EFB3CB782BB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18921" y="3815910"/>
                  <a:ext cx="2490938" cy="320088"/>
                </a:xfrm>
                <a:prstGeom prst="rect">
                  <a:avLst/>
                </a:prstGeom>
                <a:blipFill>
                  <a:blip r:embed="rId4"/>
                  <a:stretch>
                    <a:fillRect l="-1956" t="-32075" r="-1222" b="-169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FB8F750-1FA0-EB79-2477-F536191916A2}"/>
                </a:ext>
              </a:extLst>
            </p:cNvPr>
            <p:cNvSpPr txBox="1"/>
            <p:nvPr/>
          </p:nvSpPr>
          <p:spPr>
            <a:xfrm>
              <a:off x="5114442" y="4205915"/>
              <a:ext cx="32701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7030A0"/>
                  </a:solidFill>
                </a:rPr>
                <a:t>Vectors</a:t>
              </a:r>
              <a:r>
                <a:rPr lang="en-US" dirty="0">
                  <a:solidFill>
                    <a:srgbClr val="7030A0"/>
                  </a:solidFill>
                </a:rPr>
                <a:t> are basis independent,</a:t>
              </a:r>
            </a:p>
            <a:p>
              <a:pPr algn="ctr"/>
              <a:r>
                <a:rPr lang="en-US" dirty="0">
                  <a:solidFill>
                    <a:srgbClr val="7030A0"/>
                  </a:solidFill>
                </a:rPr>
                <a:t>but the </a:t>
              </a:r>
              <a:r>
                <a:rPr lang="en-US" i="1" dirty="0">
                  <a:solidFill>
                    <a:srgbClr val="7030A0"/>
                  </a:solidFill>
                </a:rPr>
                <a:t>components</a:t>
              </a:r>
              <a:r>
                <a:rPr lang="en-US" dirty="0">
                  <a:solidFill>
                    <a:srgbClr val="7030A0"/>
                  </a:solidFill>
                </a:rPr>
                <a:t> are not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27D3F642-68B5-3A05-3B5D-D3D8AE2E9FCE}"/>
              </a:ext>
            </a:extLst>
          </p:cNvPr>
          <p:cNvGrpSpPr/>
          <p:nvPr/>
        </p:nvGrpSpPr>
        <p:grpSpPr>
          <a:xfrm>
            <a:off x="5585510" y="2722920"/>
            <a:ext cx="2357761" cy="958754"/>
            <a:chOff x="5585510" y="2791785"/>
            <a:chExt cx="2357761" cy="95875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14153259-5B8F-A1D6-E288-F19B76EA36E9}"/>
                    </a:ext>
                  </a:extLst>
                </p:cNvPr>
                <p:cNvSpPr txBox="1"/>
                <p:nvPr/>
              </p:nvSpPr>
              <p:spPr>
                <a:xfrm>
                  <a:off x="5585510" y="2791785"/>
                  <a:ext cx="2357761" cy="30245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𝐶𝑜𝑚𝑝𝑜𝑛𝑒𝑛𝑡𝑠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14153259-5B8F-A1D6-E288-F19B76EA36E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85510" y="2791785"/>
                  <a:ext cx="2357761" cy="302455"/>
                </a:xfrm>
                <a:prstGeom prst="rect">
                  <a:avLst/>
                </a:prstGeom>
                <a:blipFill>
                  <a:blip r:embed="rId5"/>
                  <a:stretch>
                    <a:fillRect l="-2326" b="-244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EAE5370C-C66C-B44E-40B9-53E277ABFDD0}"/>
                    </a:ext>
                  </a:extLst>
                </p:cNvPr>
                <p:cNvSpPr txBox="1"/>
                <p:nvPr/>
              </p:nvSpPr>
              <p:spPr>
                <a:xfrm>
                  <a:off x="5703786" y="3104208"/>
                  <a:ext cx="2091454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solidFill>
                        <a:srgbClr val="7030A0"/>
                      </a:solidFill>
                    </a:rPr>
                    <a:t>How much of each </a:t>
                  </a:r>
                  <a:r>
                    <a:rPr lang="en-US" u="sng" dirty="0">
                      <a:solidFill>
                        <a:srgbClr val="7030A0"/>
                      </a:solidFill>
                    </a:rPr>
                    <a:t>basis</a:t>
                  </a:r>
                  <a:r>
                    <a:rPr lang="en-US" dirty="0">
                      <a:solidFill>
                        <a:srgbClr val="7030A0"/>
                      </a:solidFill>
                    </a:rPr>
                    <a:t> makes up </a:t>
                  </a:r>
                  <a14:m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</m:oMath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EAE5370C-C66C-B44E-40B9-53E277ABFD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03786" y="3104208"/>
                  <a:ext cx="2091454" cy="646331"/>
                </a:xfrm>
                <a:prstGeom prst="rect">
                  <a:avLst/>
                </a:prstGeom>
                <a:blipFill>
                  <a:blip r:embed="rId6"/>
                  <a:stretch>
                    <a:fillRect t="-5660" r="-5248" b="-141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18" name="Picture 17">
            <a:extLst>
              <a:ext uri="{FF2B5EF4-FFF2-40B4-BE49-F238E27FC236}">
                <a16:creationId xmlns:a16="http://schemas.microsoft.com/office/drawing/2014/main" id="{C14316D3-3258-B369-88DE-F24B795912F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2534" y="1329848"/>
            <a:ext cx="4278323" cy="4048363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A2ECA4F-ECA8-2BDE-477B-07AA47FAD670}"/>
              </a:ext>
            </a:extLst>
          </p:cNvPr>
          <p:cNvCxnSpPr>
            <a:cxnSpLocks/>
          </p:cNvCxnSpPr>
          <p:nvPr/>
        </p:nvCxnSpPr>
        <p:spPr>
          <a:xfrm flipH="1">
            <a:off x="7943271" y="3617317"/>
            <a:ext cx="135255" cy="494452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9A9D70C7-4FF8-8EEA-14CC-08033D4AFBA1}"/>
              </a:ext>
            </a:extLst>
          </p:cNvPr>
          <p:cNvSpPr/>
          <p:nvPr/>
        </p:nvSpPr>
        <p:spPr>
          <a:xfrm>
            <a:off x="3128607" y="2138638"/>
            <a:ext cx="182880" cy="182880"/>
          </a:xfrm>
          <a:prstGeom prst="ellipse">
            <a:avLst/>
          </a:prstGeom>
          <a:solidFill>
            <a:srgbClr val="7030A0"/>
          </a:solidFill>
          <a:ln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5581AA5-A191-30D0-0EF1-E53EFFF59151}"/>
                  </a:ext>
                </a:extLst>
              </p:cNvPr>
              <p:cNvSpPr txBox="1"/>
              <p:nvPr/>
            </p:nvSpPr>
            <p:spPr>
              <a:xfrm>
                <a:off x="3311487" y="1919841"/>
                <a:ext cx="80310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n>
                            <a:solidFill>
                              <a:srgbClr val="7030A0"/>
                            </a:solidFill>
                          </a:ln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(2, 3, 5)</m:t>
                      </m:r>
                    </m:oMath>
                  </m:oMathPara>
                </a14:m>
                <a:endParaRPr lang="en-US" dirty="0">
                  <a:ln>
                    <a:solidFill>
                      <a:srgbClr val="7030A0"/>
                    </a:solidFill>
                  </a:ln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5581AA5-A191-30D0-0EF1-E53EFFF591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1487" y="1919841"/>
                <a:ext cx="803105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A0A3431-A611-0E2C-6AA9-26DC63D836E2}"/>
                  </a:ext>
                </a:extLst>
              </p:cNvPr>
              <p:cNvSpPr txBox="1"/>
              <p:nvPr/>
            </p:nvSpPr>
            <p:spPr>
              <a:xfrm>
                <a:off x="723511" y="5519988"/>
                <a:ext cx="1718163" cy="2918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</m:t>
                      </m:r>
                      <m:acc>
                        <m:accPr>
                          <m:chr m:val="̂"/>
                          <m:ctrlPr>
                            <a:rPr lang="en-US" b="0" i="1" smtClean="0">
                              <a:solidFill>
                                <a:srgbClr val="2828FF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n>
                                <a:solidFill>
                                  <a:srgbClr val="2828FF"/>
                                </a:solidFill>
                              </a:ln>
                              <a:solidFill>
                                <a:srgbClr val="2828FF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+3</m:t>
                      </m:r>
                      <m:acc>
                        <m:accPr>
                          <m:chr m:val="̂"/>
                          <m:ctrlPr>
                            <a:rPr lang="en-US" i="1" smtClean="0">
                              <a:ln>
                                <a:solidFill>
                                  <a:srgbClr val="E12828"/>
                                </a:solidFill>
                              </a:ln>
                              <a:solidFill>
                                <a:srgbClr val="E12828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n>
                                <a:solidFill>
                                  <a:srgbClr val="E12828"/>
                                </a:solidFill>
                              </a:ln>
                              <a:solidFill>
                                <a:srgbClr val="E12828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+5</m:t>
                      </m:r>
                      <m:acc>
                        <m:accPr>
                          <m:chr m:val="̂"/>
                          <m:ctrlPr>
                            <a:rPr lang="en-US" i="1" smtClean="0">
                              <a:ln>
                                <a:solidFill>
                                  <a:srgbClr val="28C828"/>
                                </a:solidFill>
                              </a:ln>
                              <a:solidFill>
                                <a:srgbClr val="28C828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n>
                                <a:solidFill>
                                  <a:srgbClr val="28C828"/>
                                </a:solidFill>
                              </a:ln>
                              <a:solidFill>
                                <a:srgbClr val="28C828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A0A3431-A611-0E2C-6AA9-26DC63D836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511" y="5519988"/>
                <a:ext cx="1718163" cy="291811"/>
              </a:xfrm>
              <a:prstGeom prst="rect">
                <a:avLst/>
              </a:prstGeom>
              <a:blipFill>
                <a:blip r:embed="rId9"/>
                <a:stretch>
                  <a:fillRect l="-3191" t="-40426" b="-10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E180E56-E6F9-E2A0-16AB-0AA6438A687D}"/>
                  </a:ext>
                </a:extLst>
              </p:cNvPr>
              <p:cNvSpPr txBox="1"/>
              <p:nvPr/>
            </p:nvSpPr>
            <p:spPr>
              <a:xfrm>
                <a:off x="723511" y="6032282"/>
                <a:ext cx="121193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2, 3, 5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E180E56-E6F9-E2A0-16AB-0AA6438A68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511" y="6032282"/>
                <a:ext cx="1211935" cy="276999"/>
              </a:xfrm>
              <a:prstGeom prst="rect">
                <a:avLst/>
              </a:prstGeom>
              <a:blipFill>
                <a:blip r:embed="rId10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1982FAF4-C328-AA2F-67F6-488F73B6E4B8}"/>
              </a:ext>
            </a:extLst>
          </p:cNvPr>
          <p:cNvSpPr txBox="1"/>
          <p:nvPr/>
        </p:nvSpPr>
        <p:spPr>
          <a:xfrm>
            <a:off x="382534" y="1821018"/>
            <a:ext cx="18214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A </a:t>
            </a:r>
            <a:r>
              <a:rPr lang="en-US" b="1" dirty="0">
                <a:solidFill>
                  <a:srgbClr val="7030A0"/>
                </a:solidFill>
              </a:rPr>
              <a:t>vector</a:t>
            </a:r>
            <a:r>
              <a:rPr lang="en-US" dirty="0">
                <a:solidFill>
                  <a:srgbClr val="7030A0"/>
                </a:solidFill>
              </a:rPr>
              <a:t> is any “directed”</a:t>
            </a:r>
          </a:p>
          <a:p>
            <a:pPr algn="ctr"/>
            <a:r>
              <a:rPr lang="en-US" dirty="0">
                <a:solidFill>
                  <a:srgbClr val="7030A0"/>
                </a:solidFill>
              </a:rPr>
              <a:t>line segment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D2F3F15-55D1-B39E-2ACB-8DC9542A4D5B}"/>
              </a:ext>
            </a:extLst>
          </p:cNvPr>
          <p:cNvSpPr txBox="1"/>
          <p:nvPr/>
        </p:nvSpPr>
        <p:spPr>
          <a:xfrm>
            <a:off x="7844221" y="3273532"/>
            <a:ext cx="10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Boldface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1FD77BE-AEB8-0FC3-466A-5AD29D11E629}"/>
                  </a:ext>
                </a:extLst>
              </p:cNvPr>
              <p:cNvSpPr txBox="1"/>
              <p:nvPr/>
            </p:nvSpPr>
            <p:spPr>
              <a:xfrm>
                <a:off x="3412824" y="5743165"/>
                <a:ext cx="150489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1FD77BE-AEB8-0FC3-466A-5AD29D11E6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2824" y="5743165"/>
                <a:ext cx="1504899" cy="276999"/>
              </a:xfrm>
              <a:prstGeom prst="rect">
                <a:avLst/>
              </a:prstGeom>
              <a:blipFill>
                <a:blip r:embed="rId11"/>
                <a:stretch>
                  <a:fillRect l="-2024" b="-10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7BEA16CE-BA45-8158-9662-A34B82C260C8}"/>
              </a:ext>
            </a:extLst>
          </p:cNvPr>
          <p:cNvSpPr txBox="1"/>
          <p:nvPr/>
        </p:nvSpPr>
        <p:spPr>
          <a:xfrm>
            <a:off x="3377312" y="5984680"/>
            <a:ext cx="1651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A “row” </a:t>
            </a:r>
            <a:r>
              <a:rPr lang="en-US" b="1" dirty="0">
                <a:solidFill>
                  <a:srgbClr val="7030A0"/>
                </a:solidFill>
              </a:rPr>
              <a:t>vector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CB48FA1-789B-4CDD-78AF-D9C8C55F4216}"/>
                  </a:ext>
                </a:extLst>
              </p:cNvPr>
              <p:cNvSpPr txBox="1"/>
              <p:nvPr/>
            </p:nvSpPr>
            <p:spPr>
              <a:xfrm>
                <a:off x="6035937" y="5499175"/>
                <a:ext cx="809324" cy="7326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CB48FA1-789B-4CDD-78AF-D9C8C55F42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5937" y="5499175"/>
                <a:ext cx="809324" cy="73263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>
            <a:extLst>
              <a:ext uri="{FF2B5EF4-FFF2-40B4-BE49-F238E27FC236}">
                <a16:creationId xmlns:a16="http://schemas.microsoft.com/office/drawing/2014/main" id="{080CF4A5-21CF-350E-5940-05C07B80ECDB}"/>
              </a:ext>
            </a:extLst>
          </p:cNvPr>
          <p:cNvSpPr txBox="1"/>
          <p:nvPr/>
        </p:nvSpPr>
        <p:spPr>
          <a:xfrm>
            <a:off x="6845261" y="5570450"/>
            <a:ext cx="13871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A “column”</a:t>
            </a:r>
          </a:p>
          <a:p>
            <a:pPr algn="ctr"/>
            <a:r>
              <a:rPr lang="en-US" b="1" dirty="0">
                <a:solidFill>
                  <a:srgbClr val="7030A0"/>
                </a:solidFill>
              </a:rPr>
              <a:t>vector</a:t>
            </a:r>
          </a:p>
        </p:txBody>
      </p:sp>
    </p:spTree>
    <p:extLst>
      <p:ext uri="{BB962C8B-B14F-4D97-AF65-F5344CB8AC3E}">
        <p14:creationId xmlns:p14="http://schemas.microsoft.com/office/powerpoint/2010/main" val="673339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Determinant of a Matrix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23647" y="1633418"/>
            <a:ext cx="58967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Calculating the Determinant of a </a:t>
            </a:r>
            <a:r>
              <a:rPr lang="en-US" sz="2400" b="1" dirty="0"/>
              <a:t>2 x 2 </a:t>
            </a:r>
            <a:r>
              <a:rPr lang="en-US" sz="2400" dirty="0"/>
              <a:t>Matrix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40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085F7C4-6A2C-47B6-8A7A-F0F09AB279DF}"/>
                  </a:ext>
                </a:extLst>
              </p:cNvPr>
              <p:cNvSpPr txBox="1"/>
              <p:nvPr/>
            </p:nvSpPr>
            <p:spPr>
              <a:xfrm>
                <a:off x="2084524" y="3587299"/>
                <a:ext cx="4974952" cy="6149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𝑑𝑒𝑡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085F7C4-6A2C-47B6-8A7A-F0F09AB279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4524" y="3587299"/>
                <a:ext cx="4974952" cy="61491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FF41C9D-21C4-445B-81B2-BC5DB002DD76}"/>
                  </a:ext>
                </a:extLst>
              </p:cNvPr>
              <p:cNvSpPr txBox="1"/>
              <p:nvPr/>
            </p:nvSpPr>
            <p:spPr>
              <a:xfrm>
                <a:off x="2161384" y="4764696"/>
                <a:ext cx="5428217" cy="6134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𝑑𝑒𝑡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=8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∙2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−3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∙4=16−12=4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FF41C9D-21C4-445B-81B2-BC5DB002DD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1384" y="4764696"/>
                <a:ext cx="5428217" cy="61343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FD9012C-7318-4198-A867-C6D4C2319FA4}"/>
                  </a:ext>
                </a:extLst>
              </p:cNvPr>
              <p:cNvSpPr txBox="1"/>
              <p:nvPr/>
            </p:nvSpPr>
            <p:spPr>
              <a:xfrm>
                <a:off x="1977777" y="2516024"/>
                <a:ext cx="5795433" cy="6149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det</m:t>
                          </m:r>
                        </m:fName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</m:t>
                          </m:r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FD9012C-7318-4198-A867-C6D4C2319F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7777" y="2516024"/>
                <a:ext cx="5795433" cy="61491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41514FC6-FC29-4256-BD5A-B53CFDEC9EBA}"/>
              </a:ext>
            </a:extLst>
          </p:cNvPr>
          <p:cNvSpPr/>
          <p:nvPr/>
        </p:nvSpPr>
        <p:spPr>
          <a:xfrm>
            <a:off x="4661640" y="4988269"/>
            <a:ext cx="258096" cy="23245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D83D30A-4439-4849-AB21-FD086B9D966D}"/>
              </a:ext>
            </a:extLst>
          </p:cNvPr>
          <p:cNvGrpSpPr/>
          <p:nvPr/>
        </p:nvGrpSpPr>
        <p:grpSpPr>
          <a:xfrm>
            <a:off x="3024444" y="4924698"/>
            <a:ext cx="280219" cy="280219"/>
            <a:chOff x="3033969" y="4937398"/>
            <a:chExt cx="280219" cy="280219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FC49A4DF-CDBE-42C4-BF70-D9235A5CB242}"/>
                </a:ext>
              </a:extLst>
            </p:cNvPr>
            <p:cNvCxnSpPr>
              <a:cxnSpLocks/>
            </p:cNvCxnSpPr>
            <p:nvPr/>
          </p:nvCxnSpPr>
          <p:spPr>
            <a:xfrm>
              <a:off x="3033969" y="4955833"/>
              <a:ext cx="280219" cy="243349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C5032781-2500-44A1-8A48-C34E41A0D4DC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021269" y="4955833"/>
              <a:ext cx="280219" cy="243349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Oval 28">
            <a:extLst>
              <a:ext uri="{FF2B5EF4-FFF2-40B4-BE49-F238E27FC236}">
                <a16:creationId xmlns:a16="http://schemas.microsoft.com/office/drawing/2014/main" id="{AA891E33-1A11-449A-8F1E-73588939D88E}"/>
              </a:ext>
            </a:extLst>
          </p:cNvPr>
          <p:cNvSpPr/>
          <p:nvPr/>
        </p:nvSpPr>
        <p:spPr>
          <a:xfrm>
            <a:off x="7278329" y="4902576"/>
            <a:ext cx="368710" cy="365125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6950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Determinant of a Matrix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23647" y="1633418"/>
            <a:ext cx="58967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Calculating the Determinant of a </a:t>
            </a:r>
            <a:r>
              <a:rPr lang="en-US" sz="2400" b="1" dirty="0"/>
              <a:t>3 x 3 </a:t>
            </a:r>
            <a:r>
              <a:rPr lang="en-US" sz="2400" dirty="0"/>
              <a:t>Matrix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41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4F2730C-FA95-405D-8ED0-A2A6CA067D7C}"/>
                  </a:ext>
                </a:extLst>
              </p:cNvPr>
              <p:cNvSpPr txBox="1"/>
              <p:nvPr/>
            </p:nvSpPr>
            <p:spPr>
              <a:xfrm>
                <a:off x="2456869" y="2506412"/>
                <a:ext cx="4230261" cy="9775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det</m:t>
                          </m:r>
                        </m:fName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4F2730C-FA95-405D-8ED0-A2A6CA067D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6869" y="2506412"/>
                <a:ext cx="4230261" cy="9775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9CF1BD8-13A1-43E0-BEB1-B836ADC4B601}"/>
                  </a:ext>
                </a:extLst>
              </p:cNvPr>
              <p:cNvSpPr txBox="1"/>
              <p:nvPr/>
            </p:nvSpPr>
            <p:spPr>
              <a:xfrm>
                <a:off x="950976" y="3892449"/>
                <a:ext cx="7380610" cy="6167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d>
                        <m:dPr>
                          <m:begChr m:val="|"/>
                          <m:endChr m:val="|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begChr m:val="|"/>
                          <m:endChr m:val="|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31</m:t>
                          </m:r>
                        </m:sub>
                      </m:sSub>
                      <m:d>
                        <m:dPr>
                          <m:begChr m:val="|"/>
                          <m:endChr m:val="|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9CF1BD8-13A1-43E0-BEB1-B836ADC4B6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976" y="3892449"/>
                <a:ext cx="7380610" cy="61677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Arrow: Right 8">
            <a:extLst>
              <a:ext uri="{FF2B5EF4-FFF2-40B4-BE49-F238E27FC236}">
                <a16:creationId xmlns:a16="http://schemas.microsoft.com/office/drawing/2014/main" id="{F20F8747-94C2-406B-A548-8193DBFC6F49}"/>
              </a:ext>
            </a:extLst>
          </p:cNvPr>
          <p:cNvSpPr/>
          <p:nvPr/>
        </p:nvSpPr>
        <p:spPr>
          <a:xfrm rot="3297557">
            <a:off x="788288" y="3656041"/>
            <a:ext cx="508820" cy="170219"/>
          </a:xfrm>
          <a:prstGeom prst="right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591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Determinant of a Matrix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23647" y="1633418"/>
            <a:ext cx="58967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Calculating the Determinant of a </a:t>
            </a:r>
            <a:r>
              <a:rPr lang="en-US" sz="2400" b="1" dirty="0"/>
              <a:t>3 x 3 </a:t>
            </a:r>
            <a:r>
              <a:rPr lang="en-US" sz="2400" dirty="0"/>
              <a:t>Matrix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42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4F2730C-FA95-405D-8ED0-A2A6CA067D7C}"/>
                  </a:ext>
                </a:extLst>
              </p:cNvPr>
              <p:cNvSpPr txBox="1"/>
              <p:nvPr/>
            </p:nvSpPr>
            <p:spPr>
              <a:xfrm>
                <a:off x="2456869" y="2506412"/>
                <a:ext cx="4230261" cy="9775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det</m:t>
                          </m:r>
                        </m:fName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4F2730C-FA95-405D-8ED0-A2A6CA067D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6869" y="2506412"/>
                <a:ext cx="4230261" cy="9775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93C9269-60AC-4ADC-AB5B-37BE47C638F5}"/>
                  </a:ext>
                </a:extLst>
              </p:cNvPr>
              <p:cNvSpPr txBox="1"/>
              <p:nvPr/>
            </p:nvSpPr>
            <p:spPr>
              <a:xfrm>
                <a:off x="950976" y="3892449"/>
                <a:ext cx="7380610" cy="6167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d>
                        <m:dPr>
                          <m:begChr m:val="|"/>
                          <m:endChr m:val="|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begChr m:val="|"/>
                          <m:endChr m:val="|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31</m:t>
                          </m:r>
                        </m:sub>
                      </m:sSub>
                      <m:d>
                        <m:dPr>
                          <m:begChr m:val="|"/>
                          <m:endChr m:val="|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93C9269-60AC-4ADC-AB5B-37BE47C638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976" y="3892449"/>
                <a:ext cx="7380610" cy="61677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667BB09-A2DB-42D1-980D-450EC19C55EC}"/>
              </a:ext>
            </a:extLst>
          </p:cNvPr>
          <p:cNvCxnSpPr/>
          <p:nvPr/>
        </p:nvCxnSpPr>
        <p:spPr>
          <a:xfrm>
            <a:off x="5066071" y="2654710"/>
            <a:ext cx="1334729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3CC37806-4B44-4855-8587-977137CF28F9}"/>
              </a:ext>
            </a:extLst>
          </p:cNvPr>
          <p:cNvSpPr/>
          <p:nvPr/>
        </p:nvSpPr>
        <p:spPr>
          <a:xfrm>
            <a:off x="4490884" y="2494198"/>
            <a:ext cx="575187" cy="321024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B760B1E-D3E6-4E61-8604-F3344F1E9675}"/>
              </a:ext>
            </a:extLst>
          </p:cNvPr>
          <p:cNvCxnSpPr>
            <a:cxnSpLocks/>
          </p:cNvCxnSpPr>
          <p:nvPr/>
        </p:nvCxnSpPr>
        <p:spPr>
          <a:xfrm>
            <a:off x="4778477" y="2815222"/>
            <a:ext cx="0" cy="680979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B62E49E6-3584-48E4-A0BA-8CAA3233BCE8}"/>
              </a:ext>
            </a:extLst>
          </p:cNvPr>
          <p:cNvSpPr/>
          <p:nvPr/>
        </p:nvSpPr>
        <p:spPr>
          <a:xfrm>
            <a:off x="5206181" y="2815222"/>
            <a:ext cx="1251761" cy="739135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A54E1AA-8EB0-43E9-9FDF-5C712DF42F42}"/>
              </a:ext>
            </a:extLst>
          </p:cNvPr>
          <p:cNvSpPr/>
          <p:nvPr/>
        </p:nvSpPr>
        <p:spPr>
          <a:xfrm>
            <a:off x="1771105" y="4116567"/>
            <a:ext cx="575187" cy="321024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08719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Determinant of a Matrix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23647" y="1633418"/>
            <a:ext cx="58967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Calculating the Determinant of a </a:t>
            </a:r>
            <a:r>
              <a:rPr lang="en-US" sz="2400" b="1" dirty="0"/>
              <a:t>3 x 3 </a:t>
            </a:r>
            <a:r>
              <a:rPr lang="en-US" sz="2400" dirty="0"/>
              <a:t>Matrix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43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4F2730C-FA95-405D-8ED0-A2A6CA067D7C}"/>
                  </a:ext>
                </a:extLst>
              </p:cNvPr>
              <p:cNvSpPr txBox="1"/>
              <p:nvPr/>
            </p:nvSpPr>
            <p:spPr>
              <a:xfrm>
                <a:off x="2456869" y="2506412"/>
                <a:ext cx="4230261" cy="9775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det</m:t>
                          </m:r>
                        </m:fName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4F2730C-FA95-405D-8ED0-A2A6CA067D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6869" y="2506412"/>
                <a:ext cx="4230261" cy="9775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667BB09-A2DB-42D1-980D-450EC19C55EC}"/>
              </a:ext>
            </a:extLst>
          </p:cNvPr>
          <p:cNvCxnSpPr>
            <a:cxnSpLocks/>
            <a:stCxn id="12" idx="6"/>
          </p:cNvCxnSpPr>
          <p:nvPr/>
        </p:nvCxnSpPr>
        <p:spPr>
          <a:xfrm flipV="1">
            <a:off x="5066070" y="2995199"/>
            <a:ext cx="1391880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3CC37806-4B44-4855-8587-977137CF28F9}"/>
              </a:ext>
            </a:extLst>
          </p:cNvPr>
          <p:cNvSpPr/>
          <p:nvPr/>
        </p:nvSpPr>
        <p:spPr>
          <a:xfrm>
            <a:off x="4490883" y="2840341"/>
            <a:ext cx="575187" cy="321024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B760B1E-D3E6-4E61-8604-F3344F1E9675}"/>
              </a:ext>
            </a:extLst>
          </p:cNvPr>
          <p:cNvCxnSpPr>
            <a:cxnSpLocks/>
            <a:stCxn id="12" idx="4"/>
          </p:cNvCxnSpPr>
          <p:nvPr/>
        </p:nvCxnSpPr>
        <p:spPr>
          <a:xfrm>
            <a:off x="4778477" y="3161365"/>
            <a:ext cx="0" cy="334836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B62E49E6-3584-48E4-A0BA-8CAA3233BCE8}"/>
              </a:ext>
            </a:extLst>
          </p:cNvPr>
          <p:cNvSpPr/>
          <p:nvPr/>
        </p:nvSpPr>
        <p:spPr>
          <a:xfrm>
            <a:off x="5206189" y="2466103"/>
            <a:ext cx="1251761" cy="359956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AC73A88-A6D5-40DA-83BA-C57738969A49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4778476" y="2480386"/>
            <a:ext cx="1" cy="359955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BCA74838-F10C-4042-8BF3-E8C7AB458B5B}"/>
              </a:ext>
            </a:extLst>
          </p:cNvPr>
          <p:cNvSpPr/>
          <p:nvPr/>
        </p:nvSpPr>
        <p:spPr>
          <a:xfrm>
            <a:off x="5206189" y="3188076"/>
            <a:ext cx="1251761" cy="359956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7AC1406-59A8-4D27-9C85-E0A375EDB98C}"/>
                  </a:ext>
                </a:extLst>
              </p:cNvPr>
              <p:cNvSpPr txBox="1"/>
              <p:nvPr/>
            </p:nvSpPr>
            <p:spPr>
              <a:xfrm>
                <a:off x="950174" y="3892449"/>
                <a:ext cx="7380610" cy="6167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d>
                        <m:dPr>
                          <m:begChr m:val="|"/>
                          <m:endChr m:val="|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begChr m:val="|"/>
                          <m:endChr m:val="|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31</m:t>
                          </m:r>
                        </m:sub>
                      </m:sSub>
                      <m:d>
                        <m:dPr>
                          <m:begChr m:val="|"/>
                          <m:endChr m:val="|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7AC1406-59A8-4D27-9C85-E0A375EDB9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174" y="3892449"/>
                <a:ext cx="7380610" cy="61677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Oval 17">
            <a:extLst>
              <a:ext uri="{FF2B5EF4-FFF2-40B4-BE49-F238E27FC236}">
                <a16:creationId xmlns:a16="http://schemas.microsoft.com/office/drawing/2014/main" id="{CC660573-6262-4566-884B-896CE8B2E597}"/>
              </a:ext>
            </a:extLst>
          </p:cNvPr>
          <p:cNvSpPr/>
          <p:nvPr/>
        </p:nvSpPr>
        <p:spPr>
          <a:xfrm>
            <a:off x="4016476" y="4114063"/>
            <a:ext cx="575187" cy="321024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22286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Determinant of a Matrix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23647" y="1633418"/>
            <a:ext cx="58967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Calculating the Determinant of a </a:t>
            </a:r>
            <a:r>
              <a:rPr lang="en-US" sz="2400" b="1" dirty="0"/>
              <a:t>3 x 3 </a:t>
            </a:r>
            <a:r>
              <a:rPr lang="en-US" sz="2400" dirty="0"/>
              <a:t>Matrix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44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4F2730C-FA95-405D-8ED0-A2A6CA067D7C}"/>
                  </a:ext>
                </a:extLst>
              </p:cNvPr>
              <p:cNvSpPr txBox="1"/>
              <p:nvPr/>
            </p:nvSpPr>
            <p:spPr>
              <a:xfrm>
                <a:off x="2456869" y="2506412"/>
                <a:ext cx="4230261" cy="9775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det</m:t>
                          </m:r>
                        </m:fName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4F2730C-FA95-405D-8ED0-A2A6CA067D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6869" y="2506412"/>
                <a:ext cx="4230261" cy="9775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93C9269-60AC-4ADC-AB5B-37BE47C638F5}"/>
                  </a:ext>
                </a:extLst>
              </p:cNvPr>
              <p:cNvSpPr txBox="1"/>
              <p:nvPr/>
            </p:nvSpPr>
            <p:spPr>
              <a:xfrm>
                <a:off x="950174" y="3892449"/>
                <a:ext cx="7380610" cy="6167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d>
                        <m:dPr>
                          <m:begChr m:val="|"/>
                          <m:endChr m:val="|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begChr m:val="|"/>
                          <m:endChr m:val="|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31</m:t>
                          </m:r>
                        </m:sub>
                      </m:sSub>
                      <m:d>
                        <m:dPr>
                          <m:begChr m:val="|"/>
                          <m:endChr m:val="|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93C9269-60AC-4ADC-AB5B-37BE47C638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174" y="3892449"/>
                <a:ext cx="7380610" cy="61677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667BB09-A2DB-42D1-980D-450EC19C55EC}"/>
              </a:ext>
            </a:extLst>
          </p:cNvPr>
          <p:cNvCxnSpPr>
            <a:cxnSpLocks/>
            <a:stCxn id="12" idx="6"/>
          </p:cNvCxnSpPr>
          <p:nvPr/>
        </p:nvCxnSpPr>
        <p:spPr>
          <a:xfrm flipV="1">
            <a:off x="5066071" y="3353211"/>
            <a:ext cx="1391871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3CC37806-4B44-4855-8587-977137CF28F9}"/>
              </a:ext>
            </a:extLst>
          </p:cNvPr>
          <p:cNvSpPr/>
          <p:nvPr/>
        </p:nvSpPr>
        <p:spPr>
          <a:xfrm>
            <a:off x="4490884" y="3202117"/>
            <a:ext cx="575187" cy="32102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B760B1E-D3E6-4E61-8604-F3344F1E9675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4778477" y="2535003"/>
            <a:ext cx="1" cy="667114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B62E49E6-3584-48E4-A0BA-8CAA3233BCE8}"/>
              </a:ext>
            </a:extLst>
          </p:cNvPr>
          <p:cNvSpPr/>
          <p:nvPr/>
        </p:nvSpPr>
        <p:spPr>
          <a:xfrm>
            <a:off x="5206181" y="2453272"/>
            <a:ext cx="1251761" cy="73913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5268F1C-772A-4542-9B68-FE51E655B363}"/>
              </a:ext>
            </a:extLst>
          </p:cNvPr>
          <p:cNvSpPr/>
          <p:nvPr/>
        </p:nvSpPr>
        <p:spPr>
          <a:xfrm>
            <a:off x="6265603" y="4114063"/>
            <a:ext cx="575187" cy="32102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92957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Determinant of a Matrix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242" y="2099314"/>
            <a:ext cx="7675517" cy="256344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623647" y="1633418"/>
            <a:ext cx="58967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Calculating the Determinant of a </a:t>
            </a:r>
            <a:r>
              <a:rPr lang="en-US" sz="2400" b="1" dirty="0"/>
              <a:t>4 x 4</a:t>
            </a:r>
            <a:r>
              <a:rPr lang="en-US" sz="2400" dirty="0"/>
              <a:t> Matrix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45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333C23D-5FE4-449D-AEDA-C727D40A44A9}"/>
                  </a:ext>
                </a:extLst>
              </p:cNvPr>
              <p:cNvSpPr txBox="1"/>
              <p:nvPr/>
            </p:nvSpPr>
            <p:spPr>
              <a:xfrm>
                <a:off x="1115808" y="4888216"/>
                <a:ext cx="6912385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/>
                  <a:t>Notice the definition of  determinant is inherently </a:t>
                </a:r>
                <a:r>
                  <a:rPr lang="en-US" sz="2000" b="1" u="sng" dirty="0">
                    <a:solidFill>
                      <a:srgbClr val="0070C0"/>
                    </a:solidFill>
                  </a:rPr>
                  <a:t>recursive</a:t>
                </a:r>
                <a:r>
                  <a:rPr lang="en-US" sz="2000" dirty="0"/>
                  <a:t>:</a:t>
                </a:r>
              </a:p>
              <a:p>
                <a:pPr algn="ctr"/>
                <a:r>
                  <a:rPr lang="en-US" sz="2000" dirty="0"/>
                  <a:t>The determinant of a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matrix is calculated from the determinants of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b="1" dirty="0">
                    <a:solidFill>
                      <a:srgbClr val="FF0000"/>
                    </a:solidFill>
                  </a:rPr>
                  <a:t>reduced</a:t>
                </a:r>
                <a:r>
                  <a:rPr lang="en-US" sz="2000" dirty="0"/>
                  <a:t> </a:t>
                </a:r>
                <a:r>
                  <a:rPr lang="en-US" sz="2000" b="1" dirty="0">
                    <a:solidFill>
                      <a:srgbClr val="FF0000"/>
                    </a:solidFill>
                  </a:rPr>
                  <a:t>matrices</a:t>
                </a:r>
                <a:r>
                  <a:rPr lang="en-US" sz="2000" dirty="0"/>
                  <a:t> of size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)×(</m:t>
                    </m:r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,</a:t>
                </a:r>
              </a:p>
              <a:p>
                <a:pPr algn="ctr"/>
                <a:r>
                  <a:rPr lang="en-US" sz="2000" dirty="0">
                    <a:solidFill>
                      <a:srgbClr val="00B050"/>
                    </a:solidFill>
                  </a:rPr>
                  <a:t>and so on and so on</a:t>
                </a:r>
                <a:r>
                  <a:rPr lang="en-US" sz="2000" dirty="0"/>
                  <a:t>, getting down to simple 2 x 2 matrices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333C23D-5FE4-449D-AEDA-C727D40A44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808" y="4888216"/>
                <a:ext cx="6912385" cy="1323439"/>
              </a:xfrm>
              <a:prstGeom prst="rect">
                <a:avLst/>
              </a:prstGeom>
              <a:blipFill>
                <a:blip r:embed="rId3"/>
                <a:stretch>
                  <a:fillRect t="-2765" b="-73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6486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Determinant of a Matrix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242" y="2099314"/>
            <a:ext cx="7675517" cy="256344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623647" y="1633418"/>
            <a:ext cx="58967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Calculating the Determinant of a </a:t>
            </a:r>
            <a:r>
              <a:rPr lang="en-US" sz="2400" b="1" dirty="0"/>
              <a:t>4 x 4</a:t>
            </a:r>
            <a:r>
              <a:rPr lang="en-US" sz="2400" dirty="0"/>
              <a:t> Matrix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46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33C23D-5FE4-449D-AEDA-C727D40A44A9}"/>
              </a:ext>
            </a:extLst>
          </p:cNvPr>
          <p:cNvSpPr txBox="1"/>
          <p:nvPr/>
        </p:nvSpPr>
        <p:spPr>
          <a:xfrm>
            <a:off x="1300238" y="4861658"/>
            <a:ext cx="316859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These smaller matrices, where a row and column has been removed, are called the </a:t>
            </a:r>
            <a:r>
              <a:rPr lang="en-US" sz="2000" b="1" dirty="0"/>
              <a:t>cofactors</a:t>
            </a:r>
            <a:r>
              <a:rPr lang="en-US" sz="2000" dirty="0"/>
              <a:t> of the original (larger) matrix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0AAF7B-0091-436D-B968-60BC833511C5}"/>
              </a:ext>
            </a:extLst>
          </p:cNvPr>
          <p:cNvSpPr txBox="1"/>
          <p:nvPr/>
        </p:nvSpPr>
        <p:spPr>
          <a:xfrm>
            <a:off x="5176606" y="4861658"/>
            <a:ext cx="316859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Notice the sign in front of each cofactor </a:t>
            </a:r>
            <a:r>
              <a:rPr lang="en-US" sz="2000" b="1" dirty="0"/>
              <a:t>alternates</a:t>
            </a:r>
            <a:r>
              <a:rPr lang="en-US" sz="2000" dirty="0"/>
              <a:t> from positive (+1) to negative (-1)</a:t>
            </a:r>
          </a:p>
        </p:txBody>
      </p:sp>
    </p:spTree>
    <p:extLst>
      <p:ext uri="{BB962C8B-B14F-4D97-AF65-F5344CB8AC3E}">
        <p14:creationId xmlns:p14="http://schemas.microsoft.com/office/powerpoint/2010/main" val="139950178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CBE1C1-AEFC-85D3-CB9E-2F3284B26B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68009-FA05-E42C-99E1-10069B835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  <a:latin typeface="+mn-lt"/>
              </a:rPr>
              <a:t>Open</a:t>
            </a:r>
            <a:r>
              <a:rPr lang="en-US" sz="3200" dirty="0">
                <a:latin typeface="+mn-lt"/>
              </a:rPr>
              <a:t> matrix_determinant.py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61D04D-FF11-378B-498C-660ACF838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47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2487C6F-AFCA-0F00-4BC7-FAD79BB608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3428" y="1560268"/>
            <a:ext cx="5057143" cy="5076190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630F9E27-C21D-D930-35CA-C5F255671A7C}"/>
              </a:ext>
            </a:extLst>
          </p:cNvPr>
          <p:cNvGrpSpPr/>
          <p:nvPr/>
        </p:nvGrpSpPr>
        <p:grpSpPr>
          <a:xfrm>
            <a:off x="5082406" y="1713360"/>
            <a:ext cx="1076632" cy="369332"/>
            <a:chOff x="4968362" y="2079211"/>
            <a:chExt cx="1076632" cy="369332"/>
          </a:xfrm>
        </p:grpSpPr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3C7897E0-89F8-A05F-7E35-AFB7837C66E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68362" y="226387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347C8B1-BCB1-3070-7A19-59690695C05B}"/>
                </a:ext>
              </a:extLst>
            </p:cNvPr>
            <p:cNvSpPr txBox="1"/>
            <p:nvPr/>
          </p:nvSpPr>
          <p:spPr>
            <a:xfrm>
              <a:off x="5661536" y="207921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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CC21B96-D63C-064B-24DB-2E489EB47C9A}"/>
              </a:ext>
            </a:extLst>
          </p:cNvPr>
          <p:cNvGrpSpPr/>
          <p:nvPr/>
        </p:nvGrpSpPr>
        <p:grpSpPr>
          <a:xfrm>
            <a:off x="4553416" y="2278453"/>
            <a:ext cx="1076632" cy="369332"/>
            <a:chOff x="4704120" y="2356972"/>
            <a:chExt cx="1076632" cy="369332"/>
          </a:xfrm>
        </p:grpSpPr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44515BFF-51D2-81B5-AEE7-1097BA58F09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04120" y="2541638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E1C67FE-A89A-8CDA-3EF5-990CF0D21D21}"/>
                </a:ext>
              </a:extLst>
            </p:cNvPr>
            <p:cNvSpPr txBox="1"/>
            <p:nvPr/>
          </p:nvSpPr>
          <p:spPr>
            <a:xfrm>
              <a:off x="5397294" y="2356972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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CEA754A-D2D3-9E77-D065-42E86DB10FE6}"/>
              </a:ext>
            </a:extLst>
          </p:cNvPr>
          <p:cNvGrpSpPr/>
          <p:nvPr/>
        </p:nvGrpSpPr>
        <p:grpSpPr>
          <a:xfrm>
            <a:off x="4465979" y="2471203"/>
            <a:ext cx="1068643" cy="369332"/>
            <a:chOff x="3647644" y="4910075"/>
            <a:chExt cx="1068643" cy="369332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37B6362-9A84-FCD3-7F70-46C565F629CB}"/>
                </a:ext>
              </a:extLst>
            </p:cNvPr>
            <p:cNvSpPr txBox="1"/>
            <p:nvPr/>
          </p:nvSpPr>
          <p:spPr>
            <a:xfrm>
              <a:off x="4332829" y="4910075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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A79A0F44-F8B0-AAAC-AE1E-4A0A2E18BBD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094741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214DFD9D-4CFB-E0A7-3977-A20CF885103B}"/>
              </a:ext>
            </a:extLst>
          </p:cNvPr>
          <p:cNvGrpSpPr/>
          <p:nvPr/>
        </p:nvGrpSpPr>
        <p:grpSpPr>
          <a:xfrm>
            <a:off x="5674159" y="2670982"/>
            <a:ext cx="1064340" cy="369332"/>
            <a:chOff x="3647644" y="5421073"/>
            <a:chExt cx="1064340" cy="369332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93B872D-9FDA-A3A4-5B68-C62C6CB29371}"/>
                </a:ext>
              </a:extLst>
            </p:cNvPr>
            <p:cNvSpPr txBox="1"/>
            <p:nvPr/>
          </p:nvSpPr>
          <p:spPr>
            <a:xfrm>
              <a:off x="4328526" y="5421073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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207E9C48-6AB3-F682-7694-1EA8B3DA665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9443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192A81C7-57E2-543F-F826-4671718A1426}"/>
              </a:ext>
            </a:extLst>
          </p:cNvPr>
          <p:cNvSpPr/>
          <p:nvPr/>
        </p:nvSpPr>
        <p:spPr>
          <a:xfrm>
            <a:off x="3707606" y="2757488"/>
            <a:ext cx="1564481" cy="18581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D382ED2-AE46-F609-4A07-63FE8C379E63}"/>
              </a:ext>
            </a:extLst>
          </p:cNvPr>
          <p:cNvGrpSpPr/>
          <p:nvPr/>
        </p:nvGrpSpPr>
        <p:grpSpPr>
          <a:xfrm>
            <a:off x="6812973" y="4181214"/>
            <a:ext cx="1068643" cy="369332"/>
            <a:chOff x="3647644" y="5359159"/>
            <a:chExt cx="1068643" cy="369332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65EE027-D860-2965-35F5-7D395D8DF155}"/>
                </a:ext>
              </a:extLst>
            </p:cNvPr>
            <p:cNvSpPr txBox="1"/>
            <p:nvPr/>
          </p:nvSpPr>
          <p:spPr>
            <a:xfrm>
              <a:off x="4332829" y="5359159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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44A463B0-396D-F057-AF87-174F2BDFC20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4105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1E57FD0F-1CA6-ACE5-6BE4-8DC82298392B}"/>
              </a:ext>
            </a:extLst>
          </p:cNvPr>
          <p:cNvGrpSpPr/>
          <p:nvPr/>
        </p:nvGrpSpPr>
        <p:grpSpPr>
          <a:xfrm>
            <a:off x="4679524" y="5703974"/>
            <a:ext cx="1076632" cy="369332"/>
            <a:chOff x="2157212" y="5356391"/>
            <a:chExt cx="1076632" cy="369332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3E0AA33-EEEE-5B6B-13BC-EE3E4E57F2EC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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74B125B3-689F-B92A-6906-C310BD290DE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CF482F2-BE6D-C894-6D8D-F054ED079911}"/>
              </a:ext>
            </a:extLst>
          </p:cNvPr>
          <p:cNvGrpSpPr/>
          <p:nvPr/>
        </p:nvGrpSpPr>
        <p:grpSpPr>
          <a:xfrm>
            <a:off x="4556237" y="5897794"/>
            <a:ext cx="1076632" cy="369332"/>
            <a:chOff x="2157212" y="5356391"/>
            <a:chExt cx="1076632" cy="369332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7BDB9D4-6612-3657-AC6E-4C4B0D4E5225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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CEDEF073-3288-38AA-D83C-4E4FD1AF35E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FCCA6D75-CAAC-ADF8-56C3-0C0A7D1E5758}"/>
              </a:ext>
            </a:extLst>
          </p:cNvPr>
          <p:cNvGrpSpPr/>
          <p:nvPr/>
        </p:nvGrpSpPr>
        <p:grpSpPr>
          <a:xfrm>
            <a:off x="4895180" y="6274683"/>
            <a:ext cx="1076632" cy="369332"/>
            <a:chOff x="2157212" y="5356391"/>
            <a:chExt cx="1076632" cy="369332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4C3C9B3-5B03-ABCF-E8E5-13E515702C68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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F1686483-A086-11D3-45C4-8EEE23A32A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Rectangle 46">
            <a:extLst>
              <a:ext uri="{FF2B5EF4-FFF2-40B4-BE49-F238E27FC236}">
                <a16:creationId xmlns:a16="http://schemas.microsoft.com/office/drawing/2014/main" id="{1783C328-2BD1-1A60-5F41-83F2F9E333F9}"/>
              </a:ext>
            </a:extLst>
          </p:cNvPr>
          <p:cNvSpPr/>
          <p:nvPr/>
        </p:nvSpPr>
        <p:spPr>
          <a:xfrm>
            <a:off x="4165675" y="6377609"/>
            <a:ext cx="432519" cy="18581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825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47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A4E112-9649-52FE-6AFD-9D34410E02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6EBF10F-E22C-8E4C-986C-B1A2F67329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7680" y="1824763"/>
            <a:ext cx="3988641" cy="326343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44D08D7-C8A3-94F2-28F5-9EE212CD2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B050"/>
                </a:solidFill>
                <a:latin typeface="+mn-lt"/>
              </a:rPr>
              <a:t>Run</a:t>
            </a:r>
            <a:r>
              <a:rPr lang="en-US" sz="3200" dirty="0">
                <a:latin typeface="+mn-lt"/>
              </a:rPr>
              <a:t> matrix_determinant.py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B937BB-AD33-AFA1-A41F-2C1C68419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48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61C43CE-9052-D712-FEA9-48225C1C2D96}"/>
                  </a:ext>
                </a:extLst>
              </p:cNvPr>
              <p:cNvSpPr txBox="1"/>
              <p:nvPr/>
            </p:nvSpPr>
            <p:spPr>
              <a:xfrm>
                <a:off x="7158501" y="2246211"/>
                <a:ext cx="1162498" cy="4601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61C43CE-9052-D712-FEA9-48225C1C2D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8501" y="2246211"/>
                <a:ext cx="1162498" cy="46012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A080D84-6760-C840-9C60-0E3AA385B037}"/>
                  </a:ext>
                </a:extLst>
              </p:cNvPr>
              <p:cNvSpPr txBox="1"/>
              <p:nvPr/>
            </p:nvSpPr>
            <p:spPr>
              <a:xfrm>
                <a:off x="7349323" y="2920428"/>
                <a:ext cx="78085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A080D84-6760-C840-9C60-0E3AA385B0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9323" y="2920428"/>
                <a:ext cx="780855" cy="276999"/>
              </a:xfrm>
              <a:prstGeom prst="rect">
                <a:avLst/>
              </a:prstGeom>
              <a:blipFill>
                <a:blip r:embed="rId5"/>
                <a:stretch>
                  <a:fillRect r="-6250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09B3219E-0485-EEBD-F73C-590628C8404E}"/>
              </a:ext>
            </a:extLst>
          </p:cNvPr>
          <p:cNvSpPr/>
          <p:nvPr/>
        </p:nvSpPr>
        <p:spPr>
          <a:xfrm>
            <a:off x="6457950" y="5285243"/>
            <a:ext cx="2057400" cy="995516"/>
          </a:xfrm>
          <a:prstGeom prst="wedgeRoundRectCallout">
            <a:avLst>
              <a:gd name="adj1" fmla="val -119652"/>
              <a:gd name="adj2" fmla="val -8635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Determinants can get quite large!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16C7C72-5028-A33D-4393-DCB22170754F}"/>
              </a:ext>
            </a:extLst>
          </p:cNvPr>
          <p:cNvGrpSpPr/>
          <p:nvPr/>
        </p:nvGrpSpPr>
        <p:grpSpPr>
          <a:xfrm>
            <a:off x="4122672" y="2293041"/>
            <a:ext cx="1076632" cy="369332"/>
            <a:chOff x="4968362" y="2079211"/>
            <a:chExt cx="1076632" cy="369332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8EB5D4D0-5923-3AC4-88BF-2B46F0C5E2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68362" y="226387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82B71E7-1745-E8C7-27BA-954EC55F3DC5}"/>
                </a:ext>
              </a:extLst>
            </p:cNvPr>
            <p:cNvSpPr txBox="1"/>
            <p:nvPr/>
          </p:nvSpPr>
          <p:spPr>
            <a:xfrm>
              <a:off x="5661536" y="207921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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E74EB2E-3355-BB12-DCB9-0EF8E4337546}"/>
              </a:ext>
            </a:extLst>
          </p:cNvPr>
          <p:cNvGrpSpPr/>
          <p:nvPr/>
        </p:nvGrpSpPr>
        <p:grpSpPr>
          <a:xfrm>
            <a:off x="5247463" y="2874262"/>
            <a:ext cx="1076632" cy="369332"/>
            <a:chOff x="4704120" y="2356972"/>
            <a:chExt cx="1076632" cy="369332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83703F94-BA95-3CB1-FD4B-F40E11F28AC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04120" y="2541638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D88E21C-70B5-C034-324A-CCA953E24FA2}"/>
                </a:ext>
              </a:extLst>
            </p:cNvPr>
            <p:cNvSpPr txBox="1"/>
            <p:nvPr/>
          </p:nvSpPr>
          <p:spPr>
            <a:xfrm>
              <a:off x="5397294" y="2356972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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BFF687D-EA8D-2C83-9C81-D583FE1BFB45}"/>
              </a:ext>
            </a:extLst>
          </p:cNvPr>
          <p:cNvGrpSpPr/>
          <p:nvPr/>
        </p:nvGrpSpPr>
        <p:grpSpPr>
          <a:xfrm>
            <a:off x="5833568" y="3524319"/>
            <a:ext cx="1068643" cy="369332"/>
            <a:chOff x="3647644" y="4910075"/>
            <a:chExt cx="1068643" cy="369332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26AD83C-A48A-F265-C6D2-21DBA1FBB5AA}"/>
                </a:ext>
              </a:extLst>
            </p:cNvPr>
            <p:cNvSpPr txBox="1"/>
            <p:nvPr/>
          </p:nvSpPr>
          <p:spPr>
            <a:xfrm>
              <a:off x="4332829" y="4910075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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1675CA83-AD7F-06C2-56E8-ED77B75730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094741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9DE3FC5-8537-460E-A5FA-E4ED4EEBBF63}"/>
              </a:ext>
            </a:extLst>
          </p:cNvPr>
          <p:cNvGrpSpPr/>
          <p:nvPr/>
        </p:nvGrpSpPr>
        <p:grpSpPr>
          <a:xfrm>
            <a:off x="6367835" y="3736166"/>
            <a:ext cx="1064340" cy="369332"/>
            <a:chOff x="3647644" y="5421073"/>
            <a:chExt cx="1064340" cy="369332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E15D249-29D8-C2AF-7669-D81276F3480B}"/>
                </a:ext>
              </a:extLst>
            </p:cNvPr>
            <p:cNvSpPr txBox="1"/>
            <p:nvPr/>
          </p:nvSpPr>
          <p:spPr>
            <a:xfrm>
              <a:off x="4328526" y="5421073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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D8730F2A-7911-F8BB-51B9-1AEB9BEFEF9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9443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3B61372-8B9D-F74D-FA8A-DFC9D1A25A20}"/>
              </a:ext>
            </a:extLst>
          </p:cNvPr>
          <p:cNvGrpSpPr/>
          <p:nvPr/>
        </p:nvGrpSpPr>
        <p:grpSpPr>
          <a:xfrm>
            <a:off x="4383026" y="4113055"/>
            <a:ext cx="1068643" cy="369332"/>
            <a:chOff x="3647644" y="5359159"/>
            <a:chExt cx="1068643" cy="369332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BA72848-C506-273D-3FC0-87508C23CA12}"/>
                </a:ext>
              </a:extLst>
            </p:cNvPr>
            <p:cNvSpPr txBox="1"/>
            <p:nvPr/>
          </p:nvSpPr>
          <p:spPr>
            <a:xfrm>
              <a:off x="4332829" y="5359159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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B6A5AD9D-D35A-A27F-D634-BF43B062AE0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4105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A54563B3-9F03-9162-D76E-6050F5B70EC2}"/>
              </a:ext>
            </a:extLst>
          </p:cNvPr>
          <p:cNvGrpSpPr/>
          <p:nvPr/>
        </p:nvGrpSpPr>
        <p:grpSpPr>
          <a:xfrm>
            <a:off x="5256217" y="4489944"/>
            <a:ext cx="1076632" cy="369332"/>
            <a:chOff x="2157212" y="5356391"/>
            <a:chExt cx="1076632" cy="369332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F6ADA2F-1664-A773-7EA4-801C25B5BEF3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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29A8AC4E-F879-B206-6719-E63587A5432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8" name="Picture 27">
            <a:extLst>
              <a:ext uri="{FF2B5EF4-FFF2-40B4-BE49-F238E27FC236}">
                <a16:creationId xmlns:a16="http://schemas.microsoft.com/office/drawing/2014/main" id="{43642229-B00C-7D8F-148D-6990D275AD2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3230" y="5556474"/>
            <a:ext cx="4838439" cy="536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164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Determinant of a Matrix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49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B1CC8FF-752B-4D78-8B7A-309D4FE2221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5509"/>
          <a:stretch/>
        </p:blipFill>
        <p:spPr>
          <a:xfrm>
            <a:off x="934537" y="1428214"/>
            <a:ext cx="7159664" cy="479873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4B49DF83-889E-4D9F-BFB6-EFBBEAACDDC5}"/>
              </a:ext>
            </a:extLst>
          </p:cNvPr>
          <p:cNvSpPr/>
          <p:nvPr/>
        </p:nvSpPr>
        <p:spPr>
          <a:xfrm>
            <a:off x="1855661" y="5372100"/>
            <a:ext cx="1455098" cy="35866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66ADB401-5F7D-4658-8786-548BD4C201A0}"/>
              </a:ext>
            </a:extLst>
          </p:cNvPr>
          <p:cNvSpPr/>
          <p:nvPr/>
        </p:nvSpPr>
        <p:spPr>
          <a:xfrm>
            <a:off x="4231883" y="5615321"/>
            <a:ext cx="2057400" cy="995516"/>
          </a:xfrm>
          <a:prstGeom prst="wedgeRoundRectCallout">
            <a:avLst>
              <a:gd name="adj1" fmla="val -96411"/>
              <a:gd name="adj2" fmla="val -5308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Always seek independent confirmation!</a:t>
            </a:r>
          </a:p>
        </p:txBody>
      </p:sp>
    </p:spTree>
    <p:extLst>
      <p:ext uri="{BB962C8B-B14F-4D97-AF65-F5344CB8AC3E}">
        <p14:creationId xmlns:p14="http://schemas.microsoft.com/office/powerpoint/2010/main" val="2792171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113C1E-44D1-D60B-420F-8A5A2BE443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88AE9-AA74-4818-BD49-D3D2AE82F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b="1" dirty="0">
                <a:latin typeface="+mn-lt"/>
              </a:rPr>
              <a:t>Real</a:t>
            </a:r>
            <a:r>
              <a:rPr lang="en-US" sz="3200" dirty="0">
                <a:latin typeface="+mn-lt"/>
              </a:rPr>
              <a:t> Vectors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1FBF1B-EDCE-4CDA-1365-7559289FD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5</a:t>
            </a:fld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4F2C6A9-534F-C2C6-5501-4053361E5EB9}"/>
              </a:ext>
            </a:extLst>
          </p:cNvPr>
          <p:cNvGrpSpPr/>
          <p:nvPr/>
        </p:nvGrpSpPr>
        <p:grpSpPr>
          <a:xfrm>
            <a:off x="5324160" y="5032265"/>
            <a:ext cx="2938561" cy="968200"/>
            <a:chOff x="5328868" y="5402666"/>
            <a:chExt cx="2938561" cy="9682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9C9C8112-A62E-A506-9505-7982108140B0}"/>
                    </a:ext>
                  </a:extLst>
                </p:cNvPr>
                <p:cNvSpPr txBox="1"/>
                <p:nvPr/>
              </p:nvSpPr>
              <p:spPr>
                <a:xfrm>
                  <a:off x="5328868" y="5402666"/>
                  <a:ext cx="2938561" cy="56368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𝑁𝑜𝑟𝑚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d>
                          <m:dPr>
                            <m:begChr m:val="‖"/>
                            <m:endChr m:val="‖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 </m:t>
                        </m:r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ra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9C9C8112-A62E-A506-9505-7982108140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28868" y="5402666"/>
                  <a:ext cx="2938561" cy="56368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40B03EC4-E64C-C9CE-6245-670DAE672FB1}"/>
                    </a:ext>
                  </a:extLst>
                </p:cNvPr>
                <p:cNvSpPr txBox="1"/>
                <p:nvPr/>
              </p:nvSpPr>
              <p:spPr>
                <a:xfrm>
                  <a:off x="5851816" y="5986722"/>
                  <a:ext cx="1855508" cy="3841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solidFill>
                        <a:srgbClr val="7030A0"/>
                      </a:solidFill>
                    </a:rPr>
                    <a:t>In basis </a:t>
                  </a:r>
                  <a14:m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acc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acc>
                        <m:accPr>
                          <m:chr m:val="̂"/>
                          <m:ctrlP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acc>
                      <m:r>
                        <a:rPr lang="en-US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acc>
                        <m:accPr>
                          <m:chr m:val="̂"/>
                          <m:ctrlP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acc>
                    </m:oMath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40B03EC4-E64C-C9CE-6245-670DAE672FB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51816" y="5986722"/>
                  <a:ext cx="1855508" cy="384144"/>
                </a:xfrm>
                <a:prstGeom prst="rect">
                  <a:avLst/>
                </a:prstGeom>
                <a:blipFill>
                  <a:blip r:embed="rId4"/>
                  <a:stretch>
                    <a:fillRect t="-3175" r="-1311" b="-2539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18" name="Picture 17">
            <a:extLst>
              <a:ext uri="{FF2B5EF4-FFF2-40B4-BE49-F238E27FC236}">
                <a16:creationId xmlns:a16="http://schemas.microsoft.com/office/drawing/2014/main" id="{0E47FFF1-63C2-186B-94FD-A97FF780C3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2534" y="1329848"/>
            <a:ext cx="4278323" cy="4048363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00853CFD-60C3-9D0D-DC18-9FFEAB620FD9}"/>
              </a:ext>
            </a:extLst>
          </p:cNvPr>
          <p:cNvSpPr/>
          <p:nvPr/>
        </p:nvSpPr>
        <p:spPr>
          <a:xfrm>
            <a:off x="3128607" y="2138638"/>
            <a:ext cx="182880" cy="182880"/>
          </a:xfrm>
          <a:prstGeom prst="ellipse">
            <a:avLst/>
          </a:prstGeom>
          <a:solidFill>
            <a:srgbClr val="7030A0"/>
          </a:solidFill>
          <a:ln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FEB1549-24ED-70E5-AF68-0AC42E1378A3}"/>
                  </a:ext>
                </a:extLst>
              </p:cNvPr>
              <p:cNvSpPr txBox="1"/>
              <p:nvPr/>
            </p:nvSpPr>
            <p:spPr>
              <a:xfrm>
                <a:off x="3311487" y="1919841"/>
                <a:ext cx="80310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n>
                            <a:solidFill>
                              <a:srgbClr val="7030A0"/>
                            </a:solidFill>
                          </a:ln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(2, 3, 5)</m:t>
                      </m:r>
                    </m:oMath>
                  </m:oMathPara>
                </a14:m>
                <a:endParaRPr lang="en-US" dirty="0">
                  <a:ln>
                    <a:solidFill>
                      <a:srgbClr val="7030A0"/>
                    </a:solidFill>
                  </a:ln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FEB1549-24ED-70E5-AF68-0AC42E1378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1487" y="1919841"/>
                <a:ext cx="803105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624EE4C-B312-3441-CFD4-4460DF96A6B8}"/>
                  </a:ext>
                </a:extLst>
              </p:cNvPr>
              <p:cNvSpPr txBox="1"/>
              <p:nvPr/>
            </p:nvSpPr>
            <p:spPr>
              <a:xfrm>
                <a:off x="723511" y="5519988"/>
                <a:ext cx="1718163" cy="2918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</m:t>
                      </m:r>
                      <m:acc>
                        <m:accPr>
                          <m:chr m:val="̂"/>
                          <m:ctrlPr>
                            <a:rPr lang="en-US" b="0" i="1" smtClean="0">
                              <a:solidFill>
                                <a:srgbClr val="2828FF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n>
                                <a:solidFill>
                                  <a:srgbClr val="2828FF"/>
                                </a:solidFill>
                              </a:ln>
                              <a:solidFill>
                                <a:srgbClr val="2828FF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+3</m:t>
                      </m:r>
                      <m:acc>
                        <m:accPr>
                          <m:chr m:val="̂"/>
                          <m:ctrlPr>
                            <a:rPr lang="en-US" i="1" smtClean="0">
                              <a:ln>
                                <a:solidFill>
                                  <a:srgbClr val="E12828"/>
                                </a:solidFill>
                              </a:ln>
                              <a:solidFill>
                                <a:srgbClr val="E12828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n>
                                <a:solidFill>
                                  <a:srgbClr val="E12828"/>
                                </a:solidFill>
                              </a:ln>
                              <a:solidFill>
                                <a:srgbClr val="E12828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+5</m:t>
                      </m:r>
                      <m:acc>
                        <m:accPr>
                          <m:chr m:val="̂"/>
                          <m:ctrlPr>
                            <a:rPr lang="en-US" i="1" smtClean="0">
                              <a:ln>
                                <a:solidFill>
                                  <a:srgbClr val="28C828"/>
                                </a:solidFill>
                              </a:ln>
                              <a:solidFill>
                                <a:srgbClr val="28C828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n>
                                <a:solidFill>
                                  <a:srgbClr val="28C828"/>
                                </a:solidFill>
                              </a:ln>
                              <a:solidFill>
                                <a:srgbClr val="28C828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624EE4C-B312-3441-CFD4-4460DF96A6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511" y="5519988"/>
                <a:ext cx="1718163" cy="291811"/>
              </a:xfrm>
              <a:prstGeom prst="rect">
                <a:avLst/>
              </a:prstGeom>
              <a:blipFill>
                <a:blip r:embed="rId7"/>
                <a:stretch>
                  <a:fillRect l="-3191" t="-40426" b="-10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8CCC5C6-D7A0-DBCB-93F3-AAF7E61F751A}"/>
                  </a:ext>
                </a:extLst>
              </p:cNvPr>
              <p:cNvSpPr txBox="1"/>
              <p:nvPr/>
            </p:nvSpPr>
            <p:spPr>
              <a:xfrm>
                <a:off x="723511" y="6032282"/>
                <a:ext cx="121193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2, 3, 5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8CCC5C6-D7A0-DBCB-93F3-AAF7E61F75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511" y="6032282"/>
                <a:ext cx="1211935" cy="276999"/>
              </a:xfrm>
              <a:prstGeom prst="rect">
                <a:avLst/>
              </a:prstGeom>
              <a:blipFill>
                <a:blip r:embed="rId8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7728AA87-F035-DB6A-3A7D-94CD337E256C}"/>
              </a:ext>
            </a:extLst>
          </p:cNvPr>
          <p:cNvSpPr txBox="1"/>
          <p:nvPr/>
        </p:nvSpPr>
        <p:spPr>
          <a:xfrm>
            <a:off x="382534" y="1821018"/>
            <a:ext cx="18214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A </a:t>
            </a:r>
            <a:r>
              <a:rPr lang="en-US" b="1" dirty="0">
                <a:solidFill>
                  <a:srgbClr val="7030A0"/>
                </a:solidFill>
              </a:rPr>
              <a:t>vector</a:t>
            </a:r>
            <a:r>
              <a:rPr lang="en-US" dirty="0">
                <a:solidFill>
                  <a:srgbClr val="7030A0"/>
                </a:solidFill>
              </a:rPr>
              <a:t> is a “directed”</a:t>
            </a:r>
          </a:p>
          <a:p>
            <a:pPr algn="ctr"/>
            <a:r>
              <a:rPr lang="en-US" dirty="0">
                <a:solidFill>
                  <a:srgbClr val="7030A0"/>
                </a:solidFill>
              </a:rPr>
              <a:t>line segment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765AA99-EBA9-5B9C-2402-90302AC20FFA}"/>
                  </a:ext>
                </a:extLst>
              </p:cNvPr>
              <p:cNvSpPr txBox="1"/>
              <p:nvPr/>
            </p:nvSpPr>
            <p:spPr>
              <a:xfrm>
                <a:off x="2815385" y="5571905"/>
                <a:ext cx="809324" cy="7326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765AA99-EBA9-5B9C-2402-90302AC20F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5385" y="5571905"/>
                <a:ext cx="809324" cy="73263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6F5AE6F4-3A72-68C5-5A5B-473DEB415B3F}"/>
              </a:ext>
            </a:extLst>
          </p:cNvPr>
          <p:cNvSpPr txBox="1"/>
          <p:nvPr/>
        </p:nvSpPr>
        <p:spPr>
          <a:xfrm>
            <a:off x="3624709" y="5643180"/>
            <a:ext cx="13871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A “column”</a:t>
            </a:r>
          </a:p>
          <a:p>
            <a:pPr algn="ctr"/>
            <a:r>
              <a:rPr lang="en-US" b="1" dirty="0">
                <a:solidFill>
                  <a:srgbClr val="7030A0"/>
                </a:solidFill>
              </a:rPr>
              <a:t>vector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EB4F0D2-DA21-B6E2-C53C-8EB962437AD5}"/>
              </a:ext>
            </a:extLst>
          </p:cNvPr>
          <p:cNvSpPr txBox="1"/>
          <p:nvPr/>
        </p:nvSpPr>
        <p:spPr>
          <a:xfrm>
            <a:off x="5057661" y="4007416"/>
            <a:ext cx="3443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But… a vector is strictly a </a:t>
            </a:r>
            <a:r>
              <a:rPr lang="en-US" b="1" dirty="0"/>
              <a:t>one-dimensiona</a:t>
            </a:r>
            <a:r>
              <a:rPr lang="en-US" dirty="0"/>
              <a:t>l (1D) object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458605D-7F71-2D71-F640-BE60ED0BBF00}"/>
                  </a:ext>
                </a:extLst>
              </p:cNvPr>
              <p:cNvSpPr txBox="1"/>
              <p:nvPr/>
            </p:nvSpPr>
            <p:spPr>
              <a:xfrm>
                <a:off x="5933513" y="1682518"/>
                <a:ext cx="150489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458605D-7F71-2D71-F640-BE60ED0BBF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3513" y="1682518"/>
                <a:ext cx="1504899" cy="276999"/>
              </a:xfrm>
              <a:prstGeom prst="rect">
                <a:avLst/>
              </a:prstGeom>
              <a:blipFill>
                <a:blip r:embed="rId10"/>
                <a:stretch>
                  <a:fillRect l="-2024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C002DEF1-D937-78E8-9FCD-D66F481878A4}"/>
              </a:ext>
            </a:extLst>
          </p:cNvPr>
          <p:cNvSpPr txBox="1"/>
          <p:nvPr/>
        </p:nvSpPr>
        <p:spPr>
          <a:xfrm>
            <a:off x="5071532" y="1996984"/>
            <a:ext cx="3443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May seem like 1 row x 3 columns</a:t>
            </a:r>
            <a:endParaRPr lang="en-US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1831B04-F149-9593-21B8-4045453F0EA0}"/>
                  </a:ext>
                </a:extLst>
              </p:cNvPr>
              <p:cNvSpPr txBox="1"/>
              <p:nvPr/>
            </p:nvSpPr>
            <p:spPr>
              <a:xfrm>
                <a:off x="6281300" y="2539226"/>
                <a:ext cx="809324" cy="7326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1831B04-F149-9593-21B8-4045453F0E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1300" y="2539226"/>
                <a:ext cx="809324" cy="73263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>
            <a:extLst>
              <a:ext uri="{FF2B5EF4-FFF2-40B4-BE49-F238E27FC236}">
                <a16:creationId xmlns:a16="http://schemas.microsoft.com/office/drawing/2014/main" id="{44F7E9E6-E582-85AD-8D84-2251978E2895}"/>
              </a:ext>
            </a:extLst>
          </p:cNvPr>
          <p:cNvSpPr txBox="1"/>
          <p:nvPr/>
        </p:nvSpPr>
        <p:spPr>
          <a:xfrm>
            <a:off x="5071532" y="3321070"/>
            <a:ext cx="3443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May seem like 3 rows x 1 column</a:t>
            </a:r>
            <a:endParaRPr lang="en-US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9045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28" grpId="0"/>
      <p:bldP spid="29" grpId="0"/>
      <p:bldP spid="30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Goal: Solve a System of Linear Equations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14062" y="1440061"/>
            <a:ext cx="4915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Two Equations and Two Unknowns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50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BEDB821-CC15-4706-A3D3-171CBE788BAB}"/>
                  </a:ext>
                </a:extLst>
              </p:cNvPr>
              <p:cNvSpPr txBox="1"/>
              <p:nvPr/>
            </p:nvSpPr>
            <p:spPr>
              <a:xfrm>
                <a:off x="1696065" y="3263847"/>
                <a:ext cx="126060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BEDB821-CC15-4706-A3D3-171CBE788B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6065" y="3263847"/>
                <a:ext cx="1260602" cy="276999"/>
              </a:xfrm>
              <a:prstGeom prst="rect">
                <a:avLst/>
              </a:prstGeom>
              <a:blipFill>
                <a:blip r:embed="rId4"/>
                <a:stretch>
                  <a:fillRect l="-2415" t="-2174" r="-5314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1E80DF2-59F0-4348-B453-41C6ABF8FA30}"/>
                  </a:ext>
                </a:extLst>
              </p:cNvPr>
              <p:cNvSpPr txBox="1"/>
              <p:nvPr/>
            </p:nvSpPr>
            <p:spPr>
              <a:xfrm>
                <a:off x="1824306" y="3770208"/>
                <a:ext cx="1132361" cy="5241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𝑏𝑦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1E80DF2-59F0-4348-B453-41C6ABF8FA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4306" y="3770208"/>
                <a:ext cx="1132361" cy="52411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CD6CA2F-BEC7-43C9-9A30-FE01C8E16452}"/>
                  </a:ext>
                </a:extLst>
              </p:cNvPr>
              <p:cNvSpPr txBox="1"/>
              <p:nvPr/>
            </p:nvSpPr>
            <p:spPr>
              <a:xfrm>
                <a:off x="5038559" y="3268077"/>
                <a:ext cx="1991379" cy="5275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CD6CA2F-BEC7-43C9-9A30-FE01C8E164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8559" y="3268077"/>
                <a:ext cx="1991379" cy="52758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831C050-4DA2-485A-9E8E-7697E74A1A46}"/>
                  </a:ext>
                </a:extLst>
              </p:cNvPr>
              <p:cNvSpPr txBox="1"/>
              <p:nvPr/>
            </p:nvSpPr>
            <p:spPr>
              <a:xfrm>
                <a:off x="4943629" y="4089903"/>
                <a:ext cx="21812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𝑏𝑑𝑦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𝑎𝑒𝑦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𝑎𝑓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831C050-4DA2-485A-9E8E-7697E74A1A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3629" y="4089903"/>
                <a:ext cx="2181238" cy="276999"/>
              </a:xfrm>
              <a:prstGeom prst="rect">
                <a:avLst/>
              </a:prstGeom>
              <a:blipFill>
                <a:blip r:embed="rId7"/>
                <a:stretch>
                  <a:fillRect l="-2235" t="-2222" r="-3073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9500A6E-2D8D-49AF-812C-DB37AABC7ACA}"/>
                  </a:ext>
                </a:extLst>
              </p:cNvPr>
              <p:cNvSpPr txBox="1"/>
              <p:nvPr/>
            </p:nvSpPr>
            <p:spPr>
              <a:xfrm>
                <a:off x="5393455" y="4661148"/>
                <a:ext cx="225138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𝑏𝑑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𝑐𝑑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9500A6E-2D8D-49AF-812C-DB37AABC7A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3455" y="4661148"/>
                <a:ext cx="2251386" cy="276999"/>
              </a:xfrm>
              <a:prstGeom prst="rect">
                <a:avLst/>
              </a:prstGeom>
              <a:blipFill>
                <a:blip r:embed="rId8"/>
                <a:stretch>
                  <a:fillRect l="-2168" t="-4444" r="-1897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A6348E6-F5C7-408D-A660-969A40548FB7}"/>
                  </a:ext>
                </a:extLst>
              </p:cNvPr>
              <p:cNvSpPr txBox="1"/>
              <p:nvPr/>
            </p:nvSpPr>
            <p:spPr>
              <a:xfrm>
                <a:off x="6394154" y="5269948"/>
                <a:ext cx="1271567" cy="5247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𝑐𝑑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𝑏𝑑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A6348E6-F5C7-408D-A660-969A40548F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4154" y="5269948"/>
                <a:ext cx="1271567" cy="52475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A14545A-3B2E-44EA-BF46-8B370B31C63D}"/>
              </a:ext>
            </a:extLst>
          </p:cNvPr>
          <p:cNvCxnSpPr>
            <a:cxnSpLocks/>
            <a:stCxn id="4" idx="1"/>
            <a:endCxn id="8" idx="0"/>
          </p:cNvCxnSpPr>
          <p:nvPr/>
        </p:nvCxnSpPr>
        <p:spPr>
          <a:xfrm flipH="1">
            <a:off x="2326366" y="2190821"/>
            <a:ext cx="1589839" cy="1073026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8EE07DD-A4BA-4397-8A32-CBF4B3E37620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2956667" y="2618415"/>
            <a:ext cx="1180358" cy="1413852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AFB07CC-AC6B-4304-BC16-737A373826F2}"/>
              </a:ext>
            </a:extLst>
          </p:cNvPr>
          <p:cNvCxnSpPr>
            <a:cxnSpLocks/>
          </p:cNvCxnSpPr>
          <p:nvPr/>
        </p:nvCxnSpPr>
        <p:spPr>
          <a:xfrm>
            <a:off x="4171950" y="2618415"/>
            <a:ext cx="1343025" cy="61056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5C3388CE-42AD-4B38-9353-AF4C95E8324A}"/>
              </a:ext>
            </a:extLst>
          </p:cNvPr>
          <p:cNvSpPr/>
          <p:nvPr/>
        </p:nvSpPr>
        <p:spPr>
          <a:xfrm>
            <a:off x="6799006" y="5202896"/>
            <a:ext cx="877529" cy="674336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4E5DA25-1603-4E0A-BB73-51945521BA71}"/>
              </a:ext>
            </a:extLst>
          </p:cNvPr>
          <p:cNvGrpSpPr/>
          <p:nvPr/>
        </p:nvGrpSpPr>
        <p:grpSpPr>
          <a:xfrm>
            <a:off x="3916205" y="2052321"/>
            <a:ext cx="1274451" cy="590869"/>
            <a:chOff x="3941699" y="2052321"/>
            <a:chExt cx="1274451" cy="59086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76B46E06-C545-47C6-911B-F14F93A60E05}"/>
                    </a:ext>
                  </a:extLst>
                </p:cNvPr>
                <p:cNvSpPr txBox="1"/>
                <p:nvPr/>
              </p:nvSpPr>
              <p:spPr>
                <a:xfrm>
                  <a:off x="3941699" y="2052321"/>
                  <a:ext cx="126060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76B46E06-C545-47C6-911B-F14F93A60E0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41699" y="2052321"/>
                  <a:ext cx="1260602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2415" t="-4444" r="-1449" b="-3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161087A1-E808-4F27-8C8B-3651316D6C40}"/>
                    </a:ext>
                  </a:extLst>
                </p:cNvPr>
                <p:cNvSpPr txBox="1"/>
                <p:nvPr/>
              </p:nvSpPr>
              <p:spPr>
                <a:xfrm>
                  <a:off x="3941699" y="2366191"/>
                  <a:ext cx="127445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161087A1-E808-4F27-8C8B-3651316D6C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41699" y="2366191"/>
                  <a:ext cx="1274451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4286" t="-2174" r="-5238" b="-326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344E84B-8B3A-134E-9E8A-859E3516F697}"/>
                  </a:ext>
                </a:extLst>
              </p:cNvPr>
              <p:cNvSpPr txBox="1"/>
              <p:nvPr/>
            </p:nvSpPr>
            <p:spPr>
              <a:xfrm>
                <a:off x="492990" y="2063118"/>
                <a:ext cx="140718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+7</m:t>
                      </m:r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=47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344E84B-8B3A-134E-9E8A-859E3516F6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990" y="2063118"/>
                <a:ext cx="1407180" cy="276999"/>
              </a:xfrm>
              <a:prstGeom prst="rect">
                <a:avLst/>
              </a:prstGeom>
              <a:blipFill>
                <a:blip r:embed="rId10"/>
                <a:stretch>
                  <a:fillRect l="-3896" r="-3463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6DF8EE4-9203-410A-2010-EEE4916080C7}"/>
                  </a:ext>
                </a:extLst>
              </p:cNvPr>
              <p:cNvSpPr txBox="1"/>
              <p:nvPr/>
            </p:nvSpPr>
            <p:spPr>
              <a:xfrm>
                <a:off x="460449" y="2392310"/>
                <a:ext cx="158030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−5</m:t>
                      </m:r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=−16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6DF8EE4-9203-410A-2010-EEE4916080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449" y="2392310"/>
                <a:ext cx="1580304" cy="276999"/>
              </a:xfrm>
              <a:prstGeom prst="rect">
                <a:avLst/>
              </a:prstGeom>
              <a:blipFill>
                <a:blip r:embed="rId11"/>
                <a:stretch>
                  <a:fillRect l="-3475" t="-2174" r="-3089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68B92F6-B663-BDB8-B8C6-B5AD2E6C8ECE}"/>
                  </a:ext>
                </a:extLst>
              </p:cNvPr>
              <p:cNvSpPr txBox="1"/>
              <p:nvPr/>
            </p:nvSpPr>
            <p:spPr>
              <a:xfrm>
                <a:off x="6334159" y="2063325"/>
                <a:ext cx="20201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=4, </m:t>
                      </m:r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=7, </m:t>
                      </m:r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=47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68B92F6-B663-BDB8-B8C6-B5AD2E6C8E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4159" y="2063325"/>
                <a:ext cx="2020168" cy="276999"/>
              </a:xfrm>
              <a:prstGeom prst="rect">
                <a:avLst/>
              </a:prstGeom>
              <a:blipFill>
                <a:blip r:embed="rId12"/>
                <a:stretch>
                  <a:fillRect l="-1208" r="-2719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60A648F-332D-6EA3-2B99-517D5023B4E4}"/>
                  </a:ext>
                </a:extLst>
              </p:cNvPr>
              <p:cNvSpPr txBox="1"/>
              <p:nvPr/>
            </p:nvSpPr>
            <p:spPr>
              <a:xfrm>
                <a:off x="6301618" y="2392517"/>
                <a:ext cx="238193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=3,</m:t>
                      </m:r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=−5,</m:t>
                      </m:r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=−16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60A648F-332D-6EA3-2B99-517D5023B4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1618" y="2392517"/>
                <a:ext cx="2381934" cy="276999"/>
              </a:xfrm>
              <a:prstGeom prst="rect">
                <a:avLst/>
              </a:prstGeom>
              <a:blipFill>
                <a:blip r:embed="rId13"/>
                <a:stretch>
                  <a:fillRect l="-2051" t="-2174" r="-2051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A89770C-B0B5-9D46-6DB4-070EA539A834}"/>
                  </a:ext>
                </a:extLst>
              </p:cNvPr>
              <p:cNvSpPr txBox="1"/>
              <p:nvPr/>
            </p:nvSpPr>
            <p:spPr>
              <a:xfrm>
                <a:off x="1567665" y="5238978"/>
                <a:ext cx="3763081" cy="5866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d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−16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−(47)(3)</m:t>
                          </m:r>
                        </m:num>
                        <m:den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d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−5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−(7)(3)</m:t>
                          </m:r>
                        </m:den>
                      </m:f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−205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−41</m:t>
                          </m:r>
                        </m:den>
                      </m:f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A89770C-B0B5-9D46-6DB4-070EA539A8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7665" y="5238978"/>
                <a:ext cx="3763081" cy="58669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6853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/>
      <p:bldP spid="13" grpId="0"/>
      <p:bldP spid="33" grpId="0" animBg="1"/>
      <p:bldP spid="5" grpId="0"/>
      <p:bldP spid="15" grpId="0"/>
      <p:bldP spid="21" grpId="0"/>
      <p:bldP spid="22" grpId="0"/>
      <p:bldP spid="24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Goal: Solve a System of Linear Equations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14062" y="1440061"/>
            <a:ext cx="4915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Two Equations and Two Unknowns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51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BEDB821-CC15-4706-A3D3-171CBE788BAB}"/>
                  </a:ext>
                </a:extLst>
              </p:cNvPr>
              <p:cNvSpPr txBox="1"/>
              <p:nvPr/>
            </p:nvSpPr>
            <p:spPr>
              <a:xfrm>
                <a:off x="1696065" y="3263847"/>
                <a:ext cx="126060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BEDB821-CC15-4706-A3D3-171CBE788B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6065" y="3263847"/>
                <a:ext cx="1260602" cy="276999"/>
              </a:xfrm>
              <a:prstGeom prst="rect">
                <a:avLst/>
              </a:prstGeom>
              <a:blipFill>
                <a:blip r:embed="rId4"/>
                <a:stretch>
                  <a:fillRect l="-6280" t="-2174" r="-1449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1E80DF2-59F0-4348-B453-41C6ABF8FA30}"/>
                  </a:ext>
                </a:extLst>
              </p:cNvPr>
              <p:cNvSpPr txBox="1"/>
              <p:nvPr/>
            </p:nvSpPr>
            <p:spPr>
              <a:xfrm>
                <a:off x="1824306" y="3770208"/>
                <a:ext cx="1135567" cy="4743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𝑎𝑥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1E80DF2-59F0-4348-B453-41C6ABF8FA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4306" y="3770208"/>
                <a:ext cx="1135567" cy="47436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CD6CA2F-BEC7-43C9-9A30-FE01C8E16452}"/>
                  </a:ext>
                </a:extLst>
              </p:cNvPr>
              <p:cNvSpPr txBox="1"/>
              <p:nvPr/>
            </p:nvSpPr>
            <p:spPr>
              <a:xfrm>
                <a:off x="5038559" y="3268077"/>
                <a:ext cx="1985544" cy="5275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CD6CA2F-BEC7-43C9-9A30-FE01C8E164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8559" y="3268077"/>
                <a:ext cx="1985544" cy="52758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831C050-4DA2-485A-9E8E-7697E74A1A46}"/>
                  </a:ext>
                </a:extLst>
              </p:cNvPr>
              <p:cNvSpPr txBox="1"/>
              <p:nvPr/>
            </p:nvSpPr>
            <p:spPr>
              <a:xfrm>
                <a:off x="4943629" y="4089903"/>
                <a:ext cx="214975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𝑏𝑑𝑥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𝑎𝑒𝑥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𝑏𝑓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831C050-4DA2-485A-9E8E-7697E74A1A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3629" y="4089903"/>
                <a:ext cx="2149756" cy="276999"/>
              </a:xfrm>
              <a:prstGeom prst="rect">
                <a:avLst/>
              </a:prstGeom>
              <a:blipFill>
                <a:blip r:embed="rId7"/>
                <a:stretch>
                  <a:fillRect l="-2266" t="-2222" r="-3116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9500A6E-2D8D-49AF-812C-DB37AABC7ACA}"/>
                  </a:ext>
                </a:extLst>
              </p:cNvPr>
              <p:cNvSpPr txBox="1"/>
              <p:nvPr/>
            </p:nvSpPr>
            <p:spPr>
              <a:xfrm>
                <a:off x="5393455" y="4661148"/>
                <a:ext cx="22233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𝑎𝑒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9500A6E-2D8D-49AF-812C-DB37AABC7A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3455" y="4661148"/>
                <a:ext cx="2223301" cy="276999"/>
              </a:xfrm>
              <a:prstGeom prst="rect">
                <a:avLst/>
              </a:prstGeom>
              <a:blipFill>
                <a:blip r:embed="rId8"/>
                <a:stretch>
                  <a:fillRect l="-1099" t="-4444" r="-1099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A6348E6-F5C7-408D-A660-969A40548FB7}"/>
                  </a:ext>
                </a:extLst>
              </p:cNvPr>
              <p:cNvSpPr txBox="1"/>
              <p:nvPr/>
            </p:nvSpPr>
            <p:spPr>
              <a:xfrm>
                <a:off x="4867696" y="5258610"/>
                <a:ext cx="2967159" cy="6223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𝑐𝑒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𝑎𝑒</m:t>
                          </m:r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𝑏𝑓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𝑏𝑑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A6348E6-F5C7-408D-A660-969A40548F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7696" y="5258610"/>
                <a:ext cx="2967159" cy="62235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AC5F525-26AB-4768-ABB1-6FF571874AB6}"/>
              </a:ext>
            </a:extLst>
          </p:cNvPr>
          <p:cNvCxnSpPr>
            <a:cxnSpLocks/>
          </p:cNvCxnSpPr>
          <p:nvPr/>
        </p:nvCxnSpPr>
        <p:spPr>
          <a:xfrm flipH="1">
            <a:off x="2750576" y="2329320"/>
            <a:ext cx="1814500" cy="934527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E3C24FE-F840-4661-AE0E-204E16CD04B9}"/>
              </a:ext>
            </a:extLst>
          </p:cNvPr>
          <p:cNvCxnSpPr>
            <a:cxnSpLocks/>
          </p:cNvCxnSpPr>
          <p:nvPr/>
        </p:nvCxnSpPr>
        <p:spPr>
          <a:xfrm flipV="1">
            <a:off x="3045542" y="2643190"/>
            <a:ext cx="1526459" cy="133150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106EC1A-263E-4311-A66F-3866C15B6F87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4697361" y="2643190"/>
            <a:ext cx="1333970" cy="624887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C1503FBB-F871-4830-8B2A-0E1BBD71A49A}"/>
              </a:ext>
            </a:extLst>
          </p:cNvPr>
          <p:cNvSpPr/>
          <p:nvPr/>
        </p:nvSpPr>
        <p:spPr>
          <a:xfrm>
            <a:off x="6968613" y="5232393"/>
            <a:ext cx="877529" cy="67433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E3D6596-5E25-8AD1-86D1-C4C4DD54B63E}"/>
                  </a:ext>
                </a:extLst>
              </p:cNvPr>
              <p:cNvSpPr txBox="1"/>
              <p:nvPr/>
            </p:nvSpPr>
            <p:spPr>
              <a:xfrm>
                <a:off x="492990" y="2063118"/>
                <a:ext cx="140718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+7</m:t>
                      </m:r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=47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E3D6596-5E25-8AD1-86D1-C4C4DD54B6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990" y="2063118"/>
                <a:ext cx="1407180" cy="276999"/>
              </a:xfrm>
              <a:prstGeom prst="rect">
                <a:avLst/>
              </a:prstGeom>
              <a:blipFill>
                <a:blip r:embed="rId10"/>
                <a:stretch>
                  <a:fillRect l="-3896" r="-3463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4C44BBE-4D5E-F844-9D7B-8F4CC5F9480B}"/>
                  </a:ext>
                </a:extLst>
              </p:cNvPr>
              <p:cNvSpPr txBox="1"/>
              <p:nvPr/>
            </p:nvSpPr>
            <p:spPr>
              <a:xfrm>
                <a:off x="460449" y="2392310"/>
                <a:ext cx="158030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−5</m:t>
                      </m:r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=−16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4C44BBE-4D5E-F844-9D7B-8F4CC5F948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449" y="2392310"/>
                <a:ext cx="1580304" cy="276999"/>
              </a:xfrm>
              <a:prstGeom prst="rect">
                <a:avLst/>
              </a:prstGeom>
              <a:blipFill>
                <a:blip r:embed="rId11"/>
                <a:stretch>
                  <a:fillRect l="-3475" t="-2174" r="-3089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41F3FE6-D0E6-5AA2-BDA5-D04DB65EEF80}"/>
                  </a:ext>
                </a:extLst>
              </p:cNvPr>
              <p:cNvSpPr txBox="1"/>
              <p:nvPr/>
            </p:nvSpPr>
            <p:spPr>
              <a:xfrm>
                <a:off x="6334159" y="2063325"/>
                <a:ext cx="20201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=4, </m:t>
                      </m:r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=7, </m:t>
                      </m:r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=47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41F3FE6-D0E6-5AA2-BDA5-D04DB65EEF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4159" y="2063325"/>
                <a:ext cx="2020168" cy="276999"/>
              </a:xfrm>
              <a:prstGeom prst="rect">
                <a:avLst/>
              </a:prstGeom>
              <a:blipFill>
                <a:blip r:embed="rId12"/>
                <a:stretch>
                  <a:fillRect l="-1208" r="-2719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D9642A4-036D-07ED-1B20-1622C2A724BD}"/>
                  </a:ext>
                </a:extLst>
              </p:cNvPr>
              <p:cNvSpPr txBox="1"/>
              <p:nvPr/>
            </p:nvSpPr>
            <p:spPr>
              <a:xfrm>
                <a:off x="6301618" y="2392517"/>
                <a:ext cx="238193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=3,</m:t>
                      </m:r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=−5,</m:t>
                      </m:r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=−16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D9642A4-036D-07ED-1B20-1622C2A724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1618" y="2392517"/>
                <a:ext cx="2381934" cy="276999"/>
              </a:xfrm>
              <a:prstGeom prst="rect">
                <a:avLst/>
              </a:prstGeom>
              <a:blipFill>
                <a:blip r:embed="rId13"/>
                <a:stretch>
                  <a:fillRect l="-2051" t="-2174" r="-2051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A76FB80-AAC2-A7D4-BA59-F0372FF2B4AC}"/>
                  </a:ext>
                </a:extLst>
              </p:cNvPr>
              <p:cNvSpPr txBox="1"/>
              <p:nvPr/>
            </p:nvSpPr>
            <p:spPr>
              <a:xfrm>
                <a:off x="503366" y="5276454"/>
                <a:ext cx="3932808" cy="5866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47</m:t>
                              </m:r>
                            </m:e>
                          </m:d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−5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−(7)(−16)</m:t>
                          </m:r>
                        </m:num>
                        <m:den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d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−5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−(7)(3)</m:t>
                          </m:r>
                        </m:den>
                      </m:f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−123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−41</m:t>
                          </m:r>
                        </m:den>
                      </m:f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A76FB80-AAC2-A7D4-BA59-F0372FF2B4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366" y="5276454"/>
                <a:ext cx="3932808" cy="58669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Group 21">
            <a:extLst>
              <a:ext uri="{FF2B5EF4-FFF2-40B4-BE49-F238E27FC236}">
                <a16:creationId xmlns:a16="http://schemas.microsoft.com/office/drawing/2014/main" id="{3520163D-825E-0EA3-0528-43E4ECFAC213}"/>
              </a:ext>
            </a:extLst>
          </p:cNvPr>
          <p:cNvGrpSpPr/>
          <p:nvPr/>
        </p:nvGrpSpPr>
        <p:grpSpPr>
          <a:xfrm>
            <a:off x="3916205" y="2052321"/>
            <a:ext cx="1274451" cy="590869"/>
            <a:chOff x="3941699" y="2052321"/>
            <a:chExt cx="1274451" cy="59086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E42CF65A-7E30-8E69-DB77-24FA65B8C354}"/>
                    </a:ext>
                  </a:extLst>
                </p:cNvPr>
                <p:cNvSpPr txBox="1"/>
                <p:nvPr/>
              </p:nvSpPr>
              <p:spPr>
                <a:xfrm>
                  <a:off x="3941699" y="2052321"/>
                  <a:ext cx="126060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76B46E06-C545-47C6-911B-F14F93A60E0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41699" y="2052321"/>
                  <a:ext cx="1260602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2415" t="-4444" r="-1449" b="-3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FF7A16BE-DE42-38F1-4C74-BCD598E1E4F1}"/>
                    </a:ext>
                  </a:extLst>
                </p:cNvPr>
                <p:cNvSpPr txBox="1"/>
                <p:nvPr/>
              </p:nvSpPr>
              <p:spPr>
                <a:xfrm>
                  <a:off x="3941699" y="2366191"/>
                  <a:ext cx="127445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161087A1-E808-4F27-8C8B-3651316D6C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41699" y="2366191"/>
                  <a:ext cx="1274451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4286" t="-2174" r="-5238" b="-326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597202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/>
      <p:bldP spid="13" grpId="0"/>
      <p:bldP spid="24" grpId="0" animBg="1"/>
      <p:bldP spid="20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Goal: Solve a System of Linear Equations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14062" y="1440061"/>
            <a:ext cx="4915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Two Equations and Two Unknowns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52</a:t>
            </a:fld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4E5DA25-1603-4E0A-BB73-51945521BA71}"/>
              </a:ext>
            </a:extLst>
          </p:cNvPr>
          <p:cNvGrpSpPr/>
          <p:nvPr/>
        </p:nvGrpSpPr>
        <p:grpSpPr>
          <a:xfrm>
            <a:off x="3934775" y="2170309"/>
            <a:ext cx="1274451" cy="590869"/>
            <a:chOff x="3941699" y="2052321"/>
            <a:chExt cx="1274451" cy="59086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76B46E06-C545-47C6-911B-F14F93A60E05}"/>
                    </a:ext>
                  </a:extLst>
                </p:cNvPr>
                <p:cNvSpPr txBox="1"/>
                <p:nvPr/>
              </p:nvSpPr>
              <p:spPr>
                <a:xfrm>
                  <a:off x="3941699" y="2052321"/>
                  <a:ext cx="126060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76B46E06-C545-47C6-911B-F14F93A60E0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41699" y="2052321"/>
                  <a:ext cx="1260602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2415" t="-2222" r="-1449" b="-3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161087A1-E808-4F27-8C8B-3651316D6C40}"/>
                    </a:ext>
                  </a:extLst>
                </p:cNvPr>
                <p:cNvSpPr txBox="1"/>
                <p:nvPr/>
              </p:nvSpPr>
              <p:spPr>
                <a:xfrm>
                  <a:off x="3941699" y="2366191"/>
                  <a:ext cx="127445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161087A1-E808-4F27-8C8B-3651316D6C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41699" y="2366191"/>
                  <a:ext cx="1274451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4286" t="-4444" r="-5238" b="-3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8EB3264-F2A6-42B8-B819-3B39F49B51D4}"/>
              </a:ext>
            </a:extLst>
          </p:cNvPr>
          <p:cNvGrpSpPr/>
          <p:nvPr/>
        </p:nvGrpSpPr>
        <p:grpSpPr>
          <a:xfrm>
            <a:off x="1335374" y="3369498"/>
            <a:ext cx="1274612" cy="1484143"/>
            <a:chOff x="842495" y="3122635"/>
            <a:chExt cx="1274612" cy="148414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DA6348E6-F5C7-408D-A660-969A40548FB7}"/>
                    </a:ext>
                  </a:extLst>
                </p:cNvPr>
                <p:cNvSpPr txBox="1"/>
                <p:nvPr/>
              </p:nvSpPr>
              <p:spPr>
                <a:xfrm>
                  <a:off x="844194" y="3122635"/>
                  <a:ext cx="1272913" cy="52655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𝑏𝑓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𝑏𝑑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DA6348E6-F5C7-408D-A660-969A40548FB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4194" y="3122635"/>
                  <a:ext cx="1272913" cy="52655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A7D31743-41AB-49B4-8FD1-FAB853118B30}"/>
                    </a:ext>
                  </a:extLst>
                </p:cNvPr>
                <p:cNvSpPr txBox="1"/>
                <p:nvPr/>
              </p:nvSpPr>
              <p:spPr>
                <a:xfrm>
                  <a:off x="842495" y="4082019"/>
                  <a:ext cx="1271567" cy="5247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𝑎𝑓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𝑐𝑑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𝑏𝑑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A7D31743-41AB-49B4-8FD1-FAB853118B3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2495" y="4082019"/>
                  <a:ext cx="1271567" cy="52475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C00FC5B-5950-4CE9-B153-BECE20AE4E9A}"/>
                  </a:ext>
                </a:extLst>
              </p:cNvPr>
              <p:cNvSpPr txBox="1"/>
              <p:nvPr/>
            </p:nvSpPr>
            <p:spPr>
              <a:xfrm>
                <a:off x="3513617" y="4591488"/>
                <a:ext cx="2598725" cy="4674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det</m:t>
                          </m:r>
                        </m:fName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𝑪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𝑏𝑑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C00FC5B-5950-4CE9-B153-BECE20AE4E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3617" y="4591488"/>
                <a:ext cx="2598725" cy="46743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Oval 24">
            <a:extLst>
              <a:ext uri="{FF2B5EF4-FFF2-40B4-BE49-F238E27FC236}">
                <a16:creationId xmlns:a16="http://schemas.microsoft.com/office/drawing/2014/main" id="{FC1B756C-5F3F-45EF-BEDB-026EC888B448}"/>
              </a:ext>
            </a:extLst>
          </p:cNvPr>
          <p:cNvSpPr/>
          <p:nvPr/>
        </p:nvSpPr>
        <p:spPr>
          <a:xfrm>
            <a:off x="5223974" y="4660491"/>
            <a:ext cx="955600" cy="361563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F75DA84-C727-4BFA-8056-F79AAE794D78}"/>
              </a:ext>
            </a:extLst>
          </p:cNvPr>
          <p:cNvSpPr/>
          <p:nvPr/>
        </p:nvSpPr>
        <p:spPr>
          <a:xfrm>
            <a:off x="1711400" y="3643983"/>
            <a:ext cx="955600" cy="361563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F18FED0-30CB-4A4D-B2EE-E78EC0141234}"/>
              </a:ext>
            </a:extLst>
          </p:cNvPr>
          <p:cNvSpPr/>
          <p:nvPr/>
        </p:nvSpPr>
        <p:spPr>
          <a:xfrm>
            <a:off x="1711400" y="4603367"/>
            <a:ext cx="955600" cy="361563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FB2E039-C3A6-425A-B6F1-F43E1E81C889}"/>
              </a:ext>
            </a:extLst>
          </p:cNvPr>
          <p:cNvSpPr/>
          <p:nvPr/>
        </p:nvSpPr>
        <p:spPr>
          <a:xfrm>
            <a:off x="3927401" y="2198577"/>
            <a:ext cx="209522" cy="590869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5D02244-44D0-4270-8FB8-23A9E0722696}"/>
              </a:ext>
            </a:extLst>
          </p:cNvPr>
          <p:cNvSpPr/>
          <p:nvPr/>
        </p:nvSpPr>
        <p:spPr>
          <a:xfrm>
            <a:off x="4441136" y="2198577"/>
            <a:ext cx="209522" cy="590869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AEA8458-522F-7016-C84D-057F42A9E68B}"/>
                  </a:ext>
                </a:extLst>
              </p:cNvPr>
              <p:cNvSpPr txBox="1"/>
              <p:nvPr/>
            </p:nvSpPr>
            <p:spPr>
              <a:xfrm>
                <a:off x="492990" y="2063118"/>
                <a:ext cx="140718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+7</m:t>
                      </m:r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=47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AEA8458-522F-7016-C84D-057F42A9E6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990" y="2063118"/>
                <a:ext cx="1407180" cy="276999"/>
              </a:xfrm>
              <a:prstGeom prst="rect">
                <a:avLst/>
              </a:prstGeom>
              <a:blipFill>
                <a:blip r:embed="rId7"/>
                <a:stretch>
                  <a:fillRect l="-3896" r="-3463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F364575-C578-23C9-44B8-0C106E1865BB}"/>
                  </a:ext>
                </a:extLst>
              </p:cNvPr>
              <p:cNvSpPr txBox="1"/>
              <p:nvPr/>
            </p:nvSpPr>
            <p:spPr>
              <a:xfrm>
                <a:off x="460449" y="2392310"/>
                <a:ext cx="158030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−5</m:t>
                      </m:r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=−16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F364575-C578-23C9-44B8-0C106E1865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449" y="2392310"/>
                <a:ext cx="1580304" cy="276999"/>
              </a:xfrm>
              <a:prstGeom prst="rect">
                <a:avLst/>
              </a:prstGeom>
              <a:blipFill>
                <a:blip r:embed="rId8"/>
                <a:stretch>
                  <a:fillRect l="-3475" t="-2174" r="-3089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FD1BE37-7432-3766-0BD8-6E6DBBB62212}"/>
                  </a:ext>
                </a:extLst>
              </p:cNvPr>
              <p:cNvSpPr txBox="1"/>
              <p:nvPr/>
            </p:nvSpPr>
            <p:spPr>
              <a:xfrm>
                <a:off x="6334159" y="2063325"/>
                <a:ext cx="20201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=4, 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=7, 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=47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FD1BE37-7432-3766-0BD8-6E6DBBB622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4159" y="2063325"/>
                <a:ext cx="2020168" cy="276999"/>
              </a:xfrm>
              <a:prstGeom prst="rect">
                <a:avLst/>
              </a:prstGeom>
              <a:blipFill>
                <a:blip r:embed="rId9"/>
                <a:stretch>
                  <a:fillRect l="-1208" r="-2719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D8F1564-D0A5-9AC7-8270-4412F791B100}"/>
                  </a:ext>
                </a:extLst>
              </p:cNvPr>
              <p:cNvSpPr txBox="1"/>
              <p:nvPr/>
            </p:nvSpPr>
            <p:spPr>
              <a:xfrm>
                <a:off x="6301618" y="2392517"/>
                <a:ext cx="238193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=3,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=−5,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=−16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D8F1564-D0A5-9AC7-8270-4412F791B1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1618" y="2392517"/>
                <a:ext cx="2381934" cy="276999"/>
              </a:xfrm>
              <a:prstGeom prst="rect">
                <a:avLst/>
              </a:prstGeom>
              <a:blipFill>
                <a:blip r:embed="rId10"/>
                <a:stretch>
                  <a:fillRect l="-2051" t="-2174" r="-2051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64B0E36-8027-3EA5-EFBD-E2BF43D7F393}"/>
                  </a:ext>
                </a:extLst>
              </p:cNvPr>
              <p:cNvSpPr txBox="1"/>
              <p:nvPr/>
            </p:nvSpPr>
            <p:spPr>
              <a:xfrm>
                <a:off x="1048478" y="6213659"/>
                <a:ext cx="33689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d>
                      <m:d>
                        <m:dPr>
                          <m:ctrl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−5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e>
                      </m:d>
                      <m:d>
                        <m:dPr>
                          <m:ctrl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=−41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64B0E36-8027-3EA5-EFBD-E2BF43D7F3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8478" y="6213659"/>
                <a:ext cx="3368910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0573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5" grpId="0" animBg="1"/>
      <p:bldP spid="26" grpId="0" animBg="1"/>
      <p:bldP spid="27" grpId="0" animBg="1"/>
      <p:bldP spid="28" grpId="0" animBg="1"/>
      <p:bldP spid="29" grpId="0" animBg="1"/>
      <p:bldP spid="23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Goal: Solve a System of Linear Equations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14062" y="1440061"/>
            <a:ext cx="4915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Two Equations and Two Unknowns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53</a:t>
            </a:fld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4E5DA25-1603-4E0A-BB73-51945521BA71}"/>
              </a:ext>
            </a:extLst>
          </p:cNvPr>
          <p:cNvGrpSpPr/>
          <p:nvPr/>
        </p:nvGrpSpPr>
        <p:grpSpPr>
          <a:xfrm>
            <a:off x="3934775" y="2170309"/>
            <a:ext cx="1274451" cy="590869"/>
            <a:chOff x="3941699" y="2052321"/>
            <a:chExt cx="1274451" cy="59086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76B46E06-C545-47C6-911B-F14F93A60E05}"/>
                    </a:ext>
                  </a:extLst>
                </p:cNvPr>
                <p:cNvSpPr txBox="1"/>
                <p:nvPr/>
              </p:nvSpPr>
              <p:spPr>
                <a:xfrm>
                  <a:off x="3941699" y="2052321"/>
                  <a:ext cx="126060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76B46E06-C545-47C6-911B-F14F93A60E0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41699" y="2052321"/>
                  <a:ext cx="1260602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2415" t="-2222" r="-1449" b="-3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161087A1-E808-4F27-8C8B-3651316D6C40}"/>
                    </a:ext>
                  </a:extLst>
                </p:cNvPr>
                <p:cNvSpPr txBox="1"/>
                <p:nvPr/>
              </p:nvSpPr>
              <p:spPr>
                <a:xfrm>
                  <a:off x="3941699" y="2366191"/>
                  <a:ext cx="127445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161087A1-E808-4F27-8C8B-3651316D6C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41699" y="2366191"/>
                  <a:ext cx="1274451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4286" t="-4444" r="-5238" b="-3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8EB3264-F2A6-42B8-B819-3B39F49B51D4}"/>
              </a:ext>
            </a:extLst>
          </p:cNvPr>
          <p:cNvGrpSpPr/>
          <p:nvPr/>
        </p:nvGrpSpPr>
        <p:grpSpPr>
          <a:xfrm>
            <a:off x="1335374" y="3369498"/>
            <a:ext cx="1274612" cy="1484143"/>
            <a:chOff x="842495" y="3122635"/>
            <a:chExt cx="1274612" cy="148414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DA6348E6-F5C7-408D-A660-969A40548FB7}"/>
                    </a:ext>
                  </a:extLst>
                </p:cNvPr>
                <p:cNvSpPr txBox="1"/>
                <p:nvPr/>
              </p:nvSpPr>
              <p:spPr>
                <a:xfrm>
                  <a:off x="844194" y="3122635"/>
                  <a:ext cx="1272913" cy="52655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𝑏𝑓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𝑏𝑑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DA6348E6-F5C7-408D-A660-969A40548FB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4194" y="3122635"/>
                  <a:ext cx="1272913" cy="52655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A7D31743-41AB-49B4-8FD1-FAB853118B30}"/>
                    </a:ext>
                  </a:extLst>
                </p:cNvPr>
                <p:cNvSpPr txBox="1"/>
                <p:nvPr/>
              </p:nvSpPr>
              <p:spPr>
                <a:xfrm>
                  <a:off x="842495" y="4082019"/>
                  <a:ext cx="1271567" cy="5247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𝑎𝑓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𝑐𝑑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𝑏𝑑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A7D31743-41AB-49B4-8FD1-FAB853118B3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2495" y="4082019"/>
                  <a:ext cx="1271567" cy="52475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C00FC5B-5950-4CE9-B153-BECE20AE4E9A}"/>
                  </a:ext>
                </a:extLst>
              </p:cNvPr>
              <p:cNvSpPr txBox="1"/>
              <p:nvPr/>
            </p:nvSpPr>
            <p:spPr>
              <a:xfrm>
                <a:off x="3513617" y="4591488"/>
                <a:ext cx="2598725" cy="4674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det</m:t>
                          </m:r>
                        </m:fName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𝑪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𝑏𝑑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C00FC5B-5950-4CE9-B153-BECE20AE4E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3617" y="4591488"/>
                <a:ext cx="2598725" cy="46743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76F94E9-82E9-41B5-B9C3-23BAFE04510D}"/>
                  </a:ext>
                </a:extLst>
              </p:cNvPr>
              <p:cNvSpPr txBox="1"/>
              <p:nvPr/>
            </p:nvSpPr>
            <p:spPr>
              <a:xfrm>
                <a:off x="3513617" y="3164214"/>
                <a:ext cx="2569934" cy="5160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det</m:t>
                          </m:r>
                        </m:fName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𝑏𝑓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76F94E9-82E9-41B5-B9C3-23BAFE0451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3617" y="3164214"/>
                <a:ext cx="2569934" cy="51603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17">
            <a:extLst>
              <a:ext uri="{FF2B5EF4-FFF2-40B4-BE49-F238E27FC236}">
                <a16:creationId xmlns:a16="http://schemas.microsoft.com/office/drawing/2014/main" id="{D28EC950-243A-497F-96BE-FF3CB51A89FC}"/>
              </a:ext>
            </a:extLst>
          </p:cNvPr>
          <p:cNvSpPr/>
          <p:nvPr/>
        </p:nvSpPr>
        <p:spPr>
          <a:xfrm>
            <a:off x="5004034" y="2198577"/>
            <a:ext cx="209522" cy="590869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133A2B0-5AE4-4E1D-8FB2-AD348F8E7FB0}"/>
              </a:ext>
            </a:extLst>
          </p:cNvPr>
          <p:cNvSpPr/>
          <p:nvPr/>
        </p:nvSpPr>
        <p:spPr>
          <a:xfrm>
            <a:off x="4441136" y="2198577"/>
            <a:ext cx="209522" cy="590869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B83AAE2-9E79-48AA-AC90-2B5867CE8788}"/>
              </a:ext>
            </a:extLst>
          </p:cNvPr>
          <p:cNvSpPr/>
          <p:nvPr/>
        </p:nvSpPr>
        <p:spPr>
          <a:xfrm>
            <a:off x="5223974" y="3252020"/>
            <a:ext cx="955600" cy="361563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DAC633A-57AD-4360-A2AA-4942C00B39F2}"/>
              </a:ext>
            </a:extLst>
          </p:cNvPr>
          <p:cNvSpPr/>
          <p:nvPr/>
        </p:nvSpPr>
        <p:spPr>
          <a:xfrm>
            <a:off x="1711400" y="3304769"/>
            <a:ext cx="955600" cy="361563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BD456FD-F1B3-D502-FB38-E87C045EBEBE}"/>
                  </a:ext>
                </a:extLst>
              </p:cNvPr>
              <p:cNvSpPr txBox="1"/>
              <p:nvPr/>
            </p:nvSpPr>
            <p:spPr>
              <a:xfrm>
                <a:off x="1048478" y="5396504"/>
                <a:ext cx="390171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47</m:t>
                          </m:r>
                        </m:e>
                      </m:d>
                      <m:d>
                        <m:dPr>
                          <m:ctrl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−5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e>
                      </m:d>
                      <m:d>
                        <m:dPr>
                          <m:ctrl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−16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=−123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BD456FD-F1B3-D502-FB38-E87C045EBE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8478" y="5396504"/>
                <a:ext cx="3901714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B034084-56F4-227D-1DD1-CD727EB2C681}"/>
                  </a:ext>
                </a:extLst>
              </p:cNvPr>
              <p:cNvSpPr txBox="1"/>
              <p:nvPr/>
            </p:nvSpPr>
            <p:spPr>
              <a:xfrm>
                <a:off x="1048478" y="6213659"/>
                <a:ext cx="33689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d>
                      <m:d>
                        <m:dPr>
                          <m:ctrl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−5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e>
                      </m:d>
                      <m:d>
                        <m:dPr>
                          <m:ctrl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=−41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B034084-56F4-227D-1DD1-CD727EB2C6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8478" y="6213659"/>
                <a:ext cx="3368910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Arrow: Curved Down 7">
            <a:extLst>
              <a:ext uri="{FF2B5EF4-FFF2-40B4-BE49-F238E27FC236}">
                <a16:creationId xmlns:a16="http://schemas.microsoft.com/office/drawing/2014/main" id="{C0429A6D-2736-85EE-1290-AD7E2A16075D}"/>
              </a:ext>
            </a:extLst>
          </p:cNvPr>
          <p:cNvSpPr/>
          <p:nvPr/>
        </p:nvSpPr>
        <p:spPr>
          <a:xfrm flipH="1">
            <a:off x="3981592" y="1955733"/>
            <a:ext cx="1166967" cy="268583"/>
          </a:xfrm>
          <a:prstGeom prst="curvedDownArrow">
            <a:avLst>
              <a:gd name="adj1" fmla="val 25000"/>
              <a:gd name="adj2" fmla="val 55626"/>
              <a:gd name="adj3" fmla="val 25000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72856C-4495-7336-9D90-73E5B7B760AC}"/>
              </a:ext>
            </a:extLst>
          </p:cNvPr>
          <p:cNvSpPr txBox="1"/>
          <p:nvPr/>
        </p:nvSpPr>
        <p:spPr>
          <a:xfrm>
            <a:off x="5566452" y="2204671"/>
            <a:ext cx="23459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7030A0"/>
                </a:solidFill>
              </a:rPr>
              <a:t>Overlay the </a:t>
            </a:r>
            <a:r>
              <a:rPr lang="en-US" sz="1600" b="1" dirty="0">
                <a:solidFill>
                  <a:srgbClr val="7030A0"/>
                </a:solidFill>
              </a:rPr>
              <a:t>x</a:t>
            </a:r>
            <a:r>
              <a:rPr lang="en-US" sz="1600" dirty="0">
                <a:solidFill>
                  <a:srgbClr val="7030A0"/>
                </a:solidFill>
              </a:rPr>
              <a:t> coefficients with the RHS values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7E2EE74-24EE-5E31-9D44-67164979E21A}"/>
              </a:ext>
            </a:extLst>
          </p:cNvPr>
          <p:cNvCxnSpPr/>
          <p:nvPr/>
        </p:nvCxnSpPr>
        <p:spPr>
          <a:xfrm flipH="1">
            <a:off x="4493063" y="2403405"/>
            <a:ext cx="559676" cy="804712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78C457E-E30E-D470-6F1A-71D3682BB498}"/>
              </a:ext>
            </a:extLst>
          </p:cNvPr>
          <p:cNvCxnSpPr>
            <a:cxnSpLocks/>
          </p:cNvCxnSpPr>
          <p:nvPr/>
        </p:nvCxnSpPr>
        <p:spPr>
          <a:xfrm flipH="1">
            <a:off x="4545897" y="2753590"/>
            <a:ext cx="502512" cy="693097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8526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 animBg="1"/>
      <p:bldP spid="19" grpId="0" animBg="1"/>
      <p:bldP spid="23" grpId="0" animBg="1"/>
      <p:bldP spid="24" grpId="0" animBg="1"/>
      <p:bldP spid="21" grpId="0"/>
      <p:bldP spid="8" grpId="0" animBg="1"/>
      <p:bldP spid="9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Goal: Solve a System of Linear Equations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14062" y="1440061"/>
            <a:ext cx="4915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Two Equations and Two Unknowns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54</a:t>
            </a:fld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4E5DA25-1603-4E0A-BB73-51945521BA71}"/>
              </a:ext>
            </a:extLst>
          </p:cNvPr>
          <p:cNvGrpSpPr/>
          <p:nvPr/>
        </p:nvGrpSpPr>
        <p:grpSpPr>
          <a:xfrm>
            <a:off x="3934775" y="2170309"/>
            <a:ext cx="1274451" cy="590869"/>
            <a:chOff x="3941699" y="2052321"/>
            <a:chExt cx="1274451" cy="59086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76B46E06-C545-47C6-911B-F14F93A60E05}"/>
                    </a:ext>
                  </a:extLst>
                </p:cNvPr>
                <p:cNvSpPr txBox="1"/>
                <p:nvPr/>
              </p:nvSpPr>
              <p:spPr>
                <a:xfrm>
                  <a:off x="3941699" y="2052321"/>
                  <a:ext cx="126060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76B46E06-C545-47C6-911B-F14F93A60E0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41699" y="2052321"/>
                  <a:ext cx="1260602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2415" t="-2222" r="-1449" b="-3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161087A1-E808-4F27-8C8B-3651316D6C40}"/>
                    </a:ext>
                  </a:extLst>
                </p:cNvPr>
                <p:cNvSpPr txBox="1"/>
                <p:nvPr/>
              </p:nvSpPr>
              <p:spPr>
                <a:xfrm>
                  <a:off x="3941699" y="2366191"/>
                  <a:ext cx="127445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161087A1-E808-4F27-8C8B-3651316D6C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41699" y="2366191"/>
                  <a:ext cx="1274451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4286" t="-4444" r="-5238" b="-3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8EB3264-F2A6-42B8-B819-3B39F49B51D4}"/>
              </a:ext>
            </a:extLst>
          </p:cNvPr>
          <p:cNvGrpSpPr/>
          <p:nvPr/>
        </p:nvGrpSpPr>
        <p:grpSpPr>
          <a:xfrm>
            <a:off x="1335374" y="3369498"/>
            <a:ext cx="1274612" cy="1484143"/>
            <a:chOff x="842495" y="3122635"/>
            <a:chExt cx="1274612" cy="148414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DA6348E6-F5C7-408D-A660-969A40548FB7}"/>
                    </a:ext>
                  </a:extLst>
                </p:cNvPr>
                <p:cNvSpPr txBox="1"/>
                <p:nvPr/>
              </p:nvSpPr>
              <p:spPr>
                <a:xfrm>
                  <a:off x="844194" y="3122635"/>
                  <a:ext cx="1272913" cy="52655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𝑏𝑓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𝑏𝑑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DA6348E6-F5C7-408D-A660-969A40548FB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4194" y="3122635"/>
                  <a:ext cx="1272913" cy="52655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A7D31743-41AB-49B4-8FD1-FAB853118B30}"/>
                    </a:ext>
                  </a:extLst>
                </p:cNvPr>
                <p:cNvSpPr txBox="1"/>
                <p:nvPr/>
              </p:nvSpPr>
              <p:spPr>
                <a:xfrm>
                  <a:off x="842495" y="4082019"/>
                  <a:ext cx="1271567" cy="5247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𝑎𝑓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𝑐𝑑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𝑏𝑑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A7D31743-41AB-49B4-8FD1-FAB853118B3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2495" y="4082019"/>
                  <a:ext cx="1271567" cy="52475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C00FC5B-5950-4CE9-B153-BECE20AE4E9A}"/>
                  </a:ext>
                </a:extLst>
              </p:cNvPr>
              <p:cNvSpPr txBox="1"/>
              <p:nvPr/>
            </p:nvSpPr>
            <p:spPr>
              <a:xfrm>
                <a:off x="3513617" y="4591488"/>
                <a:ext cx="2598725" cy="4674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det</m:t>
                          </m:r>
                        </m:fName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𝑪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𝑏𝑑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C00FC5B-5950-4CE9-B153-BECE20AE4E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3617" y="4591488"/>
                <a:ext cx="2598725" cy="46743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76F94E9-82E9-41B5-B9C3-23BAFE04510D}"/>
                  </a:ext>
                </a:extLst>
              </p:cNvPr>
              <p:cNvSpPr txBox="1"/>
              <p:nvPr/>
            </p:nvSpPr>
            <p:spPr>
              <a:xfrm>
                <a:off x="3513617" y="3164214"/>
                <a:ext cx="2569934" cy="5160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det</m:t>
                          </m:r>
                        </m:fName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𝑏𝑓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76F94E9-82E9-41B5-B9C3-23BAFE0451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3617" y="3164214"/>
                <a:ext cx="2569934" cy="51603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B481FFA-E6EF-4E5E-9060-1849DCAFA2ED}"/>
                  </a:ext>
                </a:extLst>
              </p:cNvPr>
              <p:cNvSpPr txBox="1"/>
              <p:nvPr/>
            </p:nvSpPr>
            <p:spPr>
              <a:xfrm>
                <a:off x="3513617" y="3903628"/>
                <a:ext cx="2594365" cy="4644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det</m:t>
                          </m:r>
                        </m:fName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𝑐𝑑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B481FFA-E6EF-4E5E-9060-1849DCAFA2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3617" y="3903628"/>
                <a:ext cx="2594365" cy="46448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17">
            <a:extLst>
              <a:ext uri="{FF2B5EF4-FFF2-40B4-BE49-F238E27FC236}">
                <a16:creationId xmlns:a16="http://schemas.microsoft.com/office/drawing/2014/main" id="{45D795C0-137D-4071-BDA0-C0296B438EB2}"/>
              </a:ext>
            </a:extLst>
          </p:cNvPr>
          <p:cNvSpPr/>
          <p:nvPr/>
        </p:nvSpPr>
        <p:spPr>
          <a:xfrm>
            <a:off x="5004034" y="2198577"/>
            <a:ext cx="209522" cy="59086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B252FF7-7943-4849-B9C2-415ABADABDA5}"/>
              </a:ext>
            </a:extLst>
          </p:cNvPr>
          <p:cNvSpPr/>
          <p:nvPr/>
        </p:nvSpPr>
        <p:spPr>
          <a:xfrm>
            <a:off x="3917568" y="2198577"/>
            <a:ext cx="209522" cy="59086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8B97502-26CE-4EBC-89BA-78608E09DF57}"/>
              </a:ext>
            </a:extLst>
          </p:cNvPr>
          <p:cNvSpPr/>
          <p:nvPr/>
        </p:nvSpPr>
        <p:spPr>
          <a:xfrm>
            <a:off x="5223974" y="3967315"/>
            <a:ext cx="955600" cy="36156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9F31499-3804-41B5-87D9-3A76A8F1764A}"/>
              </a:ext>
            </a:extLst>
          </p:cNvPr>
          <p:cNvSpPr/>
          <p:nvPr/>
        </p:nvSpPr>
        <p:spPr>
          <a:xfrm>
            <a:off x="1711400" y="4278160"/>
            <a:ext cx="955600" cy="36156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CBF87E8-8767-43AC-5625-D825EFD24D07}"/>
                  </a:ext>
                </a:extLst>
              </p:cNvPr>
              <p:cNvSpPr txBox="1"/>
              <p:nvPr/>
            </p:nvSpPr>
            <p:spPr>
              <a:xfrm>
                <a:off x="1048478" y="5396504"/>
                <a:ext cx="390171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47</m:t>
                          </m:r>
                        </m:e>
                      </m:d>
                      <m:d>
                        <m:dPr>
                          <m:ctrl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−5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e>
                      </m:d>
                      <m:d>
                        <m:dPr>
                          <m:ctrl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−16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=−123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CBF87E8-8767-43AC-5625-D825EFD24D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8478" y="5396504"/>
                <a:ext cx="3901714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38AC594-A5CD-D24C-70AA-C3B83270940B}"/>
                  </a:ext>
                </a:extLst>
              </p:cNvPr>
              <p:cNvSpPr txBox="1"/>
              <p:nvPr/>
            </p:nvSpPr>
            <p:spPr>
              <a:xfrm>
                <a:off x="1048478" y="5805082"/>
                <a:ext cx="372183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d>
                      <m:d>
                        <m:dPr>
                          <m:ctrl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−16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47</m:t>
                          </m:r>
                        </m:e>
                      </m:d>
                      <m:d>
                        <m:dPr>
                          <m:ctrl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=−205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38AC594-A5CD-D24C-70AA-C3B8327094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8478" y="5805082"/>
                <a:ext cx="3721832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C58CF53-5172-9B62-4DF4-B2BED54797EB}"/>
                  </a:ext>
                </a:extLst>
              </p:cNvPr>
              <p:cNvSpPr txBox="1"/>
              <p:nvPr/>
            </p:nvSpPr>
            <p:spPr>
              <a:xfrm>
                <a:off x="1048478" y="6213659"/>
                <a:ext cx="33689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d>
                      <m:d>
                        <m:dPr>
                          <m:ctrl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−5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e>
                      </m:d>
                      <m:d>
                        <m:dPr>
                          <m:ctrl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=−41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C58CF53-5172-9B62-4DF4-B2BED54797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8478" y="6213659"/>
                <a:ext cx="3368910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Arrow: Curved Down 7">
            <a:extLst>
              <a:ext uri="{FF2B5EF4-FFF2-40B4-BE49-F238E27FC236}">
                <a16:creationId xmlns:a16="http://schemas.microsoft.com/office/drawing/2014/main" id="{71C61C7A-8D3C-B5F8-9BC5-D08EAB8DE0AA}"/>
              </a:ext>
            </a:extLst>
          </p:cNvPr>
          <p:cNvSpPr/>
          <p:nvPr/>
        </p:nvSpPr>
        <p:spPr>
          <a:xfrm flipH="1">
            <a:off x="4482058" y="1940743"/>
            <a:ext cx="666500" cy="268583"/>
          </a:xfrm>
          <a:prstGeom prst="curvedDownArrow">
            <a:avLst>
              <a:gd name="adj1" fmla="val 25000"/>
              <a:gd name="adj2" fmla="val 55626"/>
              <a:gd name="adj3" fmla="val 25000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3BA34BF-C7D0-D47D-CB05-7D9FE0926CF7}"/>
              </a:ext>
            </a:extLst>
          </p:cNvPr>
          <p:cNvSpPr txBox="1"/>
          <p:nvPr/>
        </p:nvSpPr>
        <p:spPr>
          <a:xfrm>
            <a:off x="5566452" y="2204671"/>
            <a:ext cx="23459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7030A0"/>
                </a:solidFill>
              </a:rPr>
              <a:t>Overlay the </a:t>
            </a:r>
            <a:r>
              <a:rPr lang="en-US" sz="1600" b="1" dirty="0">
                <a:solidFill>
                  <a:srgbClr val="7030A0"/>
                </a:solidFill>
              </a:rPr>
              <a:t>y</a:t>
            </a:r>
            <a:r>
              <a:rPr lang="en-US" sz="1600" dirty="0">
                <a:solidFill>
                  <a:srgbClr val="7030A0"/>
                </a:solidFill>
              </a:rPr>
              <a:t> coefficients with the RHS values</a:t>
            </a:r>
          </a:p>
        </p:txBody>
      </p:sp>
    </p:spTree>
    <p:extLst>
      <p:ext uri="{BB962C8B-B14F-4D97-AF65-F5344CB8AC3E}">
        <p14:creationId xmlns:p14="http://schemas.microsoft.com/office/powerpoint/2010/main" val="3005816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 animBg="1"/>
      <p:bldP spid="19" grpId="0" animBg="1"/>
      <p:bldP spid="23" grpId="0" animBg="1"/>
      <p:bldP spid="24" grpId="0" animBg="1"/>
      <p:bldP spid="12" grpId="0"/>
      <p:bldP spid="8" grpId="0" animBg="1"/>
      <p:bldP spid="9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Goal: Solve a System of Linear Equations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14062" y="1440061"/>
            <a:ext cx="4915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Two Equations and Two Unknowns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55</a:t>
            </a:fld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4E5DA25-1603-4E0A-BB73-51945521BA71}"/>
              </a:ext>
            </a:extLst>
          </p:cNvPr>
          <p:cNvGrpSpPr/>
          <p:nvPr/>
        </p:nvGrpSpPr>
        <p:grpSpPr>
          <a:xfrm>
            <a:off x="3934775" y="2170309"/>
            <a:ext cx="1274451" cy="590869"/>
            <a:chOff x="3941699" y="2052321"/>
            <a:chExt cx="1274451" cy="59086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76B46E06-C545-47C6-911B-F14F93A60E05}"/>
                    </a:ext>
                  </a:extLst>
                </p:cNvPr>
                <p:cNvSpPr txBox="1"/>
                <p:nvPr/>
              </p:nvSpPr>
              <p:spPr>
                <a:xfrm>
                  <a:off x="3941699" y="2052321"/>
                  <a:ext cx="126060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76B46E06-C545-47C6-911B-F14F93A60E0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41699" y="2052321"/>
                  <a:ext cx="1260602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2415" t="-2222" r="-1449" b="-3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161087A1-E808-4F27-8C8B-3651316D6C40}"/>
                    </a:ext>
                  </a:extLst>
                </p:cNvPr>
                <p:cNvSpPr txBox="1"/>
                <p:nvPr/>
              </p:nvSpPr>
              <p:spPr>
                <a:xfrm>
                  <a:off x="3941699" y="2366191"/>
                  <a:ext cx="127445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161087A1-E808-4F27-8C8B-3651316D6C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41699" y="2366191"/>
                  <a:ext cx="1274451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4286" t="-4444" r="-5238" b="-3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8EB3264-F2A6-42B8-B819-3B39F49B51D4}"/>
              </a:ext>
            </a:extLst>
          </p:cNvPr>
          <p:cNvGrpSpPr/>
          <p:nvPr/>
        </p:nvGrpSpPr>
        <p:grpSpPr>
          <a:xfrm>
            <a:off x="1335374" y="3369498"/>
            <a:ext cx="1274612" cy="1484143"/>
            <a:chOff x="842495" y="3122635"/>
            <a:chExt cx="1274612" cy="148414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DA6348E6-F5C7-408D-A660-969A40548FB7}"/>
                    </a:ext>
                  </a:extLst>
                </p:cNvPr>
                <p:cNvSpPr txBox="1"/>
                <p:nvPr/>
              </p:nvSpPr>
              <p:spPr>
                <a:xfrm>
                  <a:off x="844194" y="3122635"/>
                  <a:ext cx="1272913" cy="52655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𝑏𝑓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𝑏𝑑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DA6348E6-F5C7-408D-A660-969A40548FB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4194" y="3122635"/>
                  <a:ext cx="1272913" cy="52655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A7D31743-41AB-49B4-8FD1-FAB853118B30}"/>
                    </a:ext>
                  </a:extLst>
                </p:cNvPr>
                <p:cNvSpPr txBox="1"/>
                <p:nvPr/>
              </p:nvSpPr>
              <p:spPr>
                <a:xfrm>
                  <a:off x="842495" y="4082019"/>
                  <a:ext cx="1271567" cy="5247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𝑎𝑓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𝑐𝑑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𝑏𝑑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A7D31743-41AB-49B4-8FD1-FAB853118B3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2495" y="4082019"/>
                  <a:ext cx="1271567" cy="52475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C00FC5B-5950-4CE9-B153-BECE20AE4E9A}"/>
                  </a:ext>
                </a:extLst>
              </p:cNvPr>
              <p:cNvSpPr txBox="1"/>
              <p:nvPr/>
            </p:nvSpPr>
            <p:spPr>
              <a:xfrm>
                <a:off x="3513617" y="4591488"/>
                <a:ext cx="2598725" cy="4674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det</m:t>
                          </m:r>
                        </m:fName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𝑪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𝑏𝑑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C00FC5B-5950-4CE9-B153-BECE20AE4E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3617" y="4591488"/>
                <a:ext cx="2598725" cy="46743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76F94E9-82E9-41B5-B9C3-23BAFE04510D}"/>
                  </a:ext>
                </a:extLst>
              </p:cNvPr>
              <p:cNvSpPr txBox="1"/>
              <p:nvPr/>
            </p:nvSpPr>
            <p:spPr>
              <a:xfrm>
                <a:off x="3513617" y="3164214"/>
                <a:ext cx="2569934" cy="5160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det</m:t>
                          </m:r>
                        </m:fName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𝑏𝑓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76F94E9-82E9-41B5-B9C3-23BAFE0451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3617" y="3164214"/>
                <a:ext cx="2569934" cy="51603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B481FFA-E6EF-4E5E-9060-1849DCAFA2ED}"/>
                  </a:ext>
                </a:extLst>
              </p:cNvPr>
              <p:cNvSpPr txBox="1"/>
              <p:nvPr/>
            </p:nvSpPr>
            <p:spPr>
              <a:xfrm>
                <a:off x="3513617" y="3903628"/>
                <a:ext cx="2594365" cy="4644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det</m:t>
                          </m:r>
                        </m:fName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𝑐𝑑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B481FFA-E6EF-4E5E-9060-1849DCAFA2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3617" y="3903628"/>
                <a:ext cx="2594365" cy="46448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45C510E-A9FF-4124-BC23-ECA1BC0B8DAA}"/>
                  </a:ext>
                </a:extLst>
              </p:cNvPr>
              <p:cNvSpPr txBox="1"/>
              <p:nvPr/>
            </p:nvSpPr>
            <p:spPr>
              <a:xfrm>
                <a:off x="7015973" y="3340258"/>
                <a:ext cx="778868" cy="5726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</m:d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45C510E-A9FF-4124-BC23-ECA1BC0B8D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5973" y="3340258"/>
                <a:ext cx="778868" cy="57265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B06D3CC-8AB3-4923-AB19-1A72680173BD}"/>
                  </a:ext>
                </a:extLst>
              </p:cNvPr>
              <p:cNvSpPr txBox="1"/>
              <p:nvPr/>
            </p:nvSpPr>
            <p:spPr>
              <a:xfrm>
                <a:off x="7015973" y="4310224"/>
                <a:ext cx="800860" cy="5726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e>
                          </m:d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B06D3CC-8AB3-4923-AB19-1A72680173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5973" y="4310224"/>
                <a:ext cx="800860" cy="572657"/>
              </a:xfrm>
              <a:prstGeom prst="rect">
                <a:avLst/>
              </a:prstGeom>
              <a:blipFill>
                <a:blip r:embed="rId10"/>
                <a:stretch>
                  <a:fillRect b="-10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17">
            <a:extLst>
              <a:ext uri="{FF2B5EF4-FFF2-40B4-BE49-F238E27FC236}">
                <a16:creationId xmlns:a16="http://schemas.microsoft.com/office/drawing/2014/main" id="{1D6D5AE9-FD9C-4C10-8C34-9BAE946CC34E}"/>
              </a:ext>
            </a:extLst>
          </p:cNvPr>
          <p:cNvSpPr/>
          <p:nvPr/>
        </p:nvSpPr>
        <p:spPr>
          <a:xfrm>
            <a:off x="6987182" y="3278055"/>
            <a:ext cx="895831" cy="763003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1CCC6AE-CD74-421F-9B62-40FCC85F2E3C}"/>
              </a:ext>
            </a:extLst>
          </p:cNvPr>
          <p:cNvSpPr/>
          <p:nvPr/>
        </p:nvSpPr>
        <p:spPr>
          <a:xfrm>
            <a:off x="6987182" y="4244303"/>
            <a:ext cx="895831" cy="763003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CF19604-2511-2666-9F1C-5618F0085F82}"/>
                  </a:ext>
                </a:extLst>
              </p:cNvPr>
              <p:cNvSpPr txBox="1"/>
              <p:nvPr/>
            </p:nvSpPr>
            <p:spPr>
              <a:xfrm>
                <a:off x="1048478" y="5396504"/>
                <a:ext cx="390171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47</m:t>
                          </m:r>
                        </m:e>
                      </m:d>
                      <m:d>
                        <m:dPr>
                          <m:ctrl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−5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e>
                      </m:d>
                      <m:d>
                        <m:dPr>
                          <m:ctrl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−16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=−123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CF19604-2511-2666-9F1C-5618F0085F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8478" y="5396504"/>
                <a:ext cx="3901714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E7E1385-9D68-D3C1-60CF-B4D899675744}"/>
                  </a:ext>
                </a:extLst>
              </p:cNvPr>
              <p:cNvSpPr txBox="1"/>
              <p:nvPr/>
            </p:nvSpPr>
            <p:spPr>
              <a:xfrm>
                <a:off x="1048478" y="5805082"/>
                <a:ext cx="372183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d>
                      <m:d>
                        <m:dPr>
                          <m:ctrl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−16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47</m:t>
                          </m:r>
                        </m:e>
                      </m:d>
                      <m:d>
                        <m:dPr>
                          <m:ctrl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=−205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E7E1385-9D68-D3C1-60CF-B4D8996757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8478" y="5805082"/>
                <a:ext cx="3721832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2139428-9CE8-E8D5-4250-73E0E8B9AEA1}"/>
                  </a:ext>
                </a:extLst>
              </p:cNvPr>
              <p:cNvSpPr txBox="1"/>
              <p:nvPr/>
            </p:nvSpPr>
            <p:spPr>
              <a:xfrm>
                <a:off x="1048478" y="6213659"/>
                <a:ext cx="33689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d>
                      <m:d>
                        <m:dPr>
                          <m:ctrl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−5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e>
                      </m:d>
                      <m:d>
                        <m:dPr>
                          <m:ctrl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=−41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2139428-9CE8-E8D5-4250-73E0E8B9AE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8478" y="6213659"/>
                <a:ext cx="3368910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606FC82-4007-ADC3-759A-ADB25FB41B82}"/>
                  </a:ext>
                </a:extLst>
              </p:cNvPr>
              <p:cNvSpPr txBox="1"/>
              <p:nvPr/>
            </p:nvSpPr>
            <p:spPr>
              <a:xfrm>
                <a:off x="5170132" y="5244572"/>
                <a:ext cx="2925390" cy="67377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</m:d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e>
                          </m:d>
                        </m:den>
                      </m:f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−123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−41</m:t>
                          </m:r>
                        </m:den>
                      </m:f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n>
                            <a:solidFill>
                              <a:srgbClr val="0070C0"/>
                            </a:solidFill>
                          </a:ln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606FC82-4007-ADC3-759A-ADB25FB41B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0132" y="5244572"/>
                <a:ext cx="2925390" cy="67377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D984C1F-D204-F914-F500-AF807F3AB17E}"/>
                  </a:ext>
                </a:extLst>
              </p:cNvPr>
              <p:cNvSpPr txBox="1"/>
              <p:nvPr/>
            </p:nvSpPr>
            <p:spPr>
              <a:xfrm>
                <a:off x="5170132" y="5964880"/>
                <a:ext cx="2925390" cy="67377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e>
                          </m:d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e>
                          </m:d>
                        </m:den>
                      </m:f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−205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−41</m:t>
                          </m:r>
                        </m:den>
                      </m:f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n>
                            <a:solidFill>
                              <a:srgbClr val="00B050"/>
                            </a:solidFill>
                          </a:ln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D984C1F-D204-F914-F500-AF807F3AB1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0132" y="5964880"/>
                <a:ext cx="2925390" cy="673774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EB83667-12EC-5B56-533F-406F8780230F}"/>
                  </a:ext>
                </a:extLst>
              </p:cNvPr>
              <p:cNvSpPr txBox="1"/>
              <p:nvPr/>
            </p:nvSpPr>
            <p:spPr>
              <a:xfrm>
                <a:off x="492990" y="2063118"/>
                <a:ext cx="18033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4(</m:t>
                      </m:r>
                      <m:r>
                        <a:rPr lang="en-US" b="1" i="1" smtClean="0">
                          <a:ln>
                            <a:solidFill>
                              <a:srgbClr val="0070C0"/>
                            </a:solidFill>
                          </a:ln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)+7(</m:t>
                      </m:r>
                      <m:r>
                        <a:rPr lang="en-US" b="1" i="1" smtClean="0">
                          <a:ln>
                            <a:solidFill>
                              <a:srgbClr val="00B050"/>
                            </a:solidFill>
                          </a:ln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)=47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EB83667-12EC-5B56-533F-406F878023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990" y="2063118"/>
                <a:ext cx="1803378" cy="276999"/>
              </a:xfrm>
              <a:prstGeom prst="rect">
                <a:avLst/>
              </a:prstGeom>
              <a:blipFill>
                <a:blip r:embed="rId16"/>
                <a:stretch>
                  <a:fillRect l="-2703" t="-2174" r="-2365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1FC2395-3FEC-5BDC-6224-AC9348BCA283}"/>
                  </a:ext>
                </a:extLst>
              </p:cNvPr>
              <p:cNvSpPr txBox="1"/>
              <p:nvPr/>
            </p:nvSpPr>
            <p:spPr>
              <a:xfrm>
                <a:off x="460449" y="2392310"/>
                <a:ext cx="197650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3(</m:t>
                      </m:r>
                      <m:r>
                        <a:rPr lang="en-US" b="1" i="1" smtClean="0">
                          <a:ln>
                            <a:solidFill>
                              <a:srgbClr val="0070C0"/>
                            </a:solidFill>
                          </a:ln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)−5(</m:t>
                      </m:r>
                      <m:r>
                        <a:rPr lang="en-US" b="1" i="1" smtClean="0">
                          <a:ln>
                            <a:solidFill>
                              <a:srgbClr val="00B050"/>
                            </a:solidFill>
                          </a:ln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)=−16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1FC2395-3FEC-5BDC-6224-AC9348BCA2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449" y="2392310"/>
                <a:ext cx="1976503" cy="276999"/>
              </a:xfrm>
              <a:prstGeom prst="rect">
                <a:avLst/>
              </a:prstGeom>
              <a:blipFill>
                <a:blip r:embed="rId17"/>
                <a:stretch>
                  <a:fillRect l="-2469" t="-2174" r="-2469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4337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12" grpId="0"/>
      <p:bldP spid="23" grpId="0"/>
      <p:bldP spid="8" grpId="0"/>
      <p:bldP spid="24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Goal: Solve a System of Linear Equations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6569" y="2666314"/>
            <a:ext cx="4886675" cy="234828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114062" y="1836615"/>
            <a:ext cx="4915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Three Equations and Three Unknowns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811698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Cramer’s Rule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759" y="1534035"/>
            <a:ext cx="8674482" cy="4715067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57</a:t>
            </a:fld>
            <a:endParaRPr lang="en-US" dirty="0"/>
          </a:p>
        </p:txBody>
      </p:sp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C51BB98E-D129-44C2-9A7F-90F74A788A21}"/>
              </a:ext>
            </a:extLst>
          </p:cNvPr>
          <p:cNvSpPr/>
          <p:nvPr/>
        </p:nvSpPr>
        <p:spPr>
          <a:xfrm>
            <a:off x="6203731" y="1426787"/>
            <a:ext cx="2530366" cy="1012670"/>
          </a:xfrm>
          <a:prstGeom prst="wedgeRectCallout">
            <a:avLst>
              <a:gd name="adj1" fmla="val -45604"/>
              <a:gd name="adj2" fmla="val 1153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Second, we create an additional </a:t>
            </a:r>
            <a:r>
              <a:rPr lang="en-US" dirty="0">
                <a:ln>
                  <a:solidFill>
                    <a:srgbClr val="FFFF00"/>
                  </a:solidFill>
                </a:ln>
                <a:solidFill>
                  <a:srgbClr val="FFFF00"/>
                </a:solidFill>
              </a:rPr>
              <a:t>overlay</a:t>
            </a:r>
            <a:r>
              <a:rPr lang="en-US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 matrix for </a:t>
            </a:r>
            <a:r>
              <a:rPr lang="en-US" i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each</a:t>
            </a:r>
            <a:r>
              <a:rPr lang="en-US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 unknown</a:t>
            </a:r>
            <a:endParaRPr 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4" name="Speech Bubble: Rectangle 3">
            <a:extLst>
              <a:ext uri="{FF2B5EF4-FFF2-40B4-BE49-F238E27FC236}">
                <a16:creationId xmlns:a16="http://schemas.microsoft.com/office/drawing/2014/main" id="{F6A199C9-28C6-7FB9-5FCC-9F7DC8599407}"/>
              </a:ext>
            </a:extLst>
          </p:cNvPr>
          <p:cNvSpPr/>
          <p:nvPr/>
        </p:nvSpPr>
        <p:spPr>
          <a:xfrm>
            <a:off x="1169276" y="2183524"/>
            <a:ext cx="1770994" cy="1330617"/>
          </a:xfrm>
          <a:prstGeom prst="wedgeRectCallout">
            <a:avLst>
              <a:gd name="adj1" fmla="val -36340"/>
              <a:gd name="adj2" fmla="val 7949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First, we create a matrix from the unknown coefficients</a:t>
            </a:r>
            <a:endParaRPr 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CAE8893-5DCB-4268-F4FB-6E5811B242ED}"/>
              </a:ext>
            </a:extLst>
          </p:cNvPr>
          <p:cNvSpPr/>
          <p:nvPr/>
        </p:nvSpPr>
        <p:spPr>
          <a:xfrm>
            <a:off x="1947041" y="5628290"/>
            <a:ext cx="882869" cy="620812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00C7E91-E134-A963-E62A-EB101A9CA12B}"/>
              </a:ext>
            </a:extLst>
          </p:cNvPr>
          <p:cNvSpPr/>
          <p:nvPr/>
        </p:nvSpPr>
        <p:spPr>
          <a:xfrm>
            <a:off x="4162097" y="5628290"/>
            <a:ext cx="882869" cy="620812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AEB64E1-539F-173A-53B8-3E1B7647F98D}"/>
              </a:ext>
            </a:extLst>
          </p:cNvPr>
          <p:cNvSpPr/>
          <p:nvPr/>
        </p:nvSpPr>
        <p:spPr>
          <a:xfrm>
            <a:off x="6408685" y="5628290"/>
            <a:ext cx="882869" cy="620812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797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 animBg="1"/>
      <p:bldP spid="6" grpId="0" animBg="1"/>
      <p:bldP spid="7" grpId="0" animBg="1"/>
      <p:bldP spid="9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AF4248-A91D-2688-8D49-7941109528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4F944-BCB1-7C35-C7BA-C55E91F77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  <a:latin typeface="+mn-lt"/>
              </a:rPr>
              <a:t>Open</a:t>
            </a:r>
            <a:r>
              <a:rPr lang="en-US" sz="3200" dirty="0">
                <a:latin typeface="+mn-lt"/>
              </a:rPr>
              <a:t> solve_3x3.py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CFDC29-691E-0598-B205-ED9E6DC8B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58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E6A1B54-467A-9B2B-87F6-38EF2F99BA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2952" y="1590084"/>
            <a:ext cx="4838095" cy="503809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4D88350-AAA4-7222-3F14-68302F7CB51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75847" y="2484896"/>
            <a:ext cx="2705416" cy="1232322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117E6843-EE53-41FD-7660-52CA335B615B}"/>
              </a:ext>
            </a:extLst>
          </p:cNvPr>
          <p:cNvGrpSpPr/>
          <p:nvPr/>
        </p:nvGrpSpPr>
        <p:grpSpPr>
          <a:xfrm>
            <a:off x="6850744" y="1541351"/>
            <a:ext cx="1076632" cy="369332"/>
            <a:chOff x="4968362" y="2079211"/>
            <a:chExt cx="1076632" cy="369332"/>
          </a:xfrm>
        </p:grpSpPr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C2A4CCA4-5853-9464-FA41-E05FA6628DD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68362" y="226387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A83E815-E2C6-60E3-B60D-0FBBC04FBFFD}"/>
                </a:ext>
              </a:extLst>
            </p:cNvPr>
            <p:cNvSpPr txBox="1"/>
            <p:nvPr/>
          </p:nvSpPr>
          <p:spPr>
            <a:xfrm>
              <a:off x="5661536" y="207921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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0A08FE36-44C3-4D75-8F16-3201CFAA79F8}"/>
              </a:ext>
            </a:extLst>
          </p:cNvPr>
          <p:cNvSpPr/>
          <p:nvPr/>
        </p:nvSpPr>
        <p:spPr>
          <a:xfrm>
            <a:off x="6075847" y="2484896"/>
            <a:ext cx="1745674" cy="123232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8F31017-2022-1C8C-F48A-45AA9F1FA032}"/>
              </a:ext>
            </a:extLst>
          </p:cNvPr>
          <p:cNvGrpSpPr/>
          <p:nvPr/>
        </p:nvGrpSpPr>
        <p:grpSpPr>
          <a:xfrm>
            <a:off x="4814006" y="1726017"/>
            <a:ext cx="1076632" cy="369332"/>
            <a:chOff x="4704120" y="2356972"/>
            <a:chExt cx="1076632" cy="369332"/>
          </a:xfrm>
        </p:grpSpPr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0D16EFC7-10ED-08E5-6FBF-38847B3A916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04120" y="2541638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72E4A1A-7F88-F06F-D853-3C5AAF16F7D2}"/>
                </a:ext>
              </a:extLst>
            </p:cNvPr>
            <p:cNvSpPr txBox="1"/>
            <p:nvPr/>
          </p:nvSpPr>
          <p:spPr>
            <a:xfrm>
              <a:off x="5397294" y="2356972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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7663E8CB-5055-151A-EE0B-3CF5298C836E}"/>
              </a:ext>
            </a:extLst>
          </p:cNvPr>
          <p:cNvSpPr/>
          <p:nvPr/>
        </p:nvSpPr>
        <p:spPr>
          <a:xfrm>
            <a:off x="8101131" y="2484896"/>
            <a:ext cx="699082" cy="123232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D1E7AAC-0441-9F3F-A5B2-D39513B7DCDD}"/>
              </a:ext>
            </a:extLst>
          </p:cNvPr>
          <p:cNvGrpSpPr/>
          <p:nvPr/>
        </p:nvGrpSpPr>
        <p:grpSpPr>
          <a:xfrm>
            <a:off x="5142863" y="2115564"/>
            <a:ext cx="1068643" cy="369332"/>
            <a:chOff x="3647644" y="4910075"/>
            <a:chExt cx="1068643" cy="369332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A9BF58F-0A58-CA43-9AD5-37CCB001E41A}"/>
                </a:ext>
              </a:extLst>
            </p:cNvPr>
            <p:cNvSpPr txBox="1"/>
            <p:nvPr/>
          </p:nvSpPr>
          <p:spPr>
            <a:xfrm>
              <a:off x="4332829" y="4910075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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25A713F8-8DCC-3193-573C-137F0F4DEBF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094741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50C1249F-5333-37C5-6F60-6D37BAEBA600}"/>
              </a:ext>
            </a:extLst>
          </p:cNvPr>
          <p:cNvGrpSpPr/>
          <p:nvPr/>
        </p:nvGrpSpPr>
        <p:grpSpPr>
          <a:xfrm>
            <a:off x="4285631" y="2689777"/>
            <a:ext cx="1064340" cy="369332"/>
            <a:chOff x="3647644" y="5421073"/>
            <a:chExt cx="1064340" cy="369332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2F74C31-C16C-BBD2-924F-F8A9480C332A}"/>
                </a:ext>
              </a:extLst>
            </p:cNvPr>
            <p:cNvSpPr txBox="1"/>
            <p:nvPr/>
          </p:nvSpPr>
          <p:spPr>
            <a:xfrm>
              <a:off x="4328526" y="5421073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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64D8FB6B-0BE1-55DD-CA2E-24179400842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9443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5616CCF2-9D35-C750-B8C8-60B25B3CCABB}"/>
              </a:ext>
            </a:extLst>
          </p:cNvPr>
          <p:cNvGrpSpPr/>
          <p:nvPr/>
        </p:nvGrpSpPr>
        <p:grpSpPr>
          <a:xfrm>
            <a:off x="3930338" y="3429000"/>
            <a:ext cx="1068643" cy="369332"/>
            <a:chOff x="3647644" y="5359159"/>
            <a:chExt cx="1068643" cy="369332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462EA17-430C-C9B1-5BD3-0A848974B51A}"/>
                </a:ext>
              </a:extLst>
            </p:cNvPr>
            <p:cNvSpPr txBox="1"/>
            <p:nvPr/>
          </p:nvSpPr>
          <p:spPr>
            <a:xfrm>
              <a:off x="4332829" y="5359159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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28472D9B-BFC8-A473-5066-9C5756A5E97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4105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F89366A-F63A-B218-D7BE-7C675A72F3A9}"/>
              </a:ext>
            </a:extLst>
          </p:cNvPr>
          <p:cNvGrpSpPr/>
          <p:nvPr/>
        </p:nvGrpSpPr>
        <p:grpSpPr>
          <a:xfrm>
            <a:off x="4751416" y="4168223"/>
            <a:ext cx="1076632" cy="369332"/>
            <a:chOff x="2157212" y="5356391"/>
            <a:chExt cx="1076632" cy="369332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14E75E9C-7299-061D-7ABC-8E4706D9F033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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5AF5566B-688C-1638-3670-1CBDCC1A874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C15548FB-E624-1A42-E71D-F6DDDAF3CEB7}"/>
              </a:ext>
            </a:extLst>
          </p:cNvPr>
          <p:cNvGrpSpPr/>
          <p:nvPr/>
        </p:nvGrpSpPr>
        <p:grpSpPr>
          <a:xfrm>
            <a:off x="4213100" y="4908768"/>
            <a:ext cx="1076632" cy="369332"/>
            <a:chOff x="2157212" y="5356391"/>
            <a:chExt cx="1076632" cy="369332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62B88C61-A86A-8A71-B12B-71FDC54FA38C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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190E8E9D-1F0A-147B-F8A9-B2B643F331F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D82DD9D7-5819-7400-5E14-33B978805F07}"/>
              </a:ext>
            </a:extLst>
          </p:cNvPr>
          <p:cNvGrpSpPr/>
          <p:nvPr/>
        </p:nvGrpSpPr>
        <p:grpSpPr>
          <a:xfrm>
            <a:off x="4213100" y="5718914"/>
            <a:ext cx="1076632" cy="369332"/>
            <a:chOff x="2157212" y="5356391"/>
            <a:chExt cx="1076632" cy="369332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213D82B7-B89F-30BA-DEA4-60DB4C3D1F87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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AE8861F3-71B6-73B8-0E08-431EC455570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626EC8CD-C856-7B9D-AE1C-25F49C1583F5}"/>
              </a:ext>
            </a:extLst>
          </p:cNvPr>
          <p:cNvGrpSpPr/>
          <p:nvPr/>
        </p:nvGrpSpPr>
        <p:grpSpPr>
          <a:xfrm>
            <a:off x="5221719" y="6301733"/>
            <a:ext cx="1076632" cy="369332"/>
            <a:chOff x="2157212" y="5356391"/>
            <a:chExt cx="1076632" cy="369332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626412E0-26DE-32CF-7088-7EF60CC2890C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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87D5BCE5-A2CD-1C81-0954-36A12EFB35C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2D2D7D9F-6D9E-4003-B291-BEBD159DB516}"/>
              </a:ext>
            </a:extLst>
          </p:cNvPr>
          <p:cNvGrpSpPr/>
          <p:nvPr/>
        </p:nvGrpSpPr>
        <p:grpSpPr>
          <a:xfrm>
            <a:off x="271035" y="3076497"/>
            <a:ext cx="1825182" cy="1169551"/>
            <a:chOff x="308820" y="3136953"/>
            <a:chExt cx="1825182" cy="1169551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CF98CD13-D997-8540-B324-82907E6AE47B}"/>
                </a:ext>
              </a:extLst>
            </p:cNvPr>
            <p:cNvSpPr txBox="1"/>
            <p:nvPr/>
          </p:nvSpPr>
          <p:spPr>
            <a:xfrm>
              <a:off x="308820" y="3136953"/>
              <a:ext cx="1563504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7030A0"/>
                  </a:solidFill>
                </a:rPr>
                <a:t>Overlay the </a:t>
              </a:r>
              <a:r>
                <a:rPr lang="en-US" sz="1400" b="1" dirty="0">
                  <a:solidFill>
                    <a:srgbClr val="7030A0"/>
                  </a:solidFill>
                </a:rPr>
                <a:t>values</a:t>
              </a:r>
              <a:r>
                <a:rPr lang="en-US" sz="1400" dirty="0">
                  <a:solidFill>
                    <a:srgbClr val="7030A0"/>
                  </a:solidFill>
                </a:rPr>
                <a:t> </a:t>
              </a:r>
              <a:r>
                <a:rPr lang="en-US" sz="1400" b="1" dirty="0">
                  <a:solidFill>
                    <a:srgbClr val="7030A0"/>
                  </a:solidFill>
                </a:rPr>
                <a:t>vector</a:t>
              </a:r>
              <a:r>
                <a:rPr lang="en-US" sz="1400" dirty="0">
                  <a:solidFill>
                    <a:srgbClr val="7030A0"/>
                  </a:solidFill>
                </a:rPr>
                <a:t> over the top of each </a:t>
              </a:r>
              <a:r>
                <a:rPr lang="en-US" sz="1400" i="1" dirty="0">
                  <a:solidFill>
                    <a:srgbClr val="7030A0"/>
                  </a:solidFill>
                </a:rPr>
                <a:t>column</a:t>
              </a:r>
              <a:r>
                <a:rPr lang="en-US" sz="1400" dirty="0">
                  <a:solidFill>
                    <a:srgbClr val="7030A0"/>
                  </a:solidFill>
                </a:rPr>
                <a:t> in the </a:t>
              </a:r>
              <a:r>
                <a:rPr lang="en-US" sz="1400" b="1" dirty="0">
                  <a:solidFill>
                    <a:srgbClr val="7030A0"/>
                  </a:solidFill>
                </a:rPr>
                <a:t>coefficients</a:t>
              </a:r>
              <a:r>
                <a:rPr lang="en-US" sz="1400" dirty="0">
                  <a:solidFill>
                    <a:srgbClr val="7030A0"/>
                  </a:solidFill>
                </a:rPr>
                <a:t> </a:t>
              </a:r>
              <a:r>
                <a:rPr lang="en-US" sz="1400" b="1" dirty="0">
                  <a:solidFill>
                    <a:srgbClr val="7030A0"/>
                  </a:solidFill>
                </a:rPr>
                <a:t>vector</a:t>
              </a:r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109D4060-9750-E96D-3AD0-134EF93A5DA7}"/>
                </a:ext>
              </a:extLst>
            </p:cNvPr>
            <p:cNvCxnSpPr/>
            <p:nvPr/>
          </p:nvCxnSpPr>
          <p:spPr>
            <a:xfrm>
              <a:off x="1600081" y="3717218"/>
              <a:ext cx="533921" cy="0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B2B94F9B-D924-1E72-6752-A8EF64ECB296}"/>
              </a:ext>
            </a:extLst>
          </p:cNvPr>
          <p:cNvSpPr txBox="1"/>
          <p:nvPr/>
        </p:nvSpPr>
        <p:spPr>
          <a:xfrm>
            <a:off x="513839" y="6199989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b="1" dirty="0">
              <a:solidFill>
                <a:srgbClr val="7030A0"/>
              </a:solidFill>
            </a:endParaRPr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55EA36CF-A728-D734-CDB4-33EDD6B9BE91}"/>
              </a:ext>
            </a:extLst>
          </p:cNvPr>
          <p:cNvGrpSpPr/>
          <p:nvPr/>
        </p:nvGrpSpPr>
        <p:grpSpPr>
          <a:xfrm>
            <a:off x="285138" y="6346852"/>
            <a:ext cx="1831224" cy="276999"/>
            <a:chOff x="285138" y="6324181"/>
            <a:chExt cx="1831224" cy="27699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C930C653-56C9-13D7-7D42-215232F53682}"/>
                    </a:ext>
                  </a:extLst>
                </p:cNvPr>
                <p:cNvSpPr txBox="1"/>
                <p:nvPr/>
              </p:nvSpPr>
              <p:spPr>
                <a:xfrm>
                  <a:off x="285138" y="6324181"/>
                  <a:ext cx="123944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</m:t>
                        </m:r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𝑩</m:t>
                        </m:r>
                      </m:oMath>
                    </m:oMathPara>
                  </a14:m>
                  <a:endParaRPr lang="en-US" b="1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C930C653-56C9-13D7-7D42-215232F5368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5138" y="6324181"/>
                  <a:ext cx="1239442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985" t="-4348" r="-2463" b="-65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697B830B-CA85-9DCF-4077-70E530EF4D08}"/>
                </a:ext>
              </a:extLst>
            </p:cNvPr>
            <p:cNvCxnSpPr/>
            <p:nvPr/>
          </p:nvCxnSpPr>
          <p:spPr>
            <a:xfrm>
              <a:off x="1582441" y="6476988"/>
              <a:ext cx="533921" cy="0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18154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7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6888AE-C711-9A4A-8CED-13E0C28679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D698956-7B59-9422-9FBA-95A5BB8A88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9292" y="3299375"/>
            <a:ext cx="2705416" cy="143879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6EFD62-5FD0-5611-0F53-EAF0E9956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B050"/>
                </a:solidFill>
                <a:latin typeface="+mn-lt"/>
              </a:rPr>
              <a:t>Run</a:t>
            </a:r>
            <a:r>
              <a:rPr lang="en-US" sz="3200" dirty="0">
                <a:latin typeface="+mn-lt"/>
              </a:rPr>
              <a:t> solve_3x3.py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EC3A33-04D8-AF15-8C0E-14B7AB2EA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59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32DA07A-77B6-01F9-2DEE-E1291F1FC7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19292" y="1690689"/>
            <a:ext cx="2705416" cy="123232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75F3EA1C-0D48-4AB7-E0EB-B2DC80BF2567}"/>
              </a:ext>
            </a:extLst>
          </p:cNvPr>
          <p:cNvSpPr txBox="1"/>
          <p:nvPr/>
        </p:nvSpPr>
        <p:spPr>
          <a:xfrm>
            <a:off x="513839" y="6199989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b="1" dirty="0">
              <a:solidFill>
                <a:srgbClr val="7030A0"/>
              </a:solidFill>
            </a:endParaRPr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EA02326B-01F9-EED0-54E4-BB9D76C50555}"/>
              </a:ext>
            </a:extLst>
          </p:cNvPr>
          <p:cNvGrpSpPr/>
          <p:nvPr/>
        </p:nvGrpSpPr>
        <p:grpSpPr>
          <a:xfrm>
            <a:off x="1592503" y="4389582"/>
            <a:ext cx="1831224" cy="276999"/>
            <a:chOff x="285138" y="6324181"/>
            <a:chExt cx="1831224" cy="27699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FC4AA782-0CB5-9FAE-114B-D889C7E3BEDB}"/>
                    </a:ext>
                  </a:extLst>
                </p:cNvPr>
                <p:cNvSpPr txBox="1"/>
                <p:nvPr/>
              </p:nvSpPr>
              <p:spPr>
                <a:xfrm>
                  <a:off x="285138" y="6324181"/>
                  <a:ext cx="123944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</m:t>
                        </m:r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𝑩</m:t>
                        </m:r>
                      </m:oMath>
                    </m:oMathPara>
                  </a14:m>
                  <a:endParaRPr lang="en-US" b="1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FC4AA782-0CB5-9FAE-114B-D889C7E3BED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5138" y="6324181"/>
                  <a:ext cx="1239442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980" t="-4348" r="-2451" b="-65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C730CE8F-3A13-040F-BC4D-683AFA039D08}"/>
                </a:ext>
              </a:extLst>
            </p:cNvPr>
            <p:cNvCxnSpPr/>
            <p:nvPr/>
          </p:nvCxnSpPr>
          <p:spPr>
            <a:xfrm>
              <a:off x="1582441" y="6476988"/>
              <a:ext cx="533921" cy="0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E789068-1493-86E7-385E-DA8AD18CD46E}"/>
              </a:ext>
            </a:extLst>
          </p:cNvPr>
          <p:cNvGrpSpPr/>
          <p:nvPr/>
        </p:nvGrpSpPr>
        <p:grpSpPr>
          <a:xfrm>
            <a:off x="3131253" y="5150620"/>
            <a:ext cx="2881493" cy="1016370"/>
            <a:chOff x="3043215" y="5183619"/>
            <a:chExt cx="2881493" cy="101637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9E1E2B20-4AEB-49BB-0413-5B7D50AC6FE6}"/>
                    </a:ext>
                  </a:extLst>
                </p:cNvPr>
                <p:cNvSpPr txBox="1"/>
                <p:nvPr/>
              </p:nvSpPr>
              <p:spPr>
                <a:xfrm>
                  <a:off x="3043215" y="5183619"/>
                  <a:ext cx="288149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𝟒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+5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𝟒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𝟓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=−14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9E1E2B20-4AEB-49BB-0413-5B7D50AC6FE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3215" y="5183619"/>
                  <a:ext cx="2881493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1483" r="-1483" b="-88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59D2648A-F34A-28B4-F65F-3EA51D980F89}"/>
                    </a:ext>
                  </a:extLst>
                </p:cNvPr>
                <p:cNvSpPr txBox="1"/>
                <p:nvPr/>
              </p:nvSpPr>
              <p:spPr>
                <a:xfrm>
                  <a:off x="3171225" y="5553305"/>
                  <a:ext cx="258013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7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𝟒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𝟒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+2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𝟓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=42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59D2648A-F34A-28B4-F65F-3EA51D980F8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71225" y="5553305"/>
                  <a:ext cx="2580130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1891" r="-1655" b="-88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8D5CC4E1-FCB0-2BEC-3C3F-3DCB1D7B4897}"/>
                    </a:ext>
                  </a:extLst>
                </p:cNvPr>
                <p:cNvSpPr txBox="1"/>
                <p:nvPr/>
              </p:nvSpPr>
              <p:spPr>
                <a:xfrm>
                  <a:off x="3171225" y="5922990"/>
                  <a:ext cx="258013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𝟒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𝟒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+4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𝟓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=28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8D5CC4E1-FCB0-2BEC-3C3F-3DCB1D7B489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71225" y="5922990"/>
                  <a:ext cx="2580130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1891" r="-1655" b="-65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344182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b="1" dirty="0">
                <a:latin typeface="+mn-lt"/>
              </a:rPr>
              <a:t>Real</a:t>
            </a:r>
            <a:r>
              <a:rPr lang="en-US" sz="3200" dirty="0">
                <a:latin typeface="+mn-lt"/>
              </a:rPr>
              <a:t> Vectors – Addition (Vector + Vector)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6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F3DFBD4-E8AA-42A4-837E-CC391ADA93E9}"/>
                  </a:ext>
                </a:extLst>
              </p:cNvPr>
              <p:cNvSpPr txBox="1"/>
              <p:nvPr/>
            </p:nvSpPr>
            <p:spPr>
              <a:xfrm>
                <a:off x="5197627" y="2674119"/>
                <a:ext cx="139018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F3DFBD4-E8AA-42A4-837E-CC391ADA93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7627" y="2674119"/>
                <a:ext cx="1390189" cy="276999"/>
              </a:xfrm>
              <a:prstGeom prst="rect">
                <a:avLst/>
              </a:prstGeom>
              <a:blipFill>
                <a:blip r:embed="rId3"/>
                <a:stretch>
                  <a:fillRect l="-2193" t="-26667" r="-23684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95B0E8F-84AD-47B0-8CF7-B4E1B06A66F5}"/>
                  </a:ext>
                </a:extLst>
              </p:cNvPr>
              <p:cNvSpPr txBox="1"/>
              <p:nvPr/>
            </p:nvSpPr>
            <p:spPr>
              <a:xfrm>
                <a:off x="5197627" y="3206308"/>
                <a:ext cx="13653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95B0E8F-84AD-47B0-8CF7-B4E1B06A66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7627" y="3206308"/>
                <a:ext cx="1365374" cy="276999"/>
              </a:xfrm>
              <a:prstGeom prst="rect">
                <a:avLst/>
              </a:prstGeom>
              <a:blipFill>
                <a:blip r:embed="rId4"/>
                <a:stretch>
                  <a:fillRect l="-4464" t="-26667" r="-2410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BB5A7EB-0DB2-4F86-8756-AAAFD84C5627}"/>
                  </a:ext>
                </a:extLst>
              </p:cNvPr>
              <p:cNvSpPr txBox="1"/>
              <p:nvPr/>
            </p:nvSpPr>
            <p:spPr>
              <a:xfrm>
                <a:off x="5197627" y="3779471"/>
                <a:ext cx="319356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BB5A7EB-0DB2-4F86-8756-AAAFD84C56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7627" y="3779471"/>
                <a:ext cx="3193567" cy="276999"/>
              </a:xfrm>
              <a:prstGeom prst="rect">
                <a:avLst/>
              </a:prstGeom>
              <a:blipFill>
                <a:blip r:embed="rId5"/>
                <a:stretch>
                  <a:fillRect l="-573" t="-26667" r="-9924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1B6D5FF5-AA04-4A2E-9100-0F0D3102CC3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8650" y="1778245"/>
            <a:ext cx="4120654" cy="2960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677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9B9BC2-8F8A-E951-095B-9D4005C95E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AA336-BF95-5900-F70C-E4839651E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>
                <a:latin typeface="+mn-lt"/>
              </a:rPr>
              <a:t>Session </a:t>
            </a:r>
            <a:r>
              <a:rPr lang="en-US" sz="3200" b="1" dirty="0">
                <a:latin typeface="+mn-lt"/>
              </a:rPr>
              <a:t>16</a:t>
            </a:r>
            <a:r>
              <a:rPr lang="en-US" sz="3200" dirty="0">
                <a:latin typeface="+mn-lt"/>
              </a:rPr>
              <a:t> – Now You Know…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D59B1DC-AC0E-BB6A-2A15-E7D5568CE4B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Your definition of a “number” will continue to </a:t>
                </a:r>
                <a:r>
                  <a:rPr lang="en-US" sz="2400" b="1" dirty="0">
                    <a:solidFill>
                      <a:srgbClr val="7030A0"/>
                    </a:solidFill>
                  </a:rPr>
                  <a:t>expand</a:t>
                </a:r>
                <a:r>
                  <a:rPr lang="en-US" sz="2400" dirty="0"/>
                  <a:t> as you progress in your mathematical studies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A </a:t>
                </a:r>
                <a:r>
                  <a:rPr lang="en-US" sz="2400" b="1" dirty="0"/>
                  <a:t>vector</a:t>
                </a:r>
                <a:r>
                  <a:rPr lang="en-US" sz="2400" dirty="0"/>
                  <a:t> is a one-dimensional object that can be written as a row or column of numbers – a </a:t>
                </a:r>
                <a:r>
                  <a:rPr lang="en-US" sz="2400" b="1" dirty="0"/>
                  <a:t>scalar</a:t>
                </a:r>
                <a:r>
                  <a:rPr lang="en-US" sz="2400" dirty="0"/>
                  <a:t> has zero-dimension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A </a:t>
                </a:r>
                <a:r>
                  <a:rPr lang="en-US" sz="2400" b="1" dirty="0"/>
                  <a:t>matrix</a:t>
                </a:r>
                <a:r>
                  <a:rPr lang="en-US" sz="2400" dirty="0"/>
                  <a:t> is a two-dimensional object that is a vector of vectors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A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×2</m:t>
                    </m:r>
                  </m:oMath>
                </a14:m>
                <a:r>
                  <a:rPr lang="en-US" sz="2400" dirty="0"/>
                  <a:t> matrix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×3</m:t>
                    </m:r>
                  </m:oMath>
                </a14:m>
                <a:r>
                  <a:rPr lang="en-US" sz="2400" dirty="0"/>
                  <a:t> matrix are both two-dimensional,  while a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×2×2</m:t>
                    </m:r>
                  </m:oMath>
                </a14:m>
                <a:r>
                  <a:rPr lang="en-US" sz="2400" dirty="0"/>
                  <a:t> matrix would be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three-dimensional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There is an entire algebra of scalars, vectors, and matrices (all of which are </a:t>
                </a:r>
                <a:r>
                  <a:rPr lang="en-US" sz="2400" b="1" dirty="0">
                    <a:solidFill>
                      <a:srgbClr val="28C828"/>
                    </a:solidFill>
                  </a:rPr>
                  <a:t>tensors</a:t>
                </a:r>
                <a:r>
                  <a:rPr lang="en-US" sz="2400" dirty="0"/>
                  <a:t>) called </a:t>
                </a:r>
                <a:r>
                  <a:rPr lang="en-US" sz="2400" b="1" dirty="0">
                    <a:solidFill>
                      <a:srgbClr val="0070C0"/>
                    </a:solidFill>
                  </a:rPr>
                  <a:t>linear algebra </a:t>
                </a:r>
                <a:endParaRPr lang="en-US" sz="2000" b="1" dirty="0">
                  <a:solidFill>
                    <a:srgbClr val="0070C0"/>
                  </a:solidFill>
                </a:endParaRP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endParaRPr lang="en-US" sz="24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endParaRPr lang="en-US" sz="24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endParaRPr lang="en-US" sz="24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D59B1DC-AC0E-BB6A-2A15-E7D5568CE4B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5" t="-1961" r="-7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2F5F09-32D4-4329-0741-6A46CC635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905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9BA642-8662-5680-9A5D-F193C57F7A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0E1FF-DFCB-27E9-B572-48E630C43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>
                <a:latin typeface="+mn-lt"/>
              </a:rPr>
              <a:t>Session </a:t>
            </a:r>
            <a:r>
              <a:rPr lang="en-US" sz="3200" b="1" dirty="0">
                <a:latin typeface="+mn-lt"/>
              </a:rPr>
              <a:t>16</a:t>
            </a:r>
            <a:r>
              <a:rPr lang="en-US" sz="3200" dirty="0">
                <a:latin typeface="+mn-lt"/>
              </a:rPr>
              <a:t> – Now You Know…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A5BDB3-F97A-63A9-ABC1-8F731D927F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The </a:t>
            </a:r>
            <a:r>
              <a:rPr lang="en-US" sz="2400" b="1" dirty="0">
                <a:solidFill>
                  <a:srgbClr val="00B050"/>
                </a:solidFill>
              </a:rPr>
              <a:t>dot product </a:t>
            </a:r>
            <a:r>
              <a:rPr lang="en-US" sz="2400" dirty="0"/>
              <a:t>produces a </a:t>
            </a:r>
            <a:r>
              <a:rPr lang="en-US" sz="2400" b="1" dirty="0"/>
              <a:t>scalar</a:t>
            </a:r>
            <a:r>
              <a:rPr lang="en-US" sz="2400" dirty="0"/>
              <a:t> and, in 2-dimensional Cartesian space, is the “angle” </a:t>
            </a:r>
            <a:r>
              <a:rPr lang="en-US" sz="2400" u="sng" dirty="0"/>
              <a:t>between</a:t>
            </a:r>
            <a:r>
              <a:rPr lang="en-US" sz="2400" dirty="0"/>
              <a:t> two vectors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There is an algorithm for multiplying two matrices, but they must have </a:t>
            </a:r>
            <a:r>
              <a:rPr lang="en-US" sz="2400" b="1" dirty="0">
                <a:solidFill>
                  <a:srgbClr val="FF0000"/>
                </a:solidFill>
              </a:rPr>
              <a:t>compatible shapes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Much like we can take the reciprocal of a scalar, we can take the </a:t>
            </a:r>
            <a:r>
              <a:rPr lang="en-US" sz="2400" b="1" dirty="0">
                <a:solidFill>
                  <a:srgbClr val="0070C0"/>
                </a:solidFill>
              </a:rPr>
              <a:t>inverse</a:t>
            </a:r>
            <a:r>
              <a:rPr lang="en-US" sz="2400" dirty="0"/>
              <a:t> of a matrix to help solve equations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The </a:t>
            </a:r>
            <a:r>
              <a:rPr lang="en-US" sz="2400" b="1" dirty="0">
                <a:solidFill>
                  <a:srgbClr val="7030A0"/>
                </a:solidFill>
              </a:rPr>
              <a:t>determinant</a:t>
            </a:r>
            <a:r>
              <a:rPr lang="en-US" sz="2400" dirty="0"/>
              <a:t> of a matrix is a scalar and indicates if its matrix is </a:t>
            </a:r>
            <a:r>
              <a:rPr lang="en-US" sz="2400" i="1" dirty="0"/>
              <a:t>invertible</a:t>
            </a:r>
            <a:r>
              <a:rPr lang="en-US" sz="2400" dirty="0"/>
              <a:t> and how that matrix will transform space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Using </a:t>
            </a:r>
            <a:r>
              <a:rPr lang="en-US" sz="2400" b="1" dirty="0"/>
              <a:t>Cramer’s Rule</a:t>
            </a:r>
            <a:r>
              <a:rPr lang="en-US" sz="2400" dirty="0"/>
              <a:t>, we can solve systems of linear equations </a:t>
            </a:r>
            <a:r>
              <a:rPr lang="en-US" sz="2400" i="1" dirty="0"/>
              <a:t>in parallel</a:t>
            </a:r>
            <a:r>
              <a:rPr lang="en-US" sz="2400" dirty="0"/>
              <a:t> on multiple computer units (CPU or GPU </a:t>
            </a:r>
            <a:r>
              <a:rPr lang="en-US" sz="2400" u="sng" dirty="0"/>
              <a:t>cores</a:t>
            </a:r>
            <a:r>
              <a:rPr lang="en-US" sz="2400" dirty="0"/>
              <a:t>) at the same time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en-US" sz="2400" dirty="0"/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en-US" sz="2400" dirty="0"/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0010F-5A7F-E4D6-8AE9-50FC53BD1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831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B6439-41E6-140A-FAE2-84DA1CCE9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>
                <a:latin typeface="+mn-lt"/>
              </a:rPr>
              <a:t>Task 16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2E0DF-EA1E-2B29-FBAA-C77F1DA8F8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Update the Python program </a:t>
            </a:r>
            <a:r>
              <a:rPr lang="en-US" sz="2400" b="1" dirty="0"/>
              <a:t>solve_4x4.py </a:t>
            </a:r>
            <a:r>
              <a:rPr lang="en-US" sz="2400" dirty="0"/>
              <a:t>to solve the following system of linear equations: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CC9F32-161F-C116-92EA-A6FCC6DD8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62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D9D97E6-3AB1-B9EF-5EBE-10290508D5B9}"/>
              </a:ext>
            </a:extLst>
          </p:cNvPr>
          <p:cNvGrpSpPr/>
          <p:nvPr/>
        </p:nvGrpSpPr>
        <p:grpSpPr>
          <a:xfrm>
            <a:off x="2668106" y="2779777"/>
            <a:ext cx="3807788" cy="1648763"/>
            <a:chOff x="4946699" y="1744675"/>
            <a:chExt cx="3807788" cy="164876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E80FCF17-2D75-2EA8-4B56-DBC5FEFEFDE5}"/>
                    </a:ext>
                  </a:extLst>
                </p:cNvPr>
                <p:cNvSpPr txBox="1"/>
                <p:nvPr/>
              </p:nvSpPr>
              <p:spPr>
                <a:xfrm>
                  <a:off x="5327089" y="1744675"/>
                  <a:ext cx="3112390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+2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=5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E80FCF17-2D75-2EA8-4B56-DBC5FEFEFDE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27089" y="1744675"/>
                  <a:ext cx="3112390" cy="369332"/>
                </a:xfrm>
                <a:prstGeom prst="rect">
                  <a:avLst/>
                </a:prstGeom>
                <a:blipFill>
                  <a:blip r:embed="rId2"/>
                  <a:stretch>
                    <a:fillRect l="-783" r="-2153"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4CD29558-C2C1-049B-2738-445B54739794}"/>
                    </a:ext>
                  </a:extLst>
                </p:cNvPr>
                <p:cNvSpPr txBox="1"/>
                <p:nvPr/>
              </p:nvSpPr>
              <p:spPr>
                <a:xfrm>
                  <a:off x="4946699" y="2175052"/>
                  <a:ext cx="3792064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+2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+4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+4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=16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4CD29558-C2C1-049B-2738-445B5473979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46699" y="2175052"/>
                  <a:ext cx="3792064" cy="369332"/>
                </a:xfrm>
                <a:prstGeom prst="rect">
                  <a:avLst/>
                </a:prstGeom>
                <a:blipFill>
                  <a:blip r:embed="rId3"/>
                  <a:stretch>
                    <a:fillRect l="-1447" r="-1447" b="-1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37B92EAB-7DD3-9A02-BEA5-6BB4DAFAE718}"/>
                    </a:ext>
                  </a:extLst>
                </p:cNvPr>
                <p:cNvSpPr txBox="1"/>
                <p:nvPr/>
              </p:nvSpPr>
              <p:spPr>
                <a:xfrm>
                  <a:off x="4962423" y="2599579"/>
                  <a:ext cx="3792064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+4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+3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+4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=22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37B92EAB-7DD3-9A02-BEA5-6BB4DAFAE71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62423" y="2599579"/>
                  <a:ext cx="3792064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1286" r="-1608"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14EF223E-8AF3-668F-825D-4AAB3EC5467C}"/>
                    </a:ext>
                  </a:extLst>
                </p:cNvPr>
                <p:cNvSpPr txBox="1"/>
                <p:nvPr/>
              </p:nvSpPr>
              <p:spPr>
                <a:xfrm>
                  <a:off x="5723144" y="3024106"/>
                  <a:ext cx="2783070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+5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=15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14EF223E-8AF3-668F-825D-4AAB3EC546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23144" y="3024106"/>
                  <a:ext cx="2783070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1969" r="-2626" b="-1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60747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itle 1">
                <a:extLst>
                  <a:ext uri="{FF2B5EF4-FFF2-40B4-BE49-F238E27FC236}">
                    <a16:creationId xmlns:a16="http://schemas.microsoft.com/office/drawing/2014/main" id="{E28909D3-E069-4B59-8043-0006112FC7C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Autofit/>
              </a:bodyPr>
              <a:lstStyle/>
              <a:p>
                <a:pPr algn="ctr"/>
                <a:r>
                  <a:rPr lang="en-US" sz="3200" b="1" dirty="0">
                    <a:latin typeface="+mn-lt"/>
                  </a:rPr>
                  <a:t>Real</a:t>
                </a:r>
                <a:r>
                  <a:rPr lang="en-US" sz="3200" dirty="0">
                    <a:latin typeface="+mn-lt"/>
                  </a:rPr>
                  <a:t> Vectors – Dot Product (Vector </a:t>
                </a:r>
                <a14:m>
                  <m:oMath xmlns:m="http://schemas.openxmlformats.org/officeDocument/2006/math">
                    <m:r>
                      <a:rPr lang="en-US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>
                    <a:latin typeface="+mn-lt"/>
                  </a:rPr>
                  <a:t>Vector)</a:t>
                </a:r>
              </a:p>
            </p:txBody>
          </p:sp>
        </mc:Choice>
        <mc:Fallback xmlns="">
          <p:sp>
            <p:nvSpPr>
              <p:cNvPr id="11" name="Title 1">
                <a:extLst>
                  <a:ext uri="{FF2B5EF4-FFF2-40B4-BE49-F238E27FC236}">
                    <a16:creationId xmlns:a16="http://schemas.microsoft.com/office/drawing/2014/main" id="{E28909D3-E069-4B59-8043-0006112FC7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7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6846B9-81DB-4659-8800-24E50D0A47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962" y="1832443"/>
            <a:ext cx="3666667" cy="174285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9CF3AA4-F67B-4B51-B220-34C75BA76161}"/>
                  </a:ext>
                </a:extLst>
              </p:cNvPr>
              <p:cNvSpPr txBox="1"/>
              <p:nvPr/>
            </p:nvSpPr>
            <p:spPr>
              <a:xfrm>
                <a:off x="4899228" y="3781437"/>
                <a:ext cx="282519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9CF3AA4-F67B-4B51-B220-34C75BA761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9228" y="3781437"/>
                <a:ext cx="2825197" cy="276999"/>
              </a:xfrm>
              <a:prstGeom prst="rect">
                <a:avLst/>
              </a:prstGeom>
              <a:blipFill>
                <a:blip r:embed="rId5"/>
                <a:stretch>
                  <a:fillRect l="-3024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1F7771D-80D7-44C6-8C9C-B744CE096F94}"/>
                  </a:ext>
                </a:extLst>
              </p:cNvPr>
              <p:cNvSpPr txBox="1"/>
              <p:nvPr/>
            </p:nvSpPr>
            <p:spPr>
              <a:xfrm>
                <a:off x="4756772" y="1768746"/>
                <a:ext cx="3666667" cy="6655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func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𝑎𝑑𝑗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h𝑦𝑝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𝐶𝐷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1F7771D-80D7-44C6-8C9C-B744CE096F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6772" y="1768746"/>
                <a:ext cx="3666667" cy="66556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D955637-5FC6-4E63-9539-2D56684B30A1}"/>
                  </a:ext>
                </a:extLst>
              </p:cNvPr>
              <p:cNvSpPr txBox="1"/>
              <p:nvPr/>
            </p:nvSpPr>
            <p:spPr>
              <a:xfrm>
                <a:off x="4840427" y="2529415"/>
                <a:ext cx="3499356" cy="56586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𝑜𝑝𝑝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h𝑦𝑝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𝐵𝐷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D955637-5FC6-4E63-9539-2D56684B30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0427" y="2529415"/>
                <a:ext cx="3499356" cy="56586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DDF6B10-72D1-493A-A91C-E4FEC568EC8E}"/>
                  </a:ext>
                </a:extLst>
              </p:cNvPr>
              <p:cNvSpPr txBox="1"/>
              <p:nvPr/>
            </p:nvSpPr>
            <p:spPr>
              <a:xfrm>
                <a:off x="430202" y="4083621"/>
                <a:ext cx="94929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dirty="0">
                    <a:ea typeface="Cambria Math" panose="02040503050406030204" pitchFamily="18" charset="0"/>
                  </a:rPr>
                  <a:t>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𝐴𝐵𝐷</m:t>
                    </m:r>
                  </m:oMath>
                </a14:m>
                <a:r>
                  <a:rPr lang="en-US" dirty="0"/>
                  <a:t>:</a:t>
                </a: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DDF6B10-72D1-493A-A91C-E4FEC568EC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202" y="4083621"/>
                <a:ext cx="949299" cy="276999"/>
              </a:xfrm>
              <a:prstGeom prst="rect">
                <a:avLst/>
              </a:prstGeom>
              <a:blipFill>
                <a:blip r:embed="rId8"/>
                <a:stretch>
                  <a:fillRect l="-15484" t="-28889" r="-14194" b="-5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63E545C-5FDF-40C5-9ABD-BE73DD95697C}"/>
                  </a:ext>
                </a:extLst>
              </p:cNvPr>
              <p:cNvSpPr txBox="1"/>
              <p:nvPr/>
            </p:nvSpPr>
            <p:spPr>
              <a:xfrm>
                <a:off x="4404982" y="1585004"/>
                <a:ext cx="94128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dirty="0">
                    <a:ea typeface="Cambria Math" panose="02040503050406030204" pitchFamily="18" charset="0"/>
                  </a:rPr>
                  <a:t>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𝐵𝐶𝐷</m:t>
                    </m:r>
                  </m:oMath>
                </a14:m>
                <a:r>
                  <a:rPr lang="en-US" dirty="0"/>
                  <a:t>:</a:t>
                </a: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63E545C-5FDF-40C5-9ABD-BE73DD9569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4982" y="1585004"/>
                <a:ext cx="941283" cy="276999"/>
              </a:xfrm>
              <a:prstGeom prst="rect">
                <a:avLst/>
              </a:prstGeom>
              <a:blipFill>
                <a:blip r:embed="rId9"/>
                <a:stretch>
                  <a:fillRect l="-15584" t="-28889" r="-14286" b="-5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EBA667A-82D0-45AA-9705-303DEC36EBE3}"/>
                  </a:ext>
                </a:extLst>
              </p:cNvPr>
              <p:cNvSpPr txBox="1"/>
              <p:nvPr/>
            </p:nvSpPr>
            <p:spPr>
              <a:xfrm>
                <a:off x="535873" y="4591942"/>
                <a:ext cx="170130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𝐴𝐷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𝐵𝐷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EBA667A-82D0-45AA-9705-303DEC36EB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873" y="4591942"/>
                <a:ext cx="1701300" cy="276999"/>
              </a:xfrm>
              <a:prstGeom prst="rect">
                <a:avLst/>
              </a:prstGeom>
              <a:blipFill>
                <a:blip r:embed="rId10"/>
                <a:stretch>
                  <a:fillRect l="-1434" t="-4348" r="-717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2F1CC31-8FB2-4600-9D91-05081907C238}"/>
                  </a:ext>
                </a:extLst>
              </p:cNvPr>
              <p:cNvSpPr txBox="1"/>
              <p:nvPr/>
            </p:nvSpPr>
            <p:spPr>
              <a:xfrm>
                <a:off x="4416010" y="3345075"/>
                <a:ext cx="93025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dirty="0">
                    <a:ea typeface="Cambria Math" panose="02040503050406030204" pitchFamily="18" charset="0"/>
                  </a:rPr>
                  <a:t>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𝐴𝐵𝐶</m:t>
                    </m:r>
                  </m:oMath>
                </a14:m>
                <a:r>
                  <a:rPr lang="en-US" dirty="0"/>
                  <a:t>:</a:t>
                </a: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2F1CC31-8FB2-4600-9D91-05081907C2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6010" y="3345075"/>
                <a:ext cx="930255" cy="276999"/>
              </a:xfrm>
              <a:prstGeom prst="rect">
                <a:avLst/>
              </a:prstGeom>
              <a:blipFill>
                <a:blip r:embed="rId11"/>
                <a:stretch>
                  <a:fillRect l="-15033" t="-28889" r="-14379" b="-5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D630A9E-A9B0-498C-93E3-D8D8C3ADF024}"/>
                  </a:ext>
                </a:extLst>
              </p:cNvPr>
              <p:cNvSpPr txBox="1"/>
              <p:nvPr/>
            </p:nvSpPr>
            <p:spPr>
              <a:xfrm>
                <a:off x="535873" y="5100263"/>
                <a:ext cx="318965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func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func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D630A9E-A9B0-498C-93E3-D8D8C3ADF0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873" y="5100263"/>
                <a:ext cx="3189656" cy="276999"/>
              </a:xfrm>
              <a:prstGeom prst="rect">
                <a:avLst/>
              </a:prstGeom>
              <a:blipFill>
                <a:blip r:embed="rId12"/>
                <a:stretch>
                  <a:fillRect l="-574" t="-4444" r="-382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9DF68C1-0FD6-43BC-A810-4F0A160E9C8F}"/>
                  </a:ext>
                </a:extLst>
              </p:cNvPr>
              <p:cNvSpPr txBox="1"/>
              <p:nvPr/>
            </p:nvSpPr>
            <p:spPr>
              <a:xfrm>
                <a:off x="535873" y="5608584"/>
                <a:ext cx="422089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func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func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𝑎𝑏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9DF68C1-0FD6-43BC-A810-4F0A160E9C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873" y="5608584"/>
                <a:ext cx="4220899" cy="276999"/>
              </a:xfrm>
              <a:prstGeom prst="rect">
                <a:avLst/>
              </a:prstGeom>
              <a:blipFill>
                <a:blip r:embed="rId13"/>
                <a:stretch>
                  <a:fillRect l="-289" t="-4444" r="-723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0724BAB-35B5-408B-8D9D-7F31ECDA0384}"/>
                  </a:ext>
                </a:extLst>
              </p:cNvPr>
              <p:cNvSpPr txBox="1"/>
              <p:nvPr/>
            </p:nvSpPr>
            <p:spPr>
              <a:xfrm>
                <a:off x="535873" y="6152532"/>
                <a:ext cx="25447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𝑎𝑏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0724BAB-35B5-408B-8D9D-7F31ECDA03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873" y="6152532"/>
                <a:ext cx="2544736" cy="276999"/>
              </a:xfrm>
              <a:prstGeom prst="rect">
                <a:avLst/>
              </a:prstGeom>
              <a:blipFill>
                <a:blip r:embed="rId14"/>
                <a:stretch>
                  <a:fillRect l="-959" t="-4348" r="-1439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5" name="Group 34">
            <a:extLst>
              <a:ext uri="{FF2B5EF4-FFF2-40B4-BE49-F238E27FC236}">
                <a16:creationId xmlns:a16="http://schemas.microsoft.com/office/drawing/2014/main" id="{F89D9B3F-E980-44B2-89EC-73980424A6EE}"/>
              </a:ext>
            </a:extLst>
          </p:cNvPr>
          <p:cNvGrpSpPr/>
          <p:nvPr/>
        </p:nvGrpSpPr>
        <p:grpSpPr>
          <a:xfrm>
            <a:off x="4899228" y="4289170"/>
            <a:ext cx="3189656" cy="2196296"/>
            <a:chOff x="5095408" y="4296578"/>
            <a:chExt cx="3189656" cy="2196296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A97766-ED00-424C-85EB-CC0999316908}"/>
                </a:ext>
              </a:extLst>
            </p:cNvPr>
            <p:cNvGrpSpPr/>
            <p:nvPr/>
          </p:nvGrpSpPr>
          <p:grpSpPr>
            <a:xfrm>
              <a:off x="5095408" y="4343008"/>
              <a:ext cx="3189656" cy="2103436"/>
              <a:chOff x="5067024" y="4296578"/>
              <a:chExt cx="3189656" cy="2103436"/>
            </a:xfrm>
          </p:grpSpPr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5FD9C57-CD8A-46B5-BB01-F283886F34F4}"/>
                  </a:ext>
                </a:extLst>
              </p:cNvPr>
              <p:cNvSpPr txBox="1"/>
              <p:nvPr/>
            </p:nvSpPr>
            <p:spPr>
              <a:xfrm>
                <a:off x="5633152" y="4296578"/>
                <a:ext cx="205740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7030A0"/>
                    </a:solidFill>
                  </a:rPr>
                  <a:t>Law of Cosines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E83FC191-F96F-48D3-B881-154DA58C61BB}"/>
                  </a:ext>
                </a:extLst>
              </p:cNvPr>
              <p:cNvSpPr txBox="1"/>
              <p:nvPr/>
            </p:nvSpPr>
            <p:spPr>
              <a:xfrm>
                <a:off x="5067024" y="4645688"/>
                <a:ext cx="3189656" cy="175432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The square of a side of a triangle equals the sum of the squares of the remaining sides minus twice the product of those sides and the cosine of the angle between them</a:t>
                </a:r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8C2F993-C12C-46C7-9C80-4B3F9F788077}"/>
                </a:ext>
              </a:extLst>
            </p:cNvPr>
            <p:cNvSpPr/>
            <p:nvPr/>
          </p:nvSpPr>
          <p:spPr>
            <a:xfrm>
              <a:off x="5095408" y="4296578"/>
              <a:ext cx="3189656" cy="2196296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CD0EF190-ABCC-FB8F-3AAD-EC3E14F229F7}"/>
              </a:ext>
            </a:extLst>
          </p:cNvPr>
          <p:cNvSpPr/>
          <p:nvPr/>
        </p:nvSpPr>
        <p:spPr>
          <a:xfrm>
            <a:off x="7505700" y="1952625"/>
            <a:ext cx="735806" cy="32699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E5C231A-5BBC-D517-06A9-1D609B181360}"/>
              </a:ext>
            </a:extLst>
          </p:cNvPr>
          <p:cNvSpPr/>
          <p:nvPr/>
        </p:nvSpPr>
        <p:spPr>
          <a:xfrm>
            <a:off x="5893341" y="3764615"/>
            <a:ext cx="338390" cy="32699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376F5F65-5AA4-C349-5B61-8CE9AB54A7C6}"/>
              </a:ext>
            </a:extLst>
          </p:cNvPr>
          <p:cNvCxnSpPr>
            <a:stCxn id="2" idx="3"/>
            <a:endCxn id="3" idx="0"/>
          </p:cNvCxnSpPr>
          <p:nvPr/>
        </p:nvCxnSpPr>
        <p:spPr>
          <a:xfrm flipH="1">
            <a:off x="6062536" y="2116121"/>
            <a:ext cx="2178970" cy="1648494"/>
          </a:xfrm>
          <a:prstGeom prst="bentConnector4">
            <a:avLst>
              <a:gd name="adj1" fmla="val -10491"/>
              <a:gd name="adj2" fmla="val 7313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301A2648-2033-5945-E666-A567502BC546}"/>
              </a:ext>
            </a:extLst>
          </p:cNvPr>
          <p:cNvSpPr/>
          <p:nvPr/>
        </p:nvSpPr>
        <p:spPr>
          <a:xfrm>
            <a:off x="6479381" y="3764615"/>
            <a:ext cx="1123950" cy="32699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1029CC4-DB87-EBEF-0023-F001D4FFB6F8}"/>
              </a:ext>
            </a:extLst>
          </p:cNvPr>
          <p:cNvSpPr/>
          <p:nvPr/>
        </p:nvSpPr>
        <p:spPr>
          <a:xfrm>
            <a:off x="1055116" y="4566945"/>
            <a:ext cx="482022" cy="32699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F7572A35-56E8-BB58-514F-71F27E7AB51A}"/>
              </a:ext>
            </a:extLst>
          </p:cNvPr>
          <p:cNvCxnSpPr>
            <a:cxnSpLocks/>
            <a:stCxn id="9" idx="3"/>
            <a:endCxn id="10" idx="0"/>
          </p:cNvCxnSpPr>
          <p:nvPr/>
        </p:nvCxnSpPr>
        <p:spPr>
          <a:xfrm flipH="1">
            <a:off x="1296127" y="3928111"/>
            <a:ext cx="6307204" cy="638834"/>
          </a:xfrm>
          <a:prstGeom prst="bentConnector4">
            <a:avLst>
              <a:gd name="adj1" fmla="val -3624"/>
              <a:gd name="adj2" fmla="val 72668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3806B678-140C-0A73-D07D-F12D671833D2}"/>
              </a:ext>
            </a:extLst>
          </p:cNvPr>
          <p:cNvSpPr/>
          <p:nvPr/>
        </p:nvSpPr>
        <p:spPr>
          <a:xfrm>
            <a:off x="7501842" y="2656935"/>
            <a:ext cx="735806" cy="32699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47A78D4-F98C-7F75-6220-77688B926895}"/>
              </a:ext>
            </a:extLst>
          </p:cNvPr>
          <p:cNvSpPr/>
          <p:nvPr/>
        </p:nvSpPr>
        <p:spPr>
          <a:xfrm>
            <a:off x="1743532" y="4566945"/>
            <a:ext cx="482021" cy="32699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CF1F3616-1D99-8576-176B-61F33FCB770B}"/>
              </a:ext>
            </a:extLst>
          </p:cNvPr>
          <p:cNvCxnSpPr>
            <a:cxnSpLocks/>
            <a:stCxn id="30" idx="3"/>
            <a:endCxn id="31" idx="0"/>
          </p:cNvCxnSpPr>
          <p:nvPr/>
        </p:nvCxnSpPr>
        <p:spPr>
          <a:xfrm flipH="1">
            <a:off x="1984543" y="2820431"/>
            <a:ext cx="6253105" cy="1746514"/>
          </a:xfrm>
          <a:prstGeom prst="bentConnector4">
            <a:avLst>
              <a:gd name="adj1" fmla="val -3656"/>
              <a:gd name="adj2" fmla="val 19928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EFEDE47-38F8-C32A-D7F2-55CA3103D5DE}"/>
              </a:ext>
            </a:extLst>
          </p:cNvPr>
          <p:cNvCxnSpPr>
            <a:cxnSpLocks/>
            <a:endCxn id="42" idx="1"/>
          </p:cNvCxnSpPr>
          <p:nvPr/>
        </p:nvCxnSpPr>
        <p:spPr>
          <a:xfrm flipV="1">
            <a:off x="1695450" y="5488378"/>
            <a:ext cx="906751" cy="473666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8579D854-3811-1491-7442-421334ECF386}"/>
              </a:ext>
            </a:extLst>
          </p:cNvPr>
          <p:cNvSpPr txBox="1"/>
          <p:nvPr/>
        </p:nvSpPr>
        <p:spPr>
          <a:xfrm>
            <a:off x="2602201" y="5334489"/>
            <a:ext cx="1970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7030A0"/>
                </a:solidFill>
              </a:rPr>
              <a:t>1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DB9D168-0B30-3772-4A2A-D9F79A320C58}"/>
              </a:ext>
            </a:extLst>
          </p:cNvPr>
          <p:cNvSpPr/>
          <p:nvPr/>
        </p:nvSpPr>
        <p:spPr>
          <a:xfrm>
            <a:off x="499962" y="6073160"/>
            <a:ext cx="2637376" cy="431033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865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500"/>
                            </p:stCondLst>
                            <p:childTnLst>
                              <p:par>
                                <p:cTn id="6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000"/>
                            </p:stCondLst>
                            <p:childTnLst>
                              <p:par>
                                <p:cTn id="6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000"/>
                            </p:stCondLst>
                            <p:childTnLst>
                              <p:par>
                                <p:cTn id="8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500"/>
                            </p:stCondLst>
                            <p:childTnLst>
                              <p:par>
                                <p:cTn id="1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500"/>
                            </p:stCondLst>
                            <p:childTnLst>
                              <p:par>
                                <p:cTn id="12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" grpId="0" animBg="1"/>
      <p:bldP spid="2" grpId="1" animBg="1"/>
      <p:bldP spid="3" grpId="0" animBg="1"/>
      <p:bldP spid="3" grpId="1" animBg="1"/>
      <p:bldP spid="9" grpId="0" animBg="1"/>
      <p:bldP spid="9" grpId="1" animBg="1"/>
      <p:bldP spid="10" grpId="0" animBg="1"/>
      <p:bldP spid="10" grpId="1" animBg="1"/>
      <p:bldP spid="30" grpId="0" animBg="1"/>
      <p:bldP spid="30" grpId="1" animBg="1"/>
      <p:bldP spid="31" grpId="0" animBg="1"/>
      <p:bldP spid="31" grpId="1" animBg="1"/>
      <p:bldP spid="42" grpId="0"/>
      <p:bldP spid="42" grpId="1"/>
      <p:bldP spid="4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itle 1">
                <a:extLst>
                  <a:ext uri="{FF2B5EF4-FFF2-40B4-BE49-F238E27FC236}">
                    <a16:creationId xmlns:a16="http://schemas.microsoft.com/office/drawing/2014/main" id="{E28909D3-E069-4B59-8043-0006112FC7C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Autofit/>
              </a:bodyPr>
              <a:lstStyle/>
              <a:p>
                <a:pPr algn="ctr"/>
                <a:r>
                  <a:rPr lang="en-US" sz="3200" b="1" dirty="0">
                    <a:latin typeface="+mn-lt"/>
                  </a:rPr>
                  <a:t>Real</a:t>
                </a:r>
                <a:r>
                  <a:rPr lang="en-US" sz="3200" dirty="0">
                    <a:latin typeface="+mn-lt"/>
                  </a:rPr>
                  <a:t> Vectors – Dot Product (Vector </a:t>
                </a:r>
                <a14:m>
                  <m:oMath xmlns:m="http://schemas.openxmlformats.org/officeDocument/2006/math">
                    <m:r>
                      <a:rPr lang="en-US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>
                    <a:latin typeface="+mn-lt"/>
                  </a:rPr>
                  <a:t>Vector)</a:t>
                </a:r>
              </a:p>
            </p:txBody>
          </p:sp>
        </mc:Choice>
        <mc:Fallback xmlns="">
          <p:sp>
            <p:nvSpPr>
              <p:cNvPr id="11" name="Title 1">
                <a:extLst>
                  <a:ext uri="{FF2B5EF4-FFF2-40B4-BE49-F238E27FC236}">
                    <a16:creationId xmlns:a16="http://schemas.microsoft.com/office/drawing/2014/main" id="{E28909D3-E069-4B59-8043-0006112FC7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8</a:t>
            </a:fld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E98587F-781F-4F15-BD03-E42BBE72E4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979" y="1468581"/>
            <a:ext cx="2617076" cy="261707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FBA82E3-0ACC-432F-BD97-31835A56D72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81931"/>
          <a:stretch/>
        </p:blipFill>
        <p:spPr>
          <a:xfrm>
            <a:off x="3941922" y="1607793"/>
            <a:ext cx="4674072" cy="76491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CCA34EC-5684-4CF5-8D4F-CF53F2BACF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8006" y="4307584"/>
            <a:ext cx="3200677" cy="2231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731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itle 1">
                <a:extLst>
                  <a:ext uri="{FF2B5EF4-FFF2-40B4-BE49-F238E27FC236}">
                    <a16:creationId xmlns:a16="http://schemas.microsoft.com/office/drawing/2014/main" id="{E28909D3-E069-4B59-8043-0006112FC7C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Autofit/>
              </a:bodyPr>
              <a:lstStyle/>
              <a:p>
                <a:pPr algn="ctr"/>
                <a:r>
                  <a:rPr lang="en-US" sz="3200" b="1" dirty="0">
                    <a:latin typeface="+mn-lt"/>
                  </a:rPr>
                  <a:t>Real</a:t>
                </a:r>
                <a:r>
                  <a:rPr lang="en-US" sz="3200" dirty="0">
                    <a:latin typeface="+mn-lt"/>
                  </a:rPr>
                  <a:t> Vectors – Dot Product (Vector </a:t>
                </a:r>
                <a14:m>
                  <m:oMath xmlns:m="http://schemas.openxmlformats.org/officeDocument/2006/math">
                    <m:r>
                      <a:rPr lang="en-US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>
                    <a:latin typeface="+mn-lt"/>
                  </a:rPr>
                  <a:t>Vector)</a:t>
                </a:r>
              </a:p>
            </p:txBody>
          </p:sp>
        </mc:Choice>
        <mc:Fallback xmlns="">
          <p:sp>
            <p:nvSpPr>
              <p:cNvPr id="11" name="Title 1">
                <a:extLst>
                  <a:ext uri="{FF2B5EF4-FFF2-40B4-BE49-F238E27FC236}">
                    <a16:creationId xmlns:a16="http://schemas.microsoft.com/office/drawing/2014/main" id="{E28909D3-E069-4B59-8043-0006112FC7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9</a:t>
            </a:fld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E98587F-781F-4F15-BD03-E42BBE72E4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979" y="1468581"/>
            <a:ext cx="2617076" cy="261707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FBA82E3-0ACC-432F-BD97-31835A56D72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45434"/>
          <a:stretch/>
        </p:blipFill>
        <p:spPr>
          <a:xfrm>
            <a:off x="3941922" y="1607792"/>
            <a:ext cx="4674072" cy="230993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CCA34EC-5684-4CF5-8D4F-CF53F2BACF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8006" y="4307584"/>
            <a:ext cx="3200677" cy="2231329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FC8529C-6D94-9D5B-D259-0EFCDAF70889}"/>
              </a:ext>
            </a:extLst>
          </p:cNvPr>
          <p:cNvCxnSpPr/>
          <p:nvPr/>
        </p:nvCxnSpPr>
        <p:spPr>
          <a:xfrm>
            <a:off x="4871545" y="2136228"/>
            <a:ext cx="197069" cy="52026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0114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8968</TotalTime>
  <Words>3328</Words>
  <Application>Microsoft Office PowerPoint</Application>
  <PresentationFormat>On-screen Show (4:3)</PresentationFormat>
  <Paragraphs>617</Paragraphs>
  <Slides>62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68" baseType="lpstr">
      <vt:lpstr>Arial</vt:lpstr>
      <vt:lpstr>Calibri</vt:lpstr>
      <vt:lpstr>Calibri Light</vt:lpstr>
      <vt:lpstr>Cambria Math</vt:lpstr>
      <vt:lpstr>Wingdings</vt:lpstr>
      <vt:lpstr>Office Theme</vt:lpstr>
      <vt:lpstr>PowerPoint Presentation</vt:lpstr>
      <vt:lpstr>Session 16 – Goals</vt:lpstr>
      <vt:lpstr>What is a vector?</vt:lpstr>
      <vt:lpstr>Real Vectors</vt:lpstr>
      <vt:lpstr>Real Vectors</vt:lpstr>
      <vt:lpstr>Real Vectors – Addition (Vector + Vector)</vt:lpstr>
      <vt:lpstr>Real Vectors – Dot Product (Vector ⋅ Vector)</vt:lpstr>
      <vt:lpstr>Real Vectors – Dot Product (Vector ⋅ Vector)</vt:lpstr>
      <vt:lpstr>Real Vectors – Dot Product (Vector ⋅ Vector)</vt:lpstr>
      <vt:lpstr>Real Vectors – Dot Product (Vector ⋅ Vector)</vt:lpstr>
      <vt:lpstr>Real Vectors – Dot Product (Vector ⋅ Vector)</vt:lpstr>
      <vt:lpstr>Real Vectors – Dot Product (Vector ⋅ Vector)</vt:lpstr>
      <vt:lpstr>Open dot_product.py</vt:lpstr>
      <vt:lpstr>Run dot_product.py</vt:lpstr>
      <vt:lpstr>Check dot_product.py</vt:lpstr>
      <vt:lpstr>Real Vectors – Dot Product (Vector ⋅ Vector)</vt:lpstr>
      <vt:lpstr>Real Vectors – Dot Product (Vector ⋅ Vector)</vt:lpstr>
      <vt:lpstr>Edit basis_vectors.py</vt:lpstr>
      <vt:lpstr>Run basis_vectors.py</vt:lpstr>
      <vt:lpstr>Matrix Nomenclature</vt:lpstr>
      <vt:lpstr>Open matrix_shape.py</vt:lpstr>
      <vt:lpstr>Run matrix_shape.py</vt:lpstr>
      <vt:lpstr>Matrix Nomenclature</vt:lpstr>
      <vt:lpstr>Matrix Multiplication</vt:lpstr>
      <vt:lpstr>Matrix Multiplication</vt:lpstr>
      <vt:lpstr>Matrix Multiplication</vt:lpstr>
      <vt:lpstr>Matrix Multiplication</vt:lpstr>
      <vt:lpstr>Matrix Multiplication</vt:lpstr>
      <vt:lpstr>Matrix Multiplication</vt:lpstr>
      <vt:lpstr>Matrix Multiplication</vt:lpstr>
      <vt:lpstr>Matrix Multiplication</vt:lpstr>
      <vt:lpstr>Matrix Multiplication</vt:lpstr>
      <vt:lpstr>Matrix Multiplication</vt:lpstr>
      <vt:lpstr>Open matrix_multiplication.py</vt:lpstr>
      <vt:lpstr>Run matrix_multiplication.py</vt:lpstr>
      <vt:lpstr>Run Cells 2 &amp; 3 – matrix_algebra.ipynb</vt:lpstr>
      <vt:lpstr>Matrix Inversion</vt:lpstr>
      <vt:lpstr>Determinant of a Matrix</vt:lpstr>
      <vt:lpstr>Determinant of a Matrix</vt:lpstr>
      <vt:lpstr>Determinant of a Matrix</vt:lpstr>
      <vt:lpstr>Determinant of a Matrix</vt:lpstr>
      <vt:lpstr>Determinant of a Matrix</vt:lpstr>
      <vt:lpstr>Determinant of a Matrix</vt:lpstr>
      <vt:lpstr>Determinant of a Matrix</vt:lpstr>
      <vt:lpstr>Determinant of a Matrix</vt:lpstr>
      <vt:lpstr>Determinant of a Matrix</vt:lpstr>
      <vt:lpstr>Open matrix_determinant.py</vt:lpstr>
      <vt:lpstr>Run matrix_determinant.py</vt:lpstr>
      <vt:lpstr>Determinant of a Matrix</vt:lpstr>
      <vt:lpstr>Goal: Solve a System of Linear Equations</vt:lpstr>
      <vt:lpstr>Goal: Solve a System of Linear Equations</vt:lpstr>
      <vt:lpstr>Goal: Solve a System of Linear Equations</vt:lpstr>
      <vt:lpstr>Goal: Solve a System of Linear Equations</vt:lpstr>
      <vt:lpstr>Goal: Solve a System of Linear Equations</vt:lpstr>
      <vt:lpstr>Goal: Solve a System of Linear Equations</vt:lpstr>
      <vt:lpstr>Goal: Solve a System of Linear Equations</vt:lpstr>
      <vt:lpstr>Cramer’s Rule</vt:lpstr>
      <vt:lpstr>Open solve_3x3.py</vt:lpstr>
      <vt:lpstr>Run solve_3x3.py</vt:lpstr>
      <vt:lpstr>Session 16 – Now You Know…</vt:lpstr>
      <vt:lpstr>Session 16 – Now You Know…</vt:lpstr>
      <vt:lpstr>Task 16</vt:lpstr>
    </vt:vector>
  </TitlesOfParts>
  <Company>Personal Use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MSN Biersach</dc:creator>
  <cp:lastModifiedBy>Biersach, David</cp:lastModifiedBy>
  <cp:revision>997</cp:revision>
  <cp:lastPrinted>2015-06-01T00:45:11Z</cp:lastPrinted>
  <dcterms:created xsi:type="dcterms:W3CDTF">2014-09-21T17:58:26Z</dcterms:created>
  <dcterms:modified xsi:type="dcterms:W3CDTF">2024-02-07T17:00:10Z</dcterms:modified>
</cp:coreProperties>
</file>