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44" r:id="rId2"/>
    <p:sldId id="345" r:id="rId3"/>
    <p:sldId id="346" r:id="rId4"/>
    <p:sldId id="347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91" r:id="rId22"/>
    <p:sldId id="366" r:id="rId23"/>
    <p:sldId id="367" r:id="rId24"/>
    <p:sldId id="368" r:id="rId25"/>
    <p:sldId id="369" r:id="rId26"/>
    <p:sldId id="370" r:id="rId27"/>
    <p:sldId id="372" r:id="rId28"/>
    <p:sldId id="373" r:id="rId29"/>
    <p:sldId id="393" r:id="rId30"/>
    <p:sldId id="392" r:id="rId31"/>
    <p:sldId id="395" r:id="rId32"/>
    <p:sldId id="374" r:id="rId33"/>
    <p:sldId id="375" r:id="rId34"/>
    <p:sldId id="396" r:id="rId35"/>
    <p:sldId id="939" r:id="rId36"/>
    <p:sldId id="376" r:id="rId37"/>
    <p:sldId id="377" r:id="rId38"/>
    <p:sldId id="378" r:id="rId39"/>
    <p:sldId id="379" r:id="rId40"/>
    <p:sldId id="380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81" r:id="rId5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SN Biersach" initials="DMB" lastIdx="1" clrIdx="0">
    <p:extLst>
      <p:ext uri="{19B8F6BF-5375-455C-9EA6-DF929625EA0E}">
        <p15:presenceInfo xmlns:p15="http://schemas.microsoft.com/office/powerpoint/2012/main" userId="39cd53c9c648f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93B43D6C-5A43-4908-9264-83FCD55A39AB}"/>
    <pc:docChg chg="modSld">
      <pc:chgData name="David Biersach" userId="14a9feb0-85a7-4da4-be8a-c1e22b637acc" providerId="ADAL" clId="{93B43D6C-5A43-4908-9264-83FCD55A39AB}" dt="2018-02-07T01:49:56.465" v="31" actId="6549"/>
      <pc:docMkLst>
        <pc:docMk/>
      </pc:docMkLst>
      <pc:sldChg chg="modSp">
        <pc:chgData name="David Biersach" userId="14a9feb0-85a7-4da4-be8a-c1e22b637acc" providerId="ADAL" clId="{93B43D6C-5A43-4908-9264-83FCD55A39AB}" dt="2018-02-07T01:42:36.138" v="9" actId="20577"/>
        <pc:sldMkLst>
          <pc:docMk/>
          <pc:sldMk cId="2085073982" sldId="367"/>
        </pc:sldMkLst>
        <pc:spChg chg="mod">
          <ac:chgData name="David Biersach" userId="14a9feb0-85a7-4da4-be8a-c1e22b637acc" providerId="ADAL" clId="{93B43D6C-5A43-4908-9264-83FCD55A39AB}" dt="2018-02-07T01:42:36.138" v="9" actId="20577"/>
          <ac:spMkLst>
            <pc:docMk/>
            <pc:sldMk cId="2085073982" sldId="367"/>
            <ac:spMk id="3" creationId="{00000000-0000-0000-0000-000000000000}"/>
          </ac:spMkLst>
        </pc:spChg>
      </pc:sldChg>
      <pc:sldChg chg="modSp">
        <pc:chgData name="David Biersach" userId="14a9feb0-85a7-4da4-be8a-c1e22b637acc" providerId="ADAL" clId="{93B43D6C-5A43-4908-9264-83FCD55A39AB}" dt="2018-02-07T01:49:56.465" v="31" actId="6549"/>
        <pc:sldMkLst>
          <pc:docMk/>
          <pc:sldMk cId="671643499" sldId="390"/>
        </pc:sldMkLst>
        <pc:spChg chg="mod">
          <ac:chgData name="David Biersach" userId="14a9feb0-85a7-4da4-be8a-c1e22b637acc" providerId="ADAL" clId="{93B43D6C-5A43-4908-9264-83FCD55A39AB}" dt="2018-02-07T01:49:56.465" v="31" actId="6549"/>
          <ac:spMkLst>
            <pc:docMk/>
            <pc:sldMk cId="671643499" sldId="3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Statistics,</a:t>
            </a:r>
          </a:p>
          <a:p>
            <a:pPr algn="ctr"/>
            <a:r>
              <a:rPr lang="en-US" dirty="0"/>
              <a:t>Euler Line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8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0E069-88F7-4BF4-94B5-2CD2981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8" y="2938140"/>
            <a:ext cx="6071804" cy="998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2516444" y="1650768"/>
            <a:ext cx="2859343" cy="717464"/>
          </a:xfrm>
          <a:prstGeom prst="wedgeRectCallout">
            <a:avLst>
              <a:gd name="adj1" fmla="val -17045"/>
              <a:gd name="adj2" fmla="val 135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will all use 2016 to verify your code with mine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5784440" y="1932039"/>
            <a:ext cx="1855225" cy="687339"/>
          </a:xfrm>
          <a:prstGeom prst="wedgeRectCallout">
            <a:avLst>
              <a:gd name="adj1" fmla="val -64331"/>
              <a:gd name="adj2" fmla="val 13242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Generator initialized to seed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1763046" y="4421858"/>
            <a:ext cx="2123154" cy="967560"/>
          </a:xfrm>
          <a:prstGeom prst="wedgeRectCallout">
            <a:avLst>
              <a:gd name="adj1" fmla="val 24949"/>
              <a:gd name="adj2" fmla="val -1044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Emits random integers using a uniform distribution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5784439" y="4330819"/>
            <a:ext cx="1597129" cy="956478"/>
          </a:xfrm>
          <a:prstGeom prst="wedgeRectCallout">
            <a:avLst>
              <a:gd name="adj1" fmla="val -782"/>
              <a:gd name="adj2" fmla="val -980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Sets low &amp; high range,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both inclusive</a:t>
            </a:r>
          </a:p>
        </p:txBody>
      </p:sp>
    </p:spTree>
    <p:extLst>
      <p:ext uri="{BB962C8B-B14F-4D97-AF65-F5344CB8AC3E}">
        <p14:creationId xmlns:p14="http://schemas.microsoft.com/office/powerpoint/2010/main" val="3450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B5602-0E49-45CC-B9D9-0B7BD33F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4" y="2168279"/>
            <a:ext cx="7547412" cy="3067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02594" y="4022036"/>
            <a:ext cx="2757948" cy="1442242"/>
          </a:xfrm>
          <a:prstGeom prst="wedgeRectCallout">
            <a:avLst>
              <a:gd name="adj1" fmla="val -51295"/>
              <a:gd name="adj2" fmla="val -715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Calls the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distribution1d6()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function three times.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Each call moves the generator to the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85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2" y="2177362"/>
            <a:ext cx="6190476" cy="3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77217" y="3553106"/>
            <a:ext cx="2351485" cy="1011520"/>
          </a:xfrm>
          <a:prstGeom prst="wedgeRectCallout">
            <a:avLst>
              <a:gd name="adj1" fmla="val -132194"/>
              <a:gd name="adj2" fmla="val 5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.reset() </a:t>
            </a:r>
            <a:r>
              <a:rPr lang="en-US" dirty="0">
                <a:solidFill>
                  <a:srgbClr val="FF0000"/>
                </a:solidFill>
              </a:rPr>
              <a:t>returns the distribution back to the original seed value</a:t>
            </a:r>
          </a:p>
        </p:txBody>
      </p:sp>
    </p:spTree>
    <p:extLst>
      <p:ext uri="{BB962C8B-B14F-4D97-AF65-F5344CB8AC3E}">
        <p14:creationId xmlns:p14="http://schemas.microsoft.com/office/powerpoint/2010/main" val="147226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Update a program to generate </a:t>
                </a:r>
                <a:r>
                  <a:rPr lang="en-US" sz="2400" b="1" dirty="0"/>
                  <a:t>1,000,000</a:t>
                </a:r>
                <a:r>
                  <a:rPr lang="en-US" sz="2400" dirty="0"/>
                  <a:t> hero ability scores, comparing the </a:t>
                </a:r>
                <a:r>
                  <a:rPr lang="en-US" sz="2400" i="1" dirty="0"/>
                  <a:t>mean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standard deviation </a:t>
                </a:r>
                <a:r>
                  <a:rPr lang="en-US" sz="2400" dirty="0"/>
                  <a:t>of the 1d20 versus the 3d6 dice roll methods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particular, write the missing code to correctly calculate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CalcStdDev1d20</a:t>
                </a:r>
                <a:r>
                  <a:rPr lang="en-US" sz="2400" dirty="0"/>
                  <a:t> function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pow</a:t>
                </a:r>
                <a:r>
                  <a:rPr lang="en-US" sz="2400" dirty="0"/>
                  <a:t>(x, y)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Which dice roll method would you want to use to generate your hero’s abilities?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2"/>
                <a:stretch>
                  <a:fillRect l="-1005" t="-185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D494E-E87C-4FE5-B90C-56AD5C00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09" y="1327355"/>
            <a:ext cx="6552381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077" y="5484184"/>
            <a:ext cx="2536723" cy="205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1569" y="4721941"/>
            <a:ext cx="4190998" cy="207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248D3-109A-45EB-B8D6-9B62B4E1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521545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and call </a:t>
            </a:r>
            <a:r>
              <a:rPr lang="en-US" sz="2400" b="1" dirty="0"/>
              <a:t>functions</a:t>
            </a:r>
            <a:r>
              <a:rPr lang="en-US" sz="2400" dirty="0"/>
              <a:t>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request “random” integers within a given 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</a:t>
            </a:r>
            <a:r>
              <a:rPr lang="en-US" sz="2400" b="1" dirty="0">
                <a:solidFill>
                  <a:srgbClr val="FF0000"/>
                </a:solidFill>
              </a:rPr>
              <a:t>Euler’s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A1B2-6DE9-4842-9F39-2A4A7547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88" y="5064411"/>
            <a:ext cx="1149023" cy="1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13D874-68A5-4F8B-A302-04D141AFB6CF}"/>
              </a:ext>
            </a:extLst>
          </p:cNvPr>
          <p:cNvGrpSpPr/>
          <p:nvPr/>
        </p:nvGrpSpPr>
        <p:grpSpPr>
          <a:xfrm>
            <a:off x="3382294" y="1374679"/>
            <a:ext cx="1635063" cy="631101"/>
            <a:chOff x="3256936" y="1500041"/>
            <a:chExt cx="1635063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/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𝒕𝒐𝒕𝒂𝒍𝑹𝒐𝒍𝒍𝒔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58" r="-186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463FF9-5DE6-4D0F-BC10-7F46254D1D2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4074468" y="1777040"/>
              <a:ext cx="114074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AB2D83-CAA6-4AFC-85B0-2964D2A59E3D}"/>
              </a:ext>
            </a:extLst>
          </p:cNvPr>
          <p:cNvGrpSpPr/>
          <p:nvPr/>
        </p:nvGrpSpPr>
        <p:grpSpPr>
          <a:xfrm>
            <a:off x="5669458" y="1374679"/>
            <a:ext cx="1134926" cy="631101"/>
            <a:chOff x="5544100" y="1500041"/>
            <a:chExt cx="1134926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/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74" r="-427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CDB5DF-D613-4F89-B848-4C55BF75E44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862484" y="1777040"/>
              <a:ext cx="249079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C253C3-7E5F-4324-AD39-40994A3F6654}"/>
              </a:ext>
            </a:extLst>
          </p:cNvPr>
          <p:cNvGrpSpPr/>
          <p:nvPr/>
        </p:nvGrpSpPr>
        <p:grpSpPr>
          <a:xfrm>
            <a:off x="1359269" y="1374679"/>
            <a:ext cx="1288066" cy="1495634"/>
            <a:chOff x="1233911" y="1500041"/>
            <a:chExt cx="1288066" cy="1495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/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𝒓𝒐𝒍𝒍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556" r="-185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155AE5-03F7-4A16-9231-D882432ABD8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726803" y="1777040"/>
              <a:ext cx="795174" cy="121863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BE31-B386-4F5A-A7EF-963C293FC02B}"/>
              </a:ext>
            </a:extLst>
          </p:cNvPr>
          <p:cNvGrpSpPr/>
          <p:nvPr/>
        </p:nvGrpSpPr>
        <p:grpSpPr>
          <a:xfrm>
            <a:off x="5161935" y="3131498"/>
            <a:ext cx="3159889" cy="670761"/>
            <a:chOff x="5161935" y="3131498"/>
            <a:chExt cx="3159889" cy="67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/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048666-B124-47C8-B09F-381562D2A31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161935" y="3185652"/>
              <a:ext cx="1089130" cy="2812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6B27-ADF5-42D3-8B5E-226B1AE2D859}"/>
              </a:ext>
            </a:extLst>
          </p:cNvPr>
          <p:cNvGrpSpPr/>
          <p:nvPr/>
        </p:nvGrpSpPr>
        <p:grpSpPr>
          <a:xfrm>
            <a:off x="1366644" y="3591865"/>
            <a:ext cx="2415661" cy="1361002"/>
            <a:chOff x="1233911" y="3525499"/>
            <a:chExt cx="2415661" cy="1361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/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2FA3B4-2F99-4401-BD90-7AFC63DCD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802" y="3525499"/>
              <a:ext cx="596069" cy="9792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C88B4D-E07C-4563-B4FB-429183EBC30D}"/>
              </a:ext>
            </a:extLst>
          </p:cNvPr>
          <p:cNvGrpSpPr/>
          <p:nvPr/>
        </p:nvGrpSpPr>
        <p:grpSpPr>
          <a:xfrm>
            <a:off x="3974688" y="3794430"/>
            <a:ext cx="2145068" cy="1093740"/>
            <a:chOff x="3841955" y="3728064"/>
            <a:chExt cx="2145068" cy="109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/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𝒔𝒕𝒅𝑫𝒆𝒗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blipFill>
                  <a:blip r:embed="rId8"/>
                  <a:stretch>
                    <a:fillRect l="-3861" r="-15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3541A4-CC02-4BE8-9569-3AD4AA949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1955" y="3728064"/>
              <a:ext cx="985237" cy="77671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F94D38-9DD4-4502-A173-6F1977D3D6E1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936A29-3A47-4833-A0B2-A0CAD1C73000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4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4B891-8F6E-4440-A38E-9E92DAE1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90" y="1909952"/>
            <a:ext cx="5647619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6155609" y="3246622"/>
            <a:ext cx="2359741" cy="1491142"/>
          </a:xfrm>
          <a:prstGeom prst="wedgeRectCallout">
            <a:avLst>
              <a:gd name="adj1" fmla="val -70994"/>
              <a:gd name="adj2" fmla="val -372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5011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an existing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 </a:t>
            </a:r>
            <a:r>
              <a:rPr lang="en-US" sz="2000" dirty="0"/>
              <a:t>between 1 million &amp; 2 million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an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</a:t>
            </a:r>
            <a:r>
              <a:rPr lang="en-US" sz="2000" b="1" dirty="0"/>
              <a:t>2x</a:t>
            </a:r>
            <a:r>
              <a:rPr lang="en-US" sz="2000" dirty="0"/>
              <a:t> that set’s lower limit </a:t>
            </a:r>
            <a:r>
              <a:rPr lang="en-US" sz="2000" b="1" dirty="0"/>
              <a:t>+</a:t>
            </a:r>
            <a:r>
              <a:rPr lang="en-US" sz="2000" dirty="0"/>
              <a:t> another random number between 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assignment is to discover a magic number hidden 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uniform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err="1">
                    <a:solidFill>
                      <a:srgbClr val="FF0000"/>
                    </a:solidFill>
                  </a:rPr>
                  <a:t>magicNumber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059D2-2BC2-4749-877C-7F249B64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1537655"/>
            <a:ext cx="7133333" cy="4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5314074" y="4412651"/>
            <a:ext cx="1887792" cy="543714"/>
          </a:xfrm>
          <a:prstGeom prst="wedgeRectCallout">
            <a:avLst>
              <a:gd name="adj1" fmla="val -102040"/>
              <a:gd name="adj2" fmla="val -455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this formula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3518" y="4315197"/>
            <a:ext cx="393895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74105" y="4430055"/>
            <a:ext cx="766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02CDA1-495E-4F1E-8D5F-20EA0AE9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12" y="5008972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88DE7-0A92-4BE2-9958-5C9E422E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36192"/>
            <a:ext cx="7132320" cy="468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7752" y="4321618"/>
            <a:ext cx="3363426" cy="287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9ED2A-D459-4E4E-8E5A-CF88A014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74" y="1188071"/>
            <a:ext cx="5360453" cy="31307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12?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3754" y="1440445"/>
            <a:ext cx="524929" cy="199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461346"/>
            <a:chOff x="1171180" y="4838197"/>
            <a:chExt cx="2843330" cy="1461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mean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180853" cy="4596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180853" cy="459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25772" y="2639631"/>
                <a:ext cx="2180853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2639631"/>
                <a:ext cx="2180853" cy="45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81D5F-59D3-4E78-9BFB-95821ECA1BB9}"/>
                  </a:ext>
                </a:extLst>
              </p:cNvPr>
              <p:cNvSpPr/>
              <p:nvPr/>
            </p:nvSpPr>
            <p:spPr>
              <a:xfrm>
                <a:off x="1754758" y="3606497"/>
                <a:ext cx="2180853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81D5F-59D3-4E78-9BFB-95821ECA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3606497"/>
                <a:ext cx="2180853" cy="459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liner operator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  <a:blipFill>
                <a:blip r:embed="rId13"/>
                <a:stretch>
                  <a:fillRect l="-83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918" b="65908"/>
          <a:stretch/>
        </p:blipFill>
        <p:spPr>
          <a:xfrm>
            <a:off x="417494" y="2899391"/>
            <a:ext cx="4905530" cy="1178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86C26-30AD-4176-A26C-7C9CC39B9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r="2498"/>
          <a:stretch/>
        </p:blipFill>
        <p:spPr>
          <a:xfrm>
            <a:off x="3779703" y="3609966"/>
            <a:ext cx="3240881" cy="5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/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7954CF-5072-4ECE-83B0-4AE09197B5C7}"/>
              </a:ext>
            </a:extLst>
          </p:cNvPr>
          <p:cNvSpPr txBox="1"/>
          <p:nvPr/>
        </p:nvSpPr>
        <p:spPr>
          <a:xfrm>
            <a:off x="4625853" y="4224929"/>
            <a:ext cx="15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 1 Results</a:t>
            </a:r>
          </a:p>
        </p:txBody>
      </p:sp>
    </p:spTree>
    <p:extLst>
      <p:ext uri="{BB962C8B-B14F-4D97-AF65-F5344CB8AC3E}">
        <p14:creationId xmlns:p14="http://schemas.microsoft.com/office/powerpoint/2010/main" val="38752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8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184"/>
          <a:stretch/>
        </p:blipFill>
        <p:spPr>
          <a:xfrm>
            <a:off x="417493" y="2899391"/>
            <a:ext cx="7901623" cy="2378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61441-AC9B-4FCA-97C5-E1C1F8220BAB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603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3" y="2899391"/>
            <a:ext cx="7901623" cy="3456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5566" y="5773789"/>
            <a:ext cx="892277" cy="53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7780" y="5343234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85A39C-8294-494E-B55C-37F57F6866B8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/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Understanding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91782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probability of a continuous random variable having an </a:t>
            </a:r>
            <a:r>
              <a:rPr lang="en-US" sz="2400" u="sng" dirty="0"/>
              <a:t>exact</a:t>
            </a:r>
            <a:r>
              <a:rPr lang="en-US" sz="2400" dirty="0"/>
              <a:t> value is </a:t>
            </a:r>
            <a:r>
              <a:rPr lang="en-US" sz="2400" b="1" dirty="0">
                <a:solidFill>
                  <a:srgbClr val="FF0000"/>
                </a:solidFill>
              </a:rPr>
              <a:t>zero!!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never measure continuous distributions </a:t>
            </a:r>
            <a:r>
              <a:rPr lang="en-US" sz="2000" u="sng" dirty="0"/>
              <a:t>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measurement changes as we increase magnification/precision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Accumulating statistics may enable accurate trend prediction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Single events may happen in a </a:t>
            </a:r>
            <a:r>
              <a:rPr lang="en-US" sz="2000" b="1" dirty="0">
                <a:solidFill>
                  <a:srgbClr val="FF0000"/>
                </a:solidFill>
              </a:rPr>
              <a:t>non-deterministic</a:t>
            </a:r>
            <a:r>
              <a:rPr lang="en-US" sz="2000" dirty="0"/>
              <a:t> manner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Yet the aggregate </a:t>
            </a:r>
            <a:r>
              <a:rPr lang="en-US" sz="2000" i="1" dirty="0"/>
              <a:t>ensemble</a:t>
            </a:r>
            <a:r>
              <a:rPr lang="en-US" sz="2000" dirty="0"/>
              <a:t> behavior might be </a:t>
            </a:r>
            <a:r>
              <a:rPr lang="en-US" sz="2000" b="1" dirty="0">
                <a:solidFill>
                  <a:srgbClr val="00B050"/>
                </a:solidFill>
              </a:rPr>
              <a:t>deterministic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paradox? Think Lotto: small odds for all, yet someone always wins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Scientific </a:t>
            </a:r>
            <a:r>
              <a:rPr lang="en-US" sz="2400" i="1" dirty="0"/>
              <a:t>observables</a:t>
            </a:r>
            <a:r>
              <a:rPr lang="en-US" sz="2400" dirty="0"/>
              <a:t> are governed by averages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Statistical Mechanics</a:t>
            </a:r>
            <a:r>
              <a:rPr lang="en-US" sz="2000" dirty="0"/>
              <a:t>: temperate = average kinetic energy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Quantum Mechanics: Shape of electron orbitals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Should Students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250" y="1905000"/>
            <a:ext cx="3867150" cy="46095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Uniform, Normal, Exponential, Logarithmic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Student’s </a:t>
            </a:r>
            <a:r>
              <a:rPr lang="en-US" sz="2400" b="1" i="1" dirty="0"/>
              <a:t>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Bernoulli, Binomial, Beta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Poisson, Erlang, Pareto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Mean, Mode, Median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Skew, Variance, Std. Dev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Moments of Distribution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Conditional Probability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Bayesian Inference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905001"/>
            <a:ext cx="3448050" cy="46095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Gamma, Chi-Squared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Maxwell-</a:t>
            </a:r>
            <a:r>
              <a:rPr lang="en-US" sz="2400" dirty="0" err="1"/>
              <a:t>Boltzman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Regression Techniques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Confidence Intervals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Hypothesis Testing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Time Series Analysis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ANOVA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Stochastic Processes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Markov Chains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Clustering Algorithms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346" y="1219201"/>
            <a:ext cx="772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>
                <a:solidFill>
                  <a:srgbClr val="FF0000"/>
                </a:solidFill>
              </a:rPr>
              <a:t>The Probability and Statistics Used Most Often at BNL: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≤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≤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exceeds 1, across </a:t>
            </a:r>
            <a:r>
              <a:rPr lang="en-US" sz="2400" i="1" dirty="0"/>
              <a:t>all</a:t>
            </a:r>
            <a:r>
              <a:rPr lang="en-US" sz="2400" dirty="0"/>
              <a:t>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69105-A5F5-4B96-8CD3-13627C74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5" y="1468581"/>
            <a:ext cx="712380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98715" y="4724049"/>
            <a:ext cx="2033175" cy="216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5393386" y="3492085"/>
            <a:ext cx="1954161" cy="1011520"/>
          </a:xfrm>
          <a:prstGeom prst="wedgeRectCallout">
            <a:avLst>
              <a:gd name="adj1" fmla="val -101942"/>
              <a:gd name="adj2" fmla="val 816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 code to perform each step of the experiment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1A91C-2DA2-4EC3-BEF6-2F603D6C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88" y="4915679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DD687-36F3-4B41-AF58-611CBDCC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5" y="1470210"/>
            <a:ext cx="712380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7962" y="4732725"/>
            <a:ext cx="3552509" cy="1269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Generating Hero Ability Values</a:t>
            </a:r>
            <a:endParaRPr 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AA9C6-7ECD-4A8D-823B-30408CCB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1417228"/>
            <a:ext cx="6600000" cy="24952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2457" y="2176247"/>
            <a:ext cx="914401" cy="48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Geometry Gem the Greeks Overlooked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Centroid</a:t>
                </a:r>
                <a:r>
                  <a:rPr lang="en-US" sz="2400" dirty="0"/>
                  <a:t> = center of mass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Circumcenter</a:t>
                </a:r>
                <a:r>
                  <a:rPr lang="en-US" sz="2400" dirty="0"/>
                  <a:t> = intersection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side</a:t>
                </a:r>
                <a:r>
                  <a:rPr lang="en-US" sz="2400" dirty="0"/>
                  <a:t> bisectors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Orthocenter</a:t>
                </a:r>
                <a:r>
                  <a:rPr lang="en-US" sz="2400" dirty="0"/>
                  <a:t> = intersection of the altitudes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blipFill>
                <a:blip r:embed="rId3"/>
                <a:stretch>
                  <a:fillRect l="-1967" t="-2168" r="-1210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075B9-441E-4256-BDFD-7ED4676A48DE}"/>
              </a:ext>
            </a:extLst>
          </p:cNvPr>
          <p:cNvSpPr/>
          <p:nvPr/>
        </p:nvSpPr>
        <p:spPr>
          <a:xfrm>
            <a:off x="2448232" y="1909916"/>
            <a:ext cx="1157749" cy="617928"/>
          </a:xfrm>
          <a:prstGeom prst="wedgeRoundRectCallout">
            <a:avLst>
              <a:gd name="adj1" fmla="val 1460"/>
              <a:gd name="adj2" fmla="val 162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Euler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7C575-3F06-49AE-990A-8EB2046C3350}"/>
              </a:ext>
            </a:extLst>
          </p:cNvPr>
          <p:cNvSpPr txBox="1"/>
          <p:nvPr/>
        </p:nvSpPr>
        <p:spPr>
          <a:xfrm>
            <a:off x="4339712" y="4481337"/>
            <a:ext cx="423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Euler was the first to realize and prove those </a:t>
            </a:r>
            <a:r>
              <a:rPr lang="en-US" sz="2000" b="1" dirty="0"/>
              <a:t>three</a:t>
            </a:r>
            <a:r>
              <a:rPr lang="en-US" sz="2000" dirty="0"/>
              <a:t> points are </a:t>
            </a:r>
            <a:r>
              <a:rPr lang="en-US" sz="2000" b="1" dirty="0">
                <a:solidFill>
                  <a:srgbClr val="FF0000"/>
                </a:solidFill>
              </a:rPr>
              <a:t>always colinear</a:t>
            </a:r>
            <a:r>
              <a:rPr lang="en-US" sz="2000" dirty="0"/>
              <a:t> for </a:t>
            </a:r>
            <a:r>
              <a:rPr lang="en-US" sz="2000" u="sng" dirty="0"/>
              <a:t>any</a:t>
            </a:r>
            <a:r>
              <a:rPr lang="en-US" sz="2000" dirty="0"/>
              <a:t> given triangle!</a:t>
            </a:r>
          </a:p>
        </p:txBody>
      </p:sp>
    </p:spTree>
    <p:extLst>
      <p:ext uri="{BB962C8B-B14F-4D97-AF65-F5344CB8AC3E}">
        <p14:creationId xmlns:p14="http://schemas.microsoft.com/office/powerpoint/2010/main" val="11017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85" y="1468581"/>
            <a:ext cx="4441565" cy="4434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A72259-A7E9-4E58-A917-619ED9F476BA}"/>
              </a:ext>
            </a:extLst>
          </p:cNvPr>
          <p:cNvSpPr/>
          <p:nvPr/>
        </p:nvSpPr>
        <p:spPr>
          <a:xfrm>
            <a:off x="5973098" y="1592826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CD1D-C1B4-43D5-8A3F-78E617227A3D}"/>
              </a:ext>
            </a:extLst>
          </p:cNvPr>
          <p:cNvSpPr/>
          <p:nvPr/>
        </p:nvSpPr>
        <p:spPr>
          <a:xfrm>
            <a:off x="5955354" y="2725777"/>
            <a:ext cx="50259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893E6-49D2-4087-BC1E-DBCC0C28C772}"/>
              </a:ext>
            </a:extLst>
          </p:cNvPr>
          <p:cNvSpPr/>
          <p:nvPr/>
        </p:nvSpPr>
        <p:spPr>
          <a:xfrm>
            <a:off x="5973098" y="5148053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36DE-33D8-4AB9-A813-044BF130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7" y="1479329"/>
            <a:ext cx="7383349" cy="4120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83" y="365126"/>
            <a:ext cx="5106367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 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912" y="516265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(-30,-30)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813" y="3814789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(10,-10)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3479" y="2435435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(-10,10)</a:t>
            </a:r>
          </a:p>
        </p:txBody>
      </p:sp>
      <p:sp>
        <p:nvSpPr>
          <p:cNvPr id="13" name="Oval 12"/>
          <p:cNvSpPr/>
          <p:nvPr/>
        </p:nvSpPr>
        <p:spPr>
          <a:xfrm>
            <a:off x="821410" y="554064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9813" y="411050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64655" y="2776363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57493" y="114439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(30, 30)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93431" y="4424766"/>
            <a:ext cx="2443388" cy="377149"/>
            <a:chOff x="893431" y="4424766"/>
            <a:chExt cx="2443388" cy="377149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3067670" y="1978267"/>
            <a:ext cx="1395526" cy="377149"/>
            <a:chOff x="893431" y="4424766"/>
            <a:chExt cx="2443388" cy="3771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2683074" y="4807909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84787" y="1890603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55491" y="3275510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>
            <a:stCxn id="25" idx="5"/>
            <a:endCxn id="26" idx="1"/>
          </p:cNvCxnSpPr>
          <p:nvPr/>
        </p:nvCxnSpPr>
        <p:spPr>
          <a:xfrm>
            <a:off x="4807979" y="2016276"/>
            <a:ext cx="2468648" cy="12807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26" idx="3"/>
          </p:cNvCxnSpPr>
          <p:nvPr/>
        </p:nvCxnSpPr>
        <p:spPr>
          <a:xfrm flipV="1">
            <a:off x="2827402" y="3401183"/>
            <a:ext cx="4449225" cy="14803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7"/>
            <a:endCxn id="25" idx="3"/>
          </p:cNvCxnSpPr>
          <p:nvPr/>
        </p:nvCxnSpPr>
        <p:spPr>
          <a:xfrm flipV="1">
            <a:off x="2806266" y="2016276"/>
            <a:ext cx="1899657" cy="28131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48170" y="4977987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10109" y="1522955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34413" y="3112406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v2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91977" y="4424766"/>
            <a:ext cx="2443388" cy="377149"/>
            <a:chOff x="893431" y="4424766"/>
            <a:chExt cx="2443388" cy="37714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8A63144-5F18-44B1-8F0F-5A06925F1E3D}"/>
              </a:ext>
            </a:extLst>
          </p:cNvPr>
          <p:cNvSpPr/>
          <p:nvPr/>
        </p:nvSpPr>
        <p:spPr>
          <a:xfrm>
            <a:off x="8163665" y="1427549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D13A5-2D04-4614-9E55-503C09E0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" y="653733"/>
            <a:ext cx="3009003" cy="501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F2005-7411-4691-B871-53B69BC3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154" y="4673160"/>
            <a:ext cx="2494549" cy="1857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CFC4B-C267-4079-98CF-A0C44F1EFD17}"/>
              </a:ext>
            </a:extLst>
          </p:cNvPr>
          <p:cNvSpPr txBox="1"/>
          <p:nvPr/>
        </p:nvSpPr>
        <p:spPr>
          <a:xfrm>
            <a:off x="4308650" y="3343629"/>
            <a:ext cx="6876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8017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1D344-30C3-4D1F-BDCD-4E2C8640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44" y="1679067"/>
            <a:ext cx="5623312" cy="4238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ED259B-D31A-4C9F-AEF5-DC6119F9BBD0}"/>
              </a:ext>
            </a:extLst>
          </p:cNvPr>
          <p:cNvSpPr/>
          <p:nvPr/>
        </p:nvSpPr>
        <p:spPr>
          <a:xfrm>
            <a:off x="5943601" y="2773332"/>
            <a:ext cx="2005780" cy="1025013"/>
          </a:xfrm>
          <a:prstGeom prst="wedgeRoundRectCallout">
            <a:avLst>
              <a:gd name="adj1" fmla="val -42758"/>
              <a:gd name="adj2" fmla="val -76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37368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7296-67E6-4875-9A06-B793C32D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6" y="1532239"/>
            <a:ext cx="3579570" cy="339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4C699-31BA-4A89-9878-19BBD44F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8" y="1532239"/>
            <a:ext cx="4306687" cy="2463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670BE-18BA-4B1B-A1F9-8B95A54C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68" y="4212725"/>
            <a:ext cx="4306687" cy="132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A6516-5322-4E07-B57B-A23AE0376CB2}"/>
              </a:ext>
            </a:extLst>
          </p:cNvPr>
          <p:cNvSpPr txBox="1"/>
          <p:nvPr/>
        </p:nvSpPr>
        <p:spPr>
          <a:xfrm>
            <a:off x="628650" y="5340688"/>
            <a:ext cx="3060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r>
              <a:rPr lang="en-US" sz="2000" dirty="0"/>
              <a:t>: This code only draws the line connecting the </a:t>
            </a:r>
            <a:r>
              <a:rPr lang="en-US" sz="2000" b="1" dirty="0">
                <a:solidFill>
                  <a:srgbClr val="FF9900"/>
                </a:solidFill>
              </a:rPr>
              <a:t>centroid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circumcenter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C08DA-3875-498F-8E36-6906D924B92E}"/>
              </a:ext>
            </a:extLst>
          </p:cNvPr>
          <p:cNvCxnSpPr>
            <a:cxnSpLocks/>
          </p:cNvCxnSpPr>
          <p:nvPr/>
        </p:nvCxnSpPr>
        <p:spPr>
          <a:xfrm flipV="1">
            <a:off x="3347884" y="4602297"/>
            <a:ext cx="1106129" cy="738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DFD5-715F-477C-90E6-BE5FF0C7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45" y="1605446"/>
            <a:ext cx="3291815" cy="3460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64415-531B-4DC6-BE7F-F2E3CD4D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40" y="1614948"/>
            <a:ext cx="3282777" cy="345112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1719738" y="5265809"/>
            <a:ext cx="2005780" cy="1025013"/>
          </a:xfrm>
          <a:prstGeom prst="wedgeRoundRectCallout">
            <a:avLst>
              <a:gd name="adj1" fmla="val -21802"/>
              <a:gd name="adj2" fmla="val -90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8877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EE32B-49BC-48E4-8024-1400F6A3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20" y="1605446"/>
            <a:ext cx="3291815" cy="346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2730003" y="4075322"/>
            <a:ext cx="1841997" cy="990750"/>
          </a:xfrm>
          <a:prstGeom prst="wedgeRoundRectCallout">
            <a:avLst>
              <a:gd name="adj1" fmla="val -43499"/>
              <a:gd name="adj2" fmla="val -101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Left click &amp; drag to draw a zoom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C61C0-70CC-4204-8880-FED7D7BA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6" y="1605446"/>
            <a:ext cx="3291815" cy="34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Euler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04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Recall Euler proved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(the intersection of the altitudes) is also on that </a:t>
            </a:r>
            <a:r>
              <a:rPr lang="en-US" sz="2400" i="1" u="sng" dirty="0"/>
              <a:t>same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is similar to the circumcenter, except instead of using the midpoint of each side, </a:t>
            </a:r>
            <a:r>
              <a:rPr lang="en-US" sz="2400" b="1" dirty="0"/>
              <a:t>we use the vertex opposite each side</a:t>
            </a:r>
            <a:r>
              <a:rPr lang="en-US" sz="2400" dirty="0"/>
              <a:t>, to find the point-slope form of each altitude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v1 and the negative reciprocal of slope v2v3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v2 and the negative reciprocal of slope v1v3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 code to </a:t>
            </a:r>
            <a:r>
              <a:rPr lang="en-US" sz="2400" b="1" dirty="0"/>
              <a:t>Lab 4</a:t>
            </a:r>
            <a:r>
              <a:rPr lang="en-US" sz="2400" dirty="0"/>
              <a:t> to calculate and draw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, to visually confirm it falls on the same line formed from the centroid and circumcenter – </a:t>
            </a:r>
            <a:r>
              <a:rPr lang="en-US" sz="2400" b="1" dirty="0">
                <a:solidFill>
                  <a:srgbClr val="00B050"/>
                </a:solidFill>
              </a:rPr>
              <a:t>for all triangles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calculate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Standard Deviation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Variance is just another average: it is the average distance between each data point and the mean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entire set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and call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custom functions</a:t>
                </a:r>
                <a:r>
                  <a:rPr lang="en-US" sz="2400" dirty="0"/>
                  <a:t> to organize code into named scopes having specific purposes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  <a:blipFill>
                <a:blip r:embed="rId2"/>
                <a:stretch>
                  <a:fillRect l="-1836" t="-1961" r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seemingly random process hides a different universal constant: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 </a:t>
                </a:r>
                <a:r>
                  <a:rPr lang="en-US" sz="2400" b="1" dirty="0"/>
                  <a:t>very large</a:t>
                </a:r>
                <a:r>
                  <a:rPr lang="en-US" sz="2400" dirty="0"/>
                  <a:t> sample set – everything in scientific computing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big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  <a:blipFill>
                <a:blip r:embed="rId3"/>
                <a:stretch>
                  <a:fillRect l="-2418" t="-1961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can declare and define your own custom functions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Function names use </a:t>
            </a:r>
            <a:r>
              <a:rPr lang="en-US" sz="2000" b="1" dirty="0"/>
              <a:t>CamelCase #1</a:t>
            </a:r>
            <a:r>
              <a:rPr lang="en-US" sz="2000" dirty="0"/>
              <a:t> – the </a:t>
            </a:r>
            <a:r>
              <a:rPr lang="en-US" sz="2000" i="1" dirty="0"/>
              <a:t>first</a:t>
            </a:r>
            <a:r>
              <a:rPr lang="en-US" sz="2000" dirty="0"/>
              <a:t> letter is Capitalized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is essentially a custom scope (a group of statements)</a:t>
            </a:r>
            <a:endParaRPr lang="en-US" sz="20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receive</a:t>
            </a:r>
            <a:r>
              <a:rPr lang="en-US" sz="2400" dirty="0"/>
              <a:t> value via a </a:t>
            </a:r>
            <a:r>
              <a:rPr lang="en-US" sz="2400" b="1" dirty="0">
                <a:solidFill>
                  <a:srgbClr val="FF0000"/>
                </a:solidFill>
              </a:rPr>
              <a:t>parameter list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get inbound values passed to it from somewhere else in the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Each parameter has a data type and variable identifier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output</a:t>
            </a:r>
            <a:r>
              <a:rPr lang="en-US" sz="2400" dirty="0"/>
              <a:t> a value via the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statement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only return one intrinsic data type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statement is usually at the end of the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427F-ADCE-4448-B4FF-96D26B6B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2"/>
          <a:stretch/>
        </p:blipFill>
        <p:spPr>
          <a:xfrm>
            <a:off x="2429669" y="2369729"/>
            <a:ext cx="5696692" cy="2216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Defining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3970325" y="4936362"/>
            <a:ext cx="2615380" cy="1069816"/>
          </a:xfrm>
          <a:prstGeom prst="wedgeRectCallout">
            <a:avLst>
              <a:gd name="adj1" fmla="val -51293"/>
              <a:gd name="adj2" fmla="val -1033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function ends at </a:t>
            </a:r>
            <a:r>
              <a:rPr lang="en-US" b="1" dirty="0">
                <a:solidFill>
                  <a:srgbClr val="3C318F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and sends the value back to the </a:t>
            </a:r>
            <a:r>
              <a:rPr lang="en-US" i="1" dirty="0">
                <a:solidFill>
                  <a:srgbClr val="FF0000"/>
                </a:solidFill>
              </a:rPr>
              <a:t>calling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943599" y="1416860"/>
            <a:ext cx="2372647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Inbound</a:t>
            </a:r>
            <a:r>
              <a:rPr lang="en-US" dirty="0">
                <a:solidFill>
                  <a:srgbClr val="FF0000"/>
                </a:solidFill>
              </a:rPr>
              <a:t> Parameter List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08040" y="2799671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B3F916D-4117-42E1-842A-FC67A1987CDE}"/>
              </a:ext>
            </a:extLst>
          </p:cNvPr>
          <p:cNvSpPr/>
          <p:nvPr/>
        </p:nvSpPr>
        <p:spPr>
          <a:xfrm>
            <a:off x="408040" y="4522774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close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7B48DB5-64DA-4D28-8F5F-41952CB261DD}"/>
              </a:ext>
            </a:extLst>
          </p:cNvPr>
          <p:cNvSpPr/>
          <p:nvPr/>
        </p:nvSpPr>
        <p:spPr>
          <a:xfrm>
            <a:off x="3647768" y="1416860"/>
            <a:ext cx="1703440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name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ED3D7E3-FFF8-453F-A48C-28A3CECE5738}"/>
              </a:ext>
            </a:extLst>
          </p:cNvPr>
          <p:cNvSpPr/>
          <p:nvPr/>
        </p:nvSpPr>
        <p:spPr>
          <a:xfrm>
            <a:off x="1469923" y="1416860"/>
            <a:ext cx="1703440" cy="502293"/>
          </a:xfrm>
          <a:prstGeom prst="wedgeRectCallout">
            <a:avLst>
              <a:gd name="adj1" fmla="val 19965"/>
              <a:gd name="adj2" fmla="val 148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656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8B19A-2732-4C06-8CA0-66AC98D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6" y="1739989"/>
            <a:ext cx="5860449" cy="3237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Calling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1307076" y="3107637"/>
            <a:ext cx="2047567" cy="502293"/>
          </a:xfrm>
          <a:prstGeom prst="wedgeRectCallout">
            <a:avLst>
              <a:gd name="adj1" fmla="val 38692"/>
              <a:gd name="adj2" fmla="val 959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value stored in a local variable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444210" y="2246457"/>
            <a:ext cx="1873660" cy="1201789"/>
          </a:xfrm>
          <a:prstGeom prst="wedgeRectCallout">
            <a:avLst>
              <a:gd name="adj1" fmla="val -43473"/>
              <a:gd name="adj2" fmla="val 79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need types in front of the parameters when </a:t>
            </a:r>
            <a:r>
              <a:rPr lang="en-US" b="1" dirty="0">
                <a:solidFill>
                  <a:schemeClr val="tx1"/>
                </a:solidFill>
              </a:rPr>
              <a:t>calling</a:t>
            </a:r>
            <a:r>
              <a:rPr lang="en-US" dirty="0">
                <a:solidFill>
                  <a:srgbClr val="FF0000"/>
                </a:solidFill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4559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r>
              <a:rPr lang="en-US" sz="2400" dirty="0"/>
              <a:t>: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666874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2187</Words>
  <Application>Microsoft Office PowerPoint</Application>
  <PresentationFormat>On-screen Show (4:3)</PresentationFormat>
  <Paragraphs>393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Generating Hero Ability Values</vt:lpstr>
      <vt:lpstr>PowerPoint Presentation</vt:lpstr>
      <vt:lpstr>Functions</vt:lpstr>
      <vt:lpstr>Defining a Function</vt:lpstr>
      <vt:lpstr>Calling a Function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Mean, Variance, Standard Deviation</vt:lpstr>
      <vt:lpstr>Pseudorandom Numbers</vt:lpstr>
      <vt:lpstr>Pseudorandom Numbers</vt:lpstr>
      <vt:lpstr>Pseudorandom Numbers</vt:lpstr>
      <vt:lpstr>Open Lab 1 – Hero Abilities</vt:lpstr>
      <vt:lpstr>Edit Lab 1 – Hero Abilities</vt:lpstr>
      <vt:lpstr>Edit Lab 1 – Hero Abilities</vt:lpstr>
      <vt:lpstr>Run Lab 1 – Hero Abilities</vt:lpstr>
      <vt:lpstr>Check Lab 1 – Hero Abilities</vt:lpstr>
      <vt:lpstr>Variance of Uniform Distributions</vt:lpstr>
      <vt:lpstr>Variance of Uniform Distributions</vt:lpstr>
      <vt:lpstr>Edit Lab 2 – Variance of Uniform Distributions</vt:lpstr>
      <vt:lpstr>Run Lab 2 – Variance of Uniform Distributions</vt:lpstr>
      <vt:lpstr>Check Lab 2 – 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Understanding Probability</vt:lpstr>
      <vt:lpstr>What Should Students Learn?</vt:lpstr>
      <vt:lpstr>Random Straws</vt:lpstr>
      <vt:lpstr>Random Straws</vt:lpstr>
      <vt:lpstr>Edit Lab 3 – Random Straws</vt:lpstr>
      <vt:lpstr>Run Lab 3 – Random Straws</vt:lpstr>
      <vt:lpstr>Check Lab 3 – Random Straws</vt:lpstr>
      <vt:lpstr>A Geometry Gem the Greeks Overlooked</vt:lpstr>
      <vt:lpstr>The Euler Line</vt:lpstr>
      <vt:lpstr> The Euler Line</vt:lpstr>
      <vt:lpstr>Open Lab 4 – Euler Line</vt:lpstr>
      <vt:lpstr>View Lab 4 – Euler Line</vt:lpstr>
      <vt:lpstr>Run Lab 4 – Euler Line</vt:lpstr>
      <vt:lpstr>Check Lab 4 – Euler Line</vt:lpstr>
      <vt:lpstr>Edit Lab 4 – Euler Line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686</cp:revision>
  <cp:lastPrinted>2015-06-01T00:45:11Z</cp:lastPrinted>
  <dcterms:created xsi:type="dcterms:W3CDTF">2014-09-21T17:58:26Z</dcterms:created>
  <dcterms:modified xsi:type="dcterms:W3CDTF">2020-08-25T19:15:35Z</dcterms:modified>
</cp:coreProperties>
</file>