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320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349" r:id="rId16"/>
    <p:sldId id="350" r:id="rId17"/>
    <p:sldId id="352" r:id="rId18"/>
    <p:sldId id="353" r:id="rId19"/>
    <p:sldId id="354" r:id="rId20"/>
    <p:sldId id="355" r:id="rId21"/>
    <p:sldId id="351" r:id="rId22"/>
    <p:sldId id="293" r:id="rId23"/>
    <p:sldId id="294" r:id="rId24"/>
    <p:sldId id="319" r:id="rId25"/>
    <p:sldId id="29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56" r:id="rId54"/>
    <p:sldId id="463" r:id="rId55"/>
    <p:sldId id="464" r:id="rId56"/>
    <p:sldId id="462" r:id="rId57"/>
    <p:sldId id="329" r:id="rId58"/>
    <p:sldId id="331" r:id="rId59"/>
    <p:sldId id="347" r:id="rId60"/>
    <p:sldId id="330" r:id="rId61"/>
    <p:sldId id="332" r:id="rId62"/>
    <p:sldId id="466" r:id="rId63"/>
    <p:sldId id="465" r:id="rId64"/>
    <p:sldId id="333" r:id="rId65"/>
    <p:sldId id="334" r:id="rId66"/>
    <p:sldId id="468" r:id="rId67"/>
    <p:sldId id="335" r:id="rId68"/>
    <p:sldId id="348" r:id="rId69"/>
    <p:sldId id="336" r:id="rId70"/>
    <p:sldId id="306" r:id="rId71"/>
    <p:sldId id="318" r:id="rId7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1" autoAdjust="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9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3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0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1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2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7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58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20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1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3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Loops, Conditionals, Modulus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610A2-31F9-4BDA-8EFE-71225EC3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54" y="1656679"/>
            <a:ext cx="7156692" cy="425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61187" y="3923070"/>
            <a:ext cx="2536724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E6736-D036-427A-818F-19B6FF8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47" y="5184060"/>
            <a:ext cx="1263307" cy="9474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D7FC91-388E-4E32-84CE-898DEE7BBD08}"/>
              </a:ext>
            </a:extLst>
          </p:cNvPr>
          <p:cNvCxnSpPr/>
          <p:nvPr/>
        </p:nvCxnSpPr>
        <p:spPr>
          <a:xfrm>
            <a:off x="1732935" y="4037370"/>
            <a:ext cx="10766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DB7EE-5E16-47F9-A7C1-4610861C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655064"/>
            <a:ext cx="7159908" cy="425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2010" y="3895187"/>
            <a:ext cx="4404699" cy="669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D607EB-19E9-4CDE-87CF-872EEF73EE29}"/>
              </a:ext>
            </a:extLst>
          </p:cNvPr>
          <p:cNvCxnSpPr/>
          <p:nvPr/>
        </p:nvCxnSpPr>
        <p:spPr>
          <a:xfrm>
            <a:off x="1732935" y="4037370"/>
            <a:ext cx="10766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BD4B3A-5974-41CA-A5FA-7603AC7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3" y="1951285"/>
            <a:ext cx="6842675" cy="2734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12159" y="2856559"/>
            <a:ext cx="2461137" cy="1253613"/>
          </a:xfrm>
          <a:prstGeom prst="wedgeRoundRectCallout">
            <a:avLst>
              <a:gd name="adj1" fmla="val -89156"/>
              <a:gd name="adj2" fmla="val -386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391" y="5423413"/>
            <a:ext cx="746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/>
              <a:t>Bonus points:  Given a perfect number </a:t>
            </a:r>
            <a:r>
              <a:rPr lang="en-US" sz="2400" b="1" dirty="0"/>
              <a:t>n</a:t>
            </a:r>
            <a:r>
              <a:rPr lang="en-US" sz="2400" dirty="0"/>
              <a:t>, what is the</a:t>
            </a:r>
          </a:p>
          <a:p>
            <a:pPr algn="ctr"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sum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FF0000"/>
                </a:solidFill>
              </a:rPr>
              <a:t>reciprocals</a:t>
            </a:r>
            <a:r>
              <a:rPr lang="en-US" sz="2400" dirty="0"/>
              <a:t> of its divisors (including </a:t>
            </a:r>
            <a:r>
              <a:rPr lang="en-US" sz="2400" b="1" dirty="0"/>
              <a:t>1</a:t>
            </a:r>
            <a:r>
              <a:rPr lang="en-US" sz="2400" dirty="0"/>
              <a:t>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n</a:t>
            </a:r>
            <a:r>
              <a:rPr lang="en-US" sz="2400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37602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and </a:t>
            </a:r>
            <a:r>
              <a:rPr lang="en-US" sz="2400" b="1" dirty="0">
                <a:solidFill>
                  <a:srgbClr val="FF0000"/>
                </a:solidFill>
              </a:rPr>
              <a:t>logical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</a:t>
            </a:r>
            <a:r>
              <a:rPr lang="en-US" sz="2400" dirty="0"/>
              <a:t>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about the </a:t>
            </a:r>
            <a:r>
              <a:rPr lang="en-US" sz="2400" b="1" dirty="0">
                <a:solidFill>
                  <a:srgbClr val="0070C0"/>
                </a:solidFill>
              </a:rPr>
              <a:t>while()</a:t>
            </a:r>
            <a:r>
              <a:rPr lang="en-US" sz="2400" dirty="0"/>
              <a:t> loop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“modulus” (remainder) operator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 list of </a:t>
            </a:r>
            <a:r>
              <a:rPr lang="en-US" sz="2400" b="1" dirty="0">
                <a:solidFill>
                  <a:srgbClr val="7030A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algorithm to find </a:t>
            </a:r>
            <a:r>
              <a:rPr lang="en-US" sz="2400" b="1" dirty="0">
                <a:solidFill>
                  <a:srgbClr val="00B050"/>
                </a:solidFill>
              </a:rPr>
              <a:t>square roots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one approach to handling very large integers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/>
              <a:t> any </a:t>
            </a:r>
            <a:r>
              <a:rPr lang="en-US" sz="2400" b="1" dirty="0">
                <a:solidFill>
                  <a:srgbClr val="FF0000"/>
                </a:solidFill>
              </a:rPr>
              <a:t>quadratic</a:t>
            </a:r>
            <a:r>
              <a:rPr lang="en-US" sz="2400" dirty="0"/>
              <a:t> with </a:t>
            </a:r>
            <a:r>
              <a:rPr lang="en-US" sz="2400" i="1" dirty="0"/>
              <a:t>integer</a:t>
            </a:r>
            <a:r>
              <a:rPr lang="en-US" sz="2400" dirty="0"/>
              <a:t> coefficients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Simpson’s Rule </a:t>
            </a:r>
            <a:r>
              <a:rPr lang="en-US" sz="2400" dirty="0"/>
              <a:t>to calculate area under a polynomial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double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400" dirty="0"/>
                  <a:t> value must move </a:t>
                </a:r>
                <a:r>
                  <a:rPr lang="en-US" sz="2400" b="1" dirty="0"/>
                  <a:t>down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400" dirty="0"/>
                  <a:t> value must move </a:t>
                </a:r>
                <a:r>
                  <a:rPr lang="en-US" sz="2400" b="1" dirty="0"/>
                  <a:t>up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B1DB3-E5D9-4E8A-949D-C8C022A2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5" y="429520"/>
            <a:ext cx="5764455" cy="6063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B782ECA-0038-49AB-886B-7A37F011FEF6}"/>
              </a:ext>
            </a:extLst>
          </p:cNvPr>
          <p:cNvSpPr/>
          <p:nvPr/>
        </p:nvSpPr>
        <p:spPr>
          <a:xfrm>
            <a:off x="5060159" y="3352640"/>
            <a:ext cx="1539617" cy="543714"/>
          </a:xfrm>
          <a:prstGeom prst="wedgeRectCallout">
            <a:avLst>
              <a:gd name="adj1" fmla="val -143563"/>
              <a:gd name="adj2" fmla="val -2610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these two lines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DBED7-5581-4FD5-B030-4A5D5304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31" y="5119585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BA38D-7C10-4F43-ADA0-FBE247E8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429768"/>
            <a:ext cx="5763617" cy="6062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348" y="365127"/>
            <a:ext cx="2557002" cy="14784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2  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82E7-28A6-48F0-ACDC-0D4239E0E439}"/>
              </a:ext>
            </a:extLst>
          </p:cNvPr>
          <p:cNvSpPr/>
          <p:nvPr/>
        </p:nvSpPr>
        <p:spPr>
          <a:xfrm>
            <a:off x="1836174" y="3045546"/>
            <a:ext cx="2330245" cy="80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65FA6-5FA1-4230-BBDD-712D010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19" y="2257678"/>
            <a:ext cx="6650362" cy="1938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Newton’s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3750" y="2789550"/>
            <a:ext cx="2187817" cy="252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Roots of Googol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program to calculate the </a:t>
                </a:r>
                <a:r>
                  <a:rPr lang="en-US" sz="2400" b="1" dirty="0"/>
                  <a:t>integer square root </a:t>
                </a:r>
                <a:r>
                  <a:rPr lang="en-US" sz="2400" dirty="0"/>
                  <a:t>of an number 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100</a:t>
                </a:r>
                <a:r>
                  <a:rPr lang="en-US" sz="2400" dirty="0"/>
                  <a:t> random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is bigger than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googol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program </a:t>
                </a:r>
                <a:r>
                  <a:rPr lang="en-US" sz="2000" u="sng" dirty="0"/>
                  <a:t>can still</a:t>
                </a:r>
                <a:r>
                  <a:rPr lang="en-US" sz="2000" dirty="0"/>
                  <a:t> use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Newton’s method</a:t>
                </a:r>
                <a:r>
                  <a:rPr lang="en-US" sz="2000" dirty="0"/>
                  <a:t>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Specifically, the code must compute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 of two very large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Base 10 </a:t>
                </a:r>
                <a:r>
                  <a:rPr lang="en-US" sz="2400" dirty="0"/>
                  <a:t>numbers represented as </a:t>
                </a:r>
                <a:r>
                  <a:rPr lang="en-US" sz="2400" b="1" dirty="0"/>
                  <a:t>vectors</a:t>
                </a:r>
                <a:r>
                  <a:rPr lang="en-US" sz="2400" dirty="0"/>
                  <a:t> of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code will implement </a:t>
                </a:r>
                <a:r>
                  <a:rPr lang="en-US" sz="2000" i="1" dirty="0"/>
                  <a:t>column wise </a:t>
                </a:r>
                <a:r>
                  <a:rPr lang="en-US" sz="2000" dirty="0"/>
                  <a:t>addition and multiplication, just as you learned in grade school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challenge is there is an </a:t>
                </a:r>
                <a:r>
                  <a:rPr lang="en-US" sz="2000" b="1" dirty="0"/>
                  <a:t>add()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multiply()</a:t>
                </a:r>
                <a:r>
                  <a:rPr lang="en-US" sz="2000" dirty="0"/>
                  <a:t> function available for big integers, but there is no </a:t>
                </a:r>
                <a:r>
                  <a:rPr lang="en-US" sz="2000" b="1" dirty="0"/>
                  <a:t>divide() </a:t>
                </a:r>
                <a:r>
                  <a:rPr lang="en-US" sz="2000" dirty="0"/>
                  <a:t>function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ym typeface="Wingdings" panose="05000000000000000000" pitchFamily="2" charset="2"/>
                  </a:rPr>
                  <a:t>The mean of a &amp; b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)/2 = (</a:t>
                </a:r>
                <a:r>
                  <a:rPr lang="en-US" sz="2000" dirty="0" err="1">
                    <a:sym typeface="Wingdings" panose="05000000000000000000" pitchFamily="2" charset="2"/>
                  </a:rPr>
                  <a:t>a+b</a:t>
                </a:r>
                <a:r>
                  <a:rPr lang="en-US" sz="2000" dirty="0">
                    <a:sym typeface="Wingdings" panose="05000000000000000000" pitchFamily="2" charset="2"/>
                  </a:rPr>
                  <a:t>)*5/10 and the “/10” is simulated by simply </a:t>
                </a:r>
                <a:r>
                  <a:rPr lang="en-US" sz="2000" i="1" dirty="0">
                    <a:sym typeface="Wingdings" panose="05000000000000000000" pitchFamily="2" charset="2"/>
                  </a:rPr>
                  <a:t>shifting</a:t>
                </a:r>
                <a:r>
                  <a:rPr lang="en-US" sz="2000" dirty="0">
                    <a:sym typeface="Wingdings" panose="05000000000000000000" pitchFamily="2" charset="2"/>
                  </a:rPr>
                  <a:t> all digits one position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 the right</a:t>
                </a:r>
                <a:r>
                  <a:rPr lang="en-US" sz="2000" dirty="0">
                    <a:sym typeface="Wingdings" panose="05000000000000000000" pitchFamily="2" charset="2"/>
                  </a:rPr>
                  <a:t>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 r="-850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718810" y="2572036"/>
            <a:ext cx="2312670" cy="708660"/>
          </a:xfrm>
          <a:prstGeom prst="borderCallout1">
            <a:avLst>
              <a:gd name="adj1" fmla="val 56878"/>
              <a:gd name="adj2" fmla="val 6549"/>
              <a:gd name="adj3" fmla="val -7119"/>
              <a:gd name="adj4" fmla="val -29455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arranged so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longer than </a:t>
            </a:r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131085" y="3490791"/>
            <a:ext cx="2312670" cy="708660"/>
          </a:xfrm>
          <a:prstGeom prst="borderCallout1">
            <a:avLst>
              <a:gd name="adj1" fmla="val 62081"/>
              <a:gd name="adj2" fmla="val 5911"/>
              <a:gd name="adj3" fmla="val -43678"/>
              <a:gd name="adj4" fmla="val -51860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vectors are reversed to easily align places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F01D2-CF44-44AC-A837-54D4D05AA809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B2F527-1630-4898-AC7F-2566493E8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B6201-39C1-4C80-8F80-20DFCB605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34ACD3-347C-4BCE-8DC1-54653ECE5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FF1FC-1FA1-43EF-ABD3-6C46E7770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894070" y="2660114"/>
            <a:ext cx="2312670" cy="708660"/>
          </a:xfrm>
          <a:prstGeom prst="borderCallout1">
            <a:avLst>
              <a:gd name="adj1" fmla="val 59688"/>
              <a:gd name="adj2" fmla="val 8898"/>
              <a:gd name="adj3" fmla="val 112236"/>
              <a:gd name="adj4" fmla="val -35056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 are added straight downward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17895" y="3558136"/>
            <a:ext cx="1784985" cy="708660"/>
          </a:xfrm>
          <a:prstGeom prst="borderCallout1">
            <a:avLst>
              <a:gd name="adj1" fmla="val 67214"/>
              <a:gd name="adj2" fmla="val 6488"/>
              <a:gd name="adj3" fmla="val 22989"/>
              <a:gd name="adj4" fmla="val -55484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</a:t>
            </a:r>
            <a:r>
              <a:rPr lang="en-US" b="1" dirty="0">
                <a:solidFill>
                  <a:schemeClr val="tx1"/>
                </a:solidFill>
              </a:rPr>
              <a:t>rippled</a:t>
            </a:r>
            <a:r>
              <a:rPr lang="en-US" dirty="0">
                <a:solidFill>
                  <a:schemeClr val="tx1"/>
                </a:solidFill>
              </a:rPr>
              <a:t>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543360" y="4456158"/>
            <a:ext cx="1784985" cy="708660"/>
          </a:xfrm>
          <a:prstGeom prst="borderCallout1">
            <a:avLst>
              <a:gd name="adj1" fmla="val 66139"/>
              <a:gd name="adj2" fmla="val 13745"/>
              <a:gd name="adj3" fmla="val -68409"/>
              <a:gd name="adj4" fmla="val -8451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1A06D-888C-4330-BB85-1983587F07C2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E06335-8BA9-4FD9-973B-4482D77AB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D6FA0C-5EFF-41C7-896F-B3652E8C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5EF1724-0FE2-4D6C-B705-287884264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D58A23-91E1-472B-AB95-9DCFD3451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9" y="1468581"/>
            <a:ext cx="4506601" cy="475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Treating Large Integers as vector&lt;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3200" dirty="0">
                <a:latin typeface="+mn-lt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863590" y="3009900"/>
            <a:ext cx="2480310" cy="1010046"/>
          </a:xfrm>
          <a:prstGeom prst="borderCallout1">
            <a:avLst>
              <a:gd name="adj1" fmla="val 60494"/>
              <a:gd name="adj2" fmla="val 5220"/>
              <a:gd name="adj3" fmla="val 165800"/>
              <a:gd name="adj4" fmla="val -29833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element in </a:t>
            </a:r>
            <a:r>
              <a:rPr lang="en-US" b="1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is multiplied individually by each element in </a:t>
            </a:r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636862" y="4440887"/>
            <a:ext cx="1784985" cy="708660"/>
          </a:xfrm>
          <a:prstGeom prst="borderCallout1">
            <a:avLst>
              <a:gd name="adj1" fmla="val 72591"/>
              <a:gd name="adj2" fmla="val 5207"/>
              <a:gd name="adj3" fmla="val 174602"/>
              <a:gd name="adj4" fmla="val -32432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Carries are </a:t>
            </a:r>
            <a:r>
              <a:rPr lang="en-US" b="1" dirty="0">
                <a:solidFill>
                  <a:schemeClr val="tx1"/>
                </a:solidFill>
              </a:rPr>
              <a:t>rippled</a:t>
            </a:r>
            <a:r>
              <a:rPr lang="en-US" dirty="0">
                <a:solidFill>
                  <a:schemeClr val="tx1"/>
                </a:solidFill>
              </a:rPr>
              <a:t> forward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910387" y="5458329"/>
            <a:ext cx="1784985" cy="708660"/>
          </a:xfrm>
          <a:prstGeom prst="borderCallout1">
            <a:avLst>
              <a:gd name="adj1" fmla="val 63989"/>
              <a:gd name="adj2" fmla="val 15026"/>
              <a:gd name="adj3" fmla="val 62774"/>
              <a:gd name="adj4" fmla="val -26028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is reversed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93B48-5E7B-4E7B-9707-25751D2AD64E}"/>
              </a:ext>
            </a:extLst>
          </p:cNvPr>
          <p:cNvGrpSpPr/>
          <p:nvPr/>
        </p:nvGrpSpPr>
        <p:grpSpPr>
          <a:xfrm>
            <a:off x="2755123" y="1501053"/>
            <a:ext cx="168595" cy="344416"/>
            <a:chOff x="2755123" y="1501053"/>
            <a:chExt cx="168595" cy="344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4FA71D-DBEE-431B-A3A8-A389D81E9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" t="17697" r="-2" b="20309"/>
            <a:stretch/>
          </p:blipFill>
          <p:spPr>
            <a:xfrm>
              <a:off x="2755123" y="1707357"/>
              <a:ext cx="168595" cy="13811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589EB7-33DD-43BB-9C93-45EB3DB0D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246" r="20603"/>
            <a:stretch/>
          </p:blipFill>
          <p:spPr>
            <a:xfrm>
              <a:off x="2755123" y="1501053"/>
              <a:ext cx="163198" cy="17383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44E74-7159-43E7-BCFB-A226157A3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317084"/>
            <a:ext cx="1102518" cy="164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8CE76-210A-45D8-809B-6978C1A7CA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3" t="2" r="11103" b="-2"/>
          <a:stretch/>
        </p:blipFill>
        <p:spPr>
          <a:xfrm>
            <a:off x="1676400" y="2523387"/>
            <a:ext cx="1102518" cy="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Logical</a:t>
            </a:r>
            <a:r>
              <a:rPr lang="en-US" sz="3200" dirty="0">
                <a:latin typeface="+mn-lt"/>
              </a:rPr>
              <a:t>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variable of type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(Boolean) can store only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 values. The default value for a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&amp;&amp;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&amp;&amp;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only if both A </a:t>
            </a:r>
            <a:r>
              <a:rPr lang="en-US" sz="2000" u="sng" dirty="0"/>
              <a:t>and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||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(A || B)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if either A </a:t>
            </a:r>
            <a:r>
              <a:rPr lang="en-US" sz="2000" u="sng" dirty="0"/>
              <a:t>or</a:t>
            </a:r>
            <a:r>
              <a:rPr lang="en-US" sz="2000" dirty="0"/>
              <a:t> B are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!</a:t>
            </a:r>
            <a:r>
              <a:rPr lang="en-US" sz="2400" dirty="0"/>
              <a:t> operator to calculate a Boolean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A ==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then !A ==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24BDD-3EDA-4DD1-82FA-289206C2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6" y="1653641"/>
            <a:ext cx="5848262" cy="4517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82531" y="2324488"/>
            <a:ext cx="2388624" cy="1058652"/>
          </a:xfrm>
          <a:prstGeom prst="wedgeRoundRectCallout">
            <a:avLst>
              <a:gd name="adj1" fmla="val -123774"/>
              <a:gd name="adj2" fmla="val 1925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vector&lt;int&gt; from the “digits” in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8" name="Rounded Rectangular Callout 6"/>
          <p:cNvSpPr/>
          <p:nvPr/>
        </p:nvSpPr>
        <p:spPr>
          <a:xfrm>
            <a:off x="6457949" y="3861402"/>
            <a:ext cx="2413205" cy="1058652"/>
          </a:xfrm>
          <a:prstGeom prst="wedgeRoundRectCallout">
            <a:avLst>
              <a:gd name="adj1" fmla="val -103665"/>
              <a:gd name="adj2" fmla="val 1855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function creates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from a vector&lt;int&gt; of digits</a:t>
            </a:r>
          </a:p>
        </p:txBody>
      </p:sp>
    </p:spTree>
    <p:extLst>
      <p:ext uri="{BB962C8B-B14F-4D97-AF65-F5344CB8AC3E}">
        <p14:creationId xmlns:p14="http://schemas.microsoft.com/office/powerpoint/2010/main" val="881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235FF-343A-4616-AE82-7CDEC043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9" y="1874825"/>
            <a:ext cx="6596861" cy="4075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58105" y="3097161"/>
            <a:ext cx="2058192" cy="1150374"/>
          </a:xfrm>
          <a:prstGeom prst="wedgeRoundRectCallout">
            <a:avLst>
              <a:gd name="adj1" fmla="val -74372"/>
              <a:gd name="adj2" fmla="val -213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code creates a “number” from a </a:t>
            </a: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containing 100 random digits</a:t>
            </a:r>
          </a:p>
        </p:txBody>
      </p:sp>
    </p:spTree>
    <p:extLst>
      <p:ext uri="{BB962C8B-B14F-4D97-AF65-F5344CB8AC3E}">
        <p14:creationId xmlns:p14="http://schemas.microsoft.com/office/powerpoint/2010/main" val="18850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46F3FB-4607-478C-A8F0-6C837982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29" y="1339267"/>
            <a:ext cx="7079060" cy="51463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54873" y="3675320"/>
            <a:ext cx="2243395" cy="723997"/>
          </a:xfrm>
          <a:prstGeom prst="wedgeRoundRectCallout">
            <a:avLst>
              <a:gd name="adj1" fmla="val -106353"/>
              <a:gd name="adj2" fmla="val -161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can still use Newton’s algorithm!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7840B-6BA4-43E5-AEEF-5318E5AC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797" y="5670238"/>
            <a:ext cx="4038095" cy="9333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1E4992-458A-46D8-8414-ED842B2050FD}"/>
              </a:ext>
            </a:extLst>
          </p:cNvPr>
          <p:cNvCxnSpPr>
            <a:endCxn id="3" idx="0"/>
          </p:cNvCxnSpPr>
          <p:nvPr/>
        </p:nvCxnSpPr>
        <p:spPr>
          <a:xfrm rot="16200000" flipH="1">
            <a:off x="5237204" y="5062597"/>
            <a:ext cx="1076292" cy="138989"/>
          </a:xfrm>
          <a:prstGeom prst="bentConnector3">
            <a:avLst>
              <a:gd name="adj1" fmla="val 106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E2FF1-2C28-45F5-B259-2C37EF294B77}"/>
              </a:ext>
            </a:extLst>
          </p:cNvPr>
          <p:cNvSpPr txBox="1"/>
          <p:nvPr/>
        </p:nvSpPr>
        <p:spPr>
          <a:xfrm>
            <a:off x="5885837" y="4995675"/>
            <a:ext cx="224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Shift digits right to simulate divide by 10</a:t>
            </a:r>
          </a:p>
        </p:txBody>
      </p:sp>
    </p:spTree>
    <p:extLst>
      <p:ext uri="{BB962C8B-B14F-4D97-AF65-F5344CB8AC3E}">
        <p14:creationId xmlns:p14="http://schemas.microsoft.com/office/powerpoint/2010/main" val="22889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C9A66-BD06-4F57-8AA7-FC7040CC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" y="1373899"/>
            <a:ext cx="7828571" cy="48476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4309110" y="3563072"/>
            <a:ext cx="4297680" cy="297584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Try that with a hand calculator!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08201-2249-4BF9-B895-4162962700C7}"/>
              </a:ext>
            </a:extLst>
          </p:cNvPr>
          <p:cNvSpPr/>
          <p:nvPr/>
        </p:nvSpPr>
        <p:spPr>
          <a:xfrm>
            <a:off x="628650" y="3075039"/>
            <a:ext cx="4924118" cy="2433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Big Integer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9028-6FA3-4A2F-B4B5-90C99561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" y="1468581"/>
            <a:ext cx="7650032" cy="431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2161A-7068-4935-B083-D8A6CC393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" r="2441"/>
          <a:stretch/>
        </p:blipFill>
        <p:spPr>
          <a:xfrm>
            <a:off x="1321927" y="5205953"/>
            <a:ext cx="4565650" cy="27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3769A-48E2-4BBB-B1AF-07158440519C}"/>
              </a:ext>
            </a:extLst>
          </p:cNvPr>
          <p:cNvSpPr txBox="1"/>
          <p:nvPr/>
        </p:nvSpPr>
        <p:spPr>
          <a:xfrm>
            <a:off x="1356852" y="5995220"/>
            <a:ext cx="64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Always seek </a:t>
            </a:r>
            <a:r>
              <a:rPr lang="en-US" b="1" u="sng" dirty="0">
                <a:solidFill>
                  <a:srgbClr val="7030A0"/>
                </a:solidFill>
              </a:rPr>
              <a:t>independent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i="1" dirty="0">
                <a:solidFill>
                  <a:srgbClr val="7030A0"/>
                </a:solidFill>
              </a:rPr>
              <a:t>confirmation</a:t>
            </a:r>
            <a:r>
              <a:rPr lang="en-US" b="1" dirty="0">
                <a:solidFill>
                  <a:srgbClr val="7030A0"/>
                </a:solidFill>
              </a:rPr>
              <a:t> of your program’s output!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1A995-7D8E-4BAF-8BC7-E89D5F0F63F7}"/>
              </a:ext>
            </a:extLst>
          </p:cNvPr>
          <p:cNvGrpSpPr/>
          <p:nvPr/>
        </p:nvGrpSpPr>
        <p:grpSpPr>
          <a:xfrm>
            <a:off x="5887577" y="5157447"/>
            <a:ext cx="1715217" cy="369332"/>
            <a:chOff x="5887577" y="5157447"/>
            <a:chExt cx="171521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C1C865-48B4-4470-A59C-DC02E45F846E}"/>
                </a:ext>
              </a:extLst>
            </p:cNvPr>
            <p:cNvSpPr txBox="1"/>
            <p:nvPr/>
          </p:nvSpPr>
          <p:spPr>
            <a:xfrm>
              <a:off x="6292031" y="5157447"/>
              <a:ext cx="131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Your output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C3E4727-A72D-4DBD-8D2B-11BB3F8C0F01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rot="10800000" flipV="1">
              <a:off x="5887577" y="5342112"/>
              <a:ext cx="404454" cy="1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1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Representing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Fundamental Theorem of Algebra shows a polynomial of degree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will have exactly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400" dirty="0"/>
                  <a:t> roots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𝑱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the roots can be unique or repeated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Either one (or both) of the roots can be a real or a complex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Assume we have factored a quadratic polynomial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5455F-2CE5-4BF6-A4E4-25EBF72D4229}"/>
              </a:ext>
            </a:extLst>
          </p:cNvPr>
          <p:cNvGrpSpPr/>
          <p:nvPr/>
        </p:nvGrpSpPr>
        <p:grpSpPr>
          <a:xfrm>
            <a:off x="2792819" y="4784650"/>
            <a:ext cx="3005470" cy="361508"/>
            <a:chOff x="2792819" y="4784650"/>
            <a:chExt cx="3005470" cy="36150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DD6A0E-85BF-4777-AA48-3E01A3E8D70F}"/>
                </a:ext>
              </a:extLst>
            </p:cNvPr>
            <p:cNvCxnSpPr/>
            <p:nvPr/>
          </p:nvCxnSpPr>
          <p:spPr>
            <a:xfrm>
              <a:off x="2792819" y="4827181"/>
              <a:ext cx="602511" cy="3189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B2DE8E4-9B96-4728-9800-1F7A8BF642E8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17" y="4784650"/>
              <a:ext cx="0" cy="2161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30D5A3-3A83-4AEF-BE87-AA78E1C9E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070" y="4784650"/>
              <a:ext cx="659219" cy="361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9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Factoring</a:t>
            </a:r>
            <a:r>
              <a:rPr lang="en-US" sz="3200" dirty="0">
                <a:latin typeface="+mn-lt"/>
              </a:rPr>
              <a:t> a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we need to try every integer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where 1 ≤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000" dirty="0"/>
                  <a:t> 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factor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we need to try every integer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where 1 ≤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/>
                  <a:t> ≤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%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== 0 (no remainder) then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then we have found a factorization!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the sum does not equal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, then we have to keep trying more factors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71975"/>
              </a:xfr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Factor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C++ console application to display </a:t>
                </a:r>
                <a:r>
                  <a:rPr lang="en-US" sz="2400" b="1" dirty="0"/>
                  <a:t>only</a:t>
                </a:r>
                <a:r>
                  <a:rPr lang="en-US" sz="2400" dirty="0"/>
                  <a:t> (but all) correct factorizations of a given quadratic polynomial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You may assume in all cases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needs you to factor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this quadratic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7471437" cy="4530726"/>
              </a:xfrm>
              <a:blipFill>
                <a:blip r:embed="rId2"/>
                <a:stretch>
                  <a:fillRect l="-114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EE5F8-BC9A-48FD-AE7F-E26B3455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1" y="1563094"/>
            <a:ext cx="5780740" cy="4513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2249" y="2987181"/>
            <a:ext cx="1737189" cy="655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555955" y="5006827"/>
            <a:ext cx="82165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1F19056-694C-4D6A-9247-A34A535B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56" y="5064029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CD3D3-F7AB-4935-BA9A-48430AB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0" y="223018"/>
            <a:ext cx="6296643" cy="649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393" y="621533"/>
            <a:ext cx="2166169" cy="199461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4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Factor Quadratic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130" y="2957051"/>
            <a:ext cx="4915170" cy="339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A16C0E73-B4B9-421D-A58B-E5296186D7E0}"/>
              </a:ext>
            </a:extLst>
          </p:cNvPr>
          <p:cNvSpPr/>
          <p:nvPr/>
        </p:nvSpPr>
        <p:spPr>
          <a:xfrm>
            <a:off x="6610676" y="3429000"/>
            <a:ext cx="2243885" cy="1150374"/>
          </a:xfrm>
          <a:prstGeom prst="wedgeRoundRectCallout">
            <a:avLst>
              <a:gd name="adj1" fmla="val -74372"/>
              <a:gd name="adj2" fmla="val -213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Enter all this code carefully - watch out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39622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/>
              <a:t>if</a:t>
            </a:r>
            <a:r>
              <a:rPr lang="en-US" sz="2400" dirty="0"/>
              <a:t>() statement identifies which code block (scope) to run based upon the value of a </a:t>
            </a:r>
            <a:r>
              <a:rPr lang="en-US" sz="2400" b="1" dirty="0">
                <a:solidFill>
                  <a:srgbClr val="0070C0"/>
                </a:solidFill>
              </a:rPr>
              <a:t>Boolean expression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expression (the </a:t>
            </a:r>
            <a:r>
              <a:rPr lang="en-US" sz="2400" i="1" dirty="0"/>
              <a:t>condition</a:t>
            </a:r>
            <a:r>
              <a:rPr lang="en-US" sz="2400" dirty="0"/>
              <a:t>) between the parenthesis </a:t>
            </a:r>
            <a:r>
              <a:rPr lang="en-US" sz="2400" b="1" dirty="0">
                <a:solidFill>
                  <a:srgbClr val="FF0000"/>
                </a:solidFill>
              </a:rPr>
              <a:t>must evaluate </a:t>
            </a:r>
            <a:r>
              <a:rPr lang="en-US" sz="2400" dirty="0"/>
              <a:t>to </a:t>
            </a:r>
            <a:r>
              <a:rPr lang="en-US" sz="2400" u="sng" dirty="0"/>
              <a:t>either</a:t>
            </a:r>
            <a:r>
              <a:rPr lang="en-US" sz="2400" dirty="0"/>
              <a:t> a </a:t>
            </a:r>
            <a:r>
              <a:rPr lang="en-US" sz="2400" b="1" dirty="0"/>
              <a:t>true</a:t>
            </a:r>
            <a:r>
              <a:rPr lang="en-US" sz="2400" dirty="0"/>
              <a:t> or a </a:t>
            </a:r>
            <a:r>
              <a:rPr lang="en-US" sz="2400" b="1" dirty="0"/>
              <a:t>false</a:t>
            </a:r>
            <a:r>
              <a:rPr lang="en-US" sz="2400" dirty="0"/>
              <a:t>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then the scope </a:t>
            </a:r>
            <a:r>
              <a:rPr lang="en-US" sz="2400" u="sng" dirty="0"/>
              <a:t>immediately following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is executed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the condition is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, and there is an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clause, then the scope immediately following the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 is executed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statements does not need to have an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CC671-BE4C-4F18-8CAE-63E29EC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71" y="2218096"/>
            <a:ext cx="5742857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5136213" y="3791248"/>
            <a:ext cx="3091543" cy="1748972"/>
          </a:xfrm>
          <a:prstGeom prst="borderCallout3">
            <a:avLst>
              <a:gd name="adj1" fmla="val 43371"/>
              <a:gd name="adj2" fmla="val -4143"/>
              <a:gd name="adj3" fmla="val 32212"/>
              <a:gd name="adj4" fmla="val -12810"/>
              <a:gd name="adj5" fmla="val 17044"/>
              <a:gd name="adj6" fmla="val -17841"/>
              <a:gd name="adj7" fmla="val 13547"/>
              <a:gd name="adj8" fmla="val -29553"/>
            </a:avLst>
          </a:prstGeom>
          <a:solidFill>
            <a:schemeClr val="bg1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code is not smart enough to recognize the </a:t>
            </a:r>
            <a:r>
              <a:rPr lang="en-US" b="1" dirty="0">
                <a:solidFill>
                  <a:schemeClr val="tx1"/>
                </a:solidFill>
              </a:rPr>
              <a:t>commutative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distributive</a:t>
            </a:r>
            <a:r>
              <a:rPr lang="en-US" dirty="0">
                <a:solidFill>
                  <a:srgbClr val="FF0000"/>
                </a:solidFill>
              </a:rPr>
              <a:t> properties of multiplication, so it lists several legal but </a:t>
            </a:r>
            <a:r>
              <a:rPr lang="en-US" i="1" dirty="0">
                <a:solidFill>
                  <a:srgbClr val="FF0000"/>
                </a:solidFill>
              </a:rPr>
              <a:t>redundant</a:t>
            </a:r>
            <a:r>
              <a:rPr lang="en-US" dirty="0">
                <a:solidFill>
                  <a:srgbClr val="FF0000"/>
                </a:solidFill>
              </a:rPr>
              <a:t>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𝟏𝟏𝟓𝟒𝟐𝟓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𝟑𝟐𝟓𝟒𝟏𝟐𝟏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𝟑𝟕𝟗𝟎𝟐𝟎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7" y="1468581"/>
                <a:ext cx="3784946" cy="375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Factor Quadratic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Edit the code to factor this </a:t>
                </a:r>
                <a:r>
                  <a:rPr lang="en-US" sz="2400" b="1" i="1" dirty="0"/>
                  <a:t>prime</a:t>
                </a:r>
                <a:r>
                  <a:rPr lang="en-US" sz="2400" dirty="0"/>
                  <a:t> polynomial: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is shown in the output? Why does this happen?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code as currently written can handle only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positive</a:t>
                </a:r>
                <a:r>
                  <a:rPr lang="en-US" sz="2400" dirty="0"/>
                  <a:t> coefficients - how could we strengthen the code to process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negative</a:t>
                </a:r>
                <a:r>
                  <a:rPr lang="en-US" sz="2400" dirty="0"/>
                  <a:t> coefficients?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we avoid displaying simple commutative interchanges of the previously found factors?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530726"/>
              </a:xfrm>
              <a:blipFill>
                <a:blip r:embed="rId2"/>
                <a:stretch>
                  <a:fillRect l="-1083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Multiplication is repeated addition, so a computer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much faster at adding </a:t>
                </a:r>
                <a:r>
                  <a:rPr lang="en-US" sz="2400" dirty="0"/>
                  <a:t>two numbers than </a:t>
                </a:r>
                <a:r>
                  <a:rPr lang="en-US" sz="2400" i="1" dirty="0"/>
                  <a:t>multiplying</a:t>
                </a:r>
                <a:r>
                  <a:rPr lang="en-US" sz="2400" dirty="0"/>
                  <a:t> them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From our first days in Algebra we are taught that you can only add “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like</a:t>
                </a:r>
                <a:r>
                  <a:rPr lang="en-US" sz="2400" dirty="0"/>
                  <a:t>” terms (those terms where each variable and exponent are the same)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Hence we are taught that the </a:t>
                </a:r>
                <a:r>
                  <a:rPr lang="en-US" sz="2400" b="1" dirty="0"/>
                  <a:t>FOIL</a:t>
                </a:r>
                <a:r>
                  <a:rPr lang="en-US" sz="2400" dirty="0"/>
                  <a:t> method of expanding the product of two monomials requires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four (4)</a:t>
                </a:r>
                <a:r>
                  <a:rPr lang="en-US" sz="2400" b="1" dirty="0"/>
                  <a:t> </a:t>
                </a:r>
                <a:r>
                  <a:rPr lang="en-US" sz="2400" dirty="0"/>
                  <a:t>multiplications: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first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outside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inside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>
                <a:blip r:embed="rId2"/>
                <a:stretch>
                  <a:fillRect l="-1083" t="-1961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Volker Strassen showed in 1969 that you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only need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</a:t>
                </a:r>
                <a:r>
                  <a:rPr lang="en-US" sz="2400" dirty="0"/>
                  <a:t> (3) multiplications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 ∗16=128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solution is then: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7886700" cy="4351338"/>
              </a:xfrm>
              <a:blipFill rotWithShape="0">
                <a:blip r:embed="rId2"/>
                <a:stretch>
                  <a:fillRect l="-12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377130"/>
            <a:ext cx="2057400" cy="32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break the rules by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adding</a:t>
                </a:r>
                <a:r>
                  <a:rPr lang="en-US" sz="2400" dirty="0"/>
                  <a:t> the 3 + 5 = </a:t>
                </a:r>
                <a:r>
                  <a:rPr lang="en-US" sz="2400" b="1" dirty="0"/>
                  <a:t>8</a:t>
                </a:r>
                <a:r>
                  <a:rPr lang="en-US" sz="2400" dirty="0"/>
                  <a:t> and 7 + 9 = </a:t>
                </a:r>
                <a:r>
                  <a:rPr lang="en-US" sz="2400" b="1" dirty="0"/>
                  <a:t>16</a:t>
                </a:r>
                <a:r>
                  <a:rPr lang="en-US" sz="2400" dirty="0"/>
                  <a:t>, even though they are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like terms!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 ∗7=21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∗9=45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Essentially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trade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one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multiplication for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subtractions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128 −45 −21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8054242" cy="4351338"/>
              </a:xfrm>
              <a:blipFill rotWithShape="0">
                <a:blip r:embed="rId2"/>
                <a:stretch>
                  <a:fillRect l="-106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Strassen’s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we cover matrix multiplication, you will find that the naïve approach requires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operations, so a 3 x 3 matrix multiply requires </a:t>
            </a:r>
            <a:r>
              <a:rPr lang="en-US" sz="2400" u="sng" dirty="0"/>
              <a:t>27</a:t>
            </a:r>
            <a:r>
              <a:rPr lang="en-US" sz="2400" dirty="0"/>
              <a:t> multiplications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Volker Strassen showed in his 1969 paper that the exponent is less than 3.  In fact further improvements on Strassen’s method has brought this down to </a:t>
            </a:r>
            <a:r>
              <a:rPr lang="en-US" sz="2400" b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2.375477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Why is this important?  </a:t>
            </a:r>
            <a:r>
              <a:rPr lang="en-US" sz="2400" dirty="0"/>
              <a:t>Because if you have really large matrices (think about solving </a:t>
            </a:r>
            <a:r>
              <a:rPr lang="en-US" sz="2400" b="1" dirty="0"/>
              <a:t>1,000</a:t>
            </a:r>
            <a:r>
              <a:rPr lang="en-US" sz="2400" dirty="0"/>
              <a:t> equations with </a:t>
            </a:r>
            <a:r>
              <a:rPr lang="en-US" sz="2400" b="1" dirty="0"/>
              <a:t>1,000</a:t>
            </a:r>
            <a:r>
              <a:rPr lang="en-US" sz="2400" dirty="0"/>
              <a:t> unknowns) the difference adds up </a:t>
            </a:r>
            <a:r>
              <a:rPr lang="en-US" sz="2400" i="1" dirty="0"/>
              <a:t>quickly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 With </a:t>
            </a:r>
            <a:r>
              <a:rPr lang="en-US" sz="2400" b="1" dirty="0"/>
              <a:t>N = 1000</a:t>
            </a:r>
            <a:r>
              <a:rPr lang="en-US" sz="2400" dirty="0"/>
              <a:t>, Strassen’s method is </a:t>
            </a:r>
            <a:r>
              <a:rPr lang="en-US" sz="2400" b="1" dirty="0">
                <a:solidFill>
                  <a:srgbClr val="FF0000"/>
                </a:solidFill>
              </a:rPr>
              <a:t>74x faster! </a:t>
            </a:r>
            <a:r>
              <a:rPr lang="en-US" sz="2400" dirty="0"/>
              <a:t>(not just a mere 74% faster)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than the naïve approach to matrix multiplication!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a given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7590" y="6356351"/>
            <a:ext cx="767759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Two types of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Statements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74102" y="1712234"/>
            <a:ext cx="3781526" cy="2993293"/>
            <a:chOff x="4974102" y="1712234"/>
            <a:chExt cx="3781526" cy="29932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102" y="2254781"/>
              <a:ext cx="3781526" cy="24507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83517" y="1712234"/>
              <a:ext cx="2149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</a:t>
              </a:r>
              <a:r>
                <a:rPr lang="en-US" b="1" dirty="0">
                  <a:solidFill>
                    <a:srgbClr val="0070C0"/>
                  </a:solidFill>
                </a:rPr>
                <a:t>if() </a:t>
              </a:r>
              <a:r>
                <a:rPr lang="en-US" b="1" u="sng" dirty="0"/>
                <a:t>with</a:t>
              </a:r>
              <a:r>
                <a:rPr lang="en-US" b="1" dirty="0"/>
                <a:t> an else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9733" y="1780814"/>
            <a:ext cx="3780347" cy="2069800"/>
            <a:chOff x="4735003" y="1744108"/>
            <a:chExt cx="3780347" cy="2069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1531" y="2222855"/>
              <a:ext cx="3773819" cy="15910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735003" y="1744108"/>
              <a:ext cx="247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 </a:t>
              </a:r>
              <a:r>
                <a:rPr lang="en-US" b="1" dirty="0">
                  <a:solidFill>
                    <a:srgbClr val="0070C0"/>
                  </a:solidFill>
                </a:rPr>
                <a:t>if() </a:t>
              </a:r>
              <a:r>
                <a:rPr lang="en-US" b="1" u="sng" dirty="0"/>
                <a:t>without</a:t>
              </a:r>
              <a:r>
                <a:rPr lang="en-US" b="1" dirty="0"/>
                <a:t> an else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particular </a:t>
                </a:r>
                <a:r>
                  <a:rPr lang="en-US" sz="2400" i="1" dirty="0"/>
                  <a:t>shape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  <a:blipFill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817441" y="1468581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4880952" y="1504771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3143250" y="4031840"/>
            <a:ext cx="5262685" cy="2695575"/>
            <a:chOff x="3143250" y="4031840"/>
            <a:chExt cx="5262685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43720" y="4733296"/>
              <a:ext cx="3462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1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EB071-6508-4230-A760-94AD3369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59" y="4061113"/>
            <a:ext cx="4671483" cy="22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5247965" y="5498978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3649799" y="3738581"/>
            <a:ext cx="3207242" cy="505283"/>
          </a:xfrm>
          <a:prstGeom prst="bentConnector4">
            <a:avLst>
              <a:gd name="adj1" fmla="val -7128"/>
              <a:gd name="adj2" fmla="val 6569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864077" y="4822723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1205487" cy="2248540"/>
          </a:xfrm>
          <a:prstGeom prst="bentConnector3">
            <a:avLst>
              <a:gd name="adj1" fmla="val -446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424189" y="482093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837144" y="2699544"/>
            <a:ext cx="2489887" cy="2246747"/>
          </a:xfrm>
          <a:prstGeom prst="bentConnector3">
            <a:avLst>
              <a:gd name="adj1" fmla="val -213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69586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11887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95" y="3316610"/>
            <a:ext cx="4861996" cy="28599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626603" y="3316610"/>
            <a:ext cx="526943" cy="61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5" y="1356014"/>
                <a:ext cx="8007349" cy="110345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5" y="1356014"/>
                <a:ext cx="8007349" cy="110345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3403167" y="2305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67" y="2305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2" t="-1961" r="-173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DBDE1-2A53-4E75-9C15-FDC79427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01" y="3011639"/>
            <a:ext cx="4910386" cy="3006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()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loop executes all the statements within its scope as long as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6734482" y="2292032"/>
            <a:ext cx="1504336" cy="634182"/>
          </a:xfrm>
          <a:prstGeom prst="wedgeRectCallout">
            <a:avLst>
              <a:gd name="adj1" fmla="val -96747"/>
              <a:gd name="adj2" fmla="val 7181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5192" y="3096231"/>
            <a:ext cx="405928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7D0C0-11DA-4AAA-B4B3-608EE0286EB8}"/>
                  </a:ext>
                </a:extLst>
              </p:cNvPr>
              <p:cNvSpPr txBox="1"/>
              <p:nvPr/>
            </p:nvSpPr>
            <p:spPr>
              <a:xfrm>
                <a:off x="6457950" y="3793287"/>
                <a:ext cx="205299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𝑒𝑠𝑡𝑖𝑚𝑎𝑡𝑒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47D0C0-11DA-4AAA-B4B3-608EE028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793287"/>
                <a:ext cx="20529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2375315" y="572237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375315" y="3314238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375315" y="3462331"/>
            <a:ext cx="12700" cy="2408136"/>
          </a:xfrm>
          <a:prstGeom prst="bentConnector3">
            <a:avLst>
              <a:gd name="adj1" fmla="val 40645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6B2658-DB48-4A6B-932E-99A43F3624E3}"/>
              </a:ext>
            </a:extLst>
          </p:cNvPr>
          <p:cNvSpPr/>
          <p:nvPr/>
        </p:nvSpPr>
        <p:spPr>
          <a:xfrm>
            <a:off x="6526161" y="5212279"/>
            <a:ext cx="1649147" cy="658188"/>
          </a:xfrm>
          <a:prstGeom prst="wedgeRectCallout">
            <a:avLst>
              <a:gd name="adj1" fmla="val -118022"/>
              <a:gd name="adj2" fmla="val -1952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for Equality Testing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A036B93-12CA-413A-A7F2-47A0D8A17A76}"/>
              </a:ext>
            </a:extLst>
          </p:cNvPr>
          <p:cNvSpPr/>
          <p:nvPr/>
        </p:nvSpPr>
        <p:spPr>
          <a:xfrm>
            <a:off x="3937052" y="5881334"/>
            <a:ext cx="2429073" cy="658188"/>
          </a:xfrm>
          <a:prstGeom prst="wedgeRectCallout">
            <a:avLst>
              <a:gd name="adj1" fmla="val -46984"/>
              <a:gd name="adj2" fmla="val -74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2029E"/>
                </a:solidFill>
              </a:rPr>
              <a:t>break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exits the nearest </a:t>
            </a:r>
            <a:r>
              <a:rPr lang="en-US" b="1" dirty="0">
                <a:solidFill>
                  <a:schemeClr val="tx1"/>
                </a:solidFill>
              </a:rPr>
              <a:t>for()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while() </a:t>
            </a:r>
            <a:r>
              <a:rPr lang="en-US" dirty="0">
                <a:solidFill>
                  <a:srgbClr val="FF0000"/>
                </a:solidFill>
              </a:rPr>
              <a:t>loop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8C8CAE-1916-410C-869B-360303B98781}"/>
              </a:ext>
            </a:extLst>
          </p:cNvPr>
          <p:cNvCxnSpPr>
            <a:cxnSpLocks/>
          </p:cNvCxnSpPr>
          <p:nvPr/>
        </p:nvCxnSpPr>
        <p:spPr>
          <a:xfrm flipH="1" flipV="1">
            <a:off x="6828503" y="3429001"/>
            <a:ext cx="287594" cy="364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Simpson’s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52674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Perform </a:t>
            </a:r>
            <a:r>
              <a:rPr lang="en-US" sz="2400" b="1" i="1" dirty="0"/>
              <a:t>numerical</a:t>
            </a:r>
            <a:r>
              <a:rPr lang="en-US" sz="2400" dirty="0"/>
              <a:t> integration using a </a:t>
            </a:r>
            <a:r>
              <a:rPr lang="en-US" sz="2400" u="sng" dirty="0"/>
              <a:t>million</a:t>
            </a:r>
            <a:r>
              <a:rPr lang="en-US" sz="2400" dirty="0"/>
              <a:t>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98044" y="4195749"/>
                <a:ext cx="5796779" cy="62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−30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2119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+1980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4" y="4195749"/>
                <a:ext cx="5796779" cy="622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69108" y="2643718"/>
                <a:ext cx="6605783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−120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+2119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+1980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08" y="2643718"/>
                <a:ext cx="6605783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96" y="5442248"/>
                <a:ext cx="6404446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ABC05F-61D5-42DF-AAB5-8BE9F9DA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57"/>
          <a:stretch/>
        </p:blipFill>
        <p:spPr>
          <a:xfrm>
            <a:off x="908386" y="916853"/>
            <a:ext cx="3514286" cy="117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8386" y="1462323"/>
            <a:ext cx="2706435" cy="53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0BD74C3C-6B5A-45C9-8B1A-4F284B797164}"/>
              </a:ext>
            </a:extLst>
          </p:cNvPr>
          <p:cNvSpPr/>
          <p:nvPr/>
        </p:nvSpPr>
        <p:spPr>
          <a:xfrm>
            <a:off x="706078" y="2700856"/>
            <a:ext cx="3716594" cy="1150374"/>
          </a:xfrm>
          <a:prstGeom prst="wedgeRoundRectCallout">
            <a:avLst>
              <a:gd name="adj1" fmla="val -7473"/>
              <a:gd name="adj2" fmla="val -1091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Variables declared </a:t>
            </a:r>
            <a:r>
              <a:rPr lang="en-US" b="1" dirty="0">
                <a:solidFill>
                  <a:schemeClr val="tx1"/>
                </a:solidFill>
              </a:rPr>
              <a:t>outside</a:t>
            </a:r>
            <a:r>
              <a:rPr lang="en-US" b="1" dirty="0">
                <a:solidFill>
                  <a:srgbClr val="FF0000"/>
                </a:solidFill>
              </a:rPr>
              <a:t> the </a:t>
            </a:r>
            <a:r>
              <a:rPr lang="en-US" b="1" u="sng" dirty="0">
                <a:solidFill>
                  <a:srgbClr val="FF0000"/>
                </a:solidFill>
              </a:rPr>
              <a:t>scope</a:t>
            </a:r>
            <a:r>
              <a:rPr lang="en-US" b="1" dirty="0">
                <a:solidFill>
                  <a:srgbClr val="FF0000"/>
                </a:solidFill>
              </a:rPr>
              <a:t> of any function are considered 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b="1" dirty="0">
                <a:solidFill>
                  <a:srgbClr val="FF0000"/>
                </a:solidFill>
              </a:rPr>
              <a:t> variables and are initialized </a:t>
            </a:r>
            <a:r>
              <a:rPr lang="en-US" b="1" i="1" dirty="0">
                <a:solidFill>
                  <a:srgbClr val="FF0000"/>
                </a:solidFill>
              </a:rPr>
              <a:t>before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main() </a:t>
            </a:r>
            <a:r>
              <a:rPr lang="en-US" b="1" dirty="0">
                <a:solidFill>
                  <a:srgbClr val="FF0000"/>
                </a:solidFill>
              </a:rPr>
              <a:t>is called</a:t>
            </a:r>
          </a:p>
        </p:txBody>
      </p:sp>
    </p:spTree>
    <p:extLst>
      <p:ext uri="{BB962C8B-B14F-4D97-AF65-F5344CB8AC3E}">
        <p14:creationId xmlns:p14="http://schemas.microsoft.com/office/powerpoint/2010/main" val="28179675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F9613-2678-46E0-8F2A-A887AFEB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1" y="1585608"/>
            <a:ext cx="3877863" cy="4531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39CC-A4DF-4842-AB3A-055921DB7E88}"/>
              </a:ext>
            </a:extLst>
          </p:cNvPr>
          <p:cNvSpPr/>
          <p:nvPr/>
        </p:nvSpPr>
        <p:spPr>
          <a:xfrm>
            <a:off x="5159372" y="3621647"/>
            <a:ext cx="3355978" cy="1981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2D5117-3C47-4A0E-A202-7D4D03A86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91"/>
          <a:stretch/>
        </p:blipFill>
        <p:spPr>
          <a:xfrm>
            <a:off x="908386" y="916853"/>
            <a:ext cx="3514286" cy="3728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03391-8C25-44EF-AA53-EA333D76C791}"/>
              </a:ext>
            </a:extLst>
          </p:cNvPr>
          <p:cNvSpPr/>
          <p:nvPr/>
        </p:nvSpPr>
        <p:spPr>
          <a:xfrm>
            <a:off x="908384" y="2867218"/>
            <a:ext cx="3280157" cy="1712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997E7A-348D-488B-A578-85392DA4117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 flipH="1">
            <a:off x="4216605" y="1199076"/>
            <a:ext cx="952614" cy="4288898"/>
          </a:xfrm>
          <a:prstGeom prst="bentConnector5">
            <a:avLst>
              <a:gd name="adj1" fmla="val -23997"/>
              <a:gd name="adj2" fmla="val 48035"/>
              <a:gd name="adj3" fmla="val 123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263CBA-9464-49DE-B666-A05474CDD091}"/>
              </a:ext>
            </a:extLst>
          </p:cNvPr>
          <p:cNvSpPr/>
          <p:nvPr/>
        </p:nvSpPr>
        <p:spPr>
          <a:xfrm>
            <a:off x="1880419" y="3753465"/>
            <a:ext cx="433913" cy="206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6D926-8C6C-451A-ADC6-3E87272D8250}"/>
              </a:ext>
            </a:extLst>
          </p:cNvPr>
          <p:cNvSpPr/>
          <p:nvPr/>
        </p:nvSpPr>
        <p:spPr>
          <a:xfrm>
            <a:off x="908383" y="2084882"/>
            <a:ext cx="3280157" cy="715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BEC642-7576-49EA-A155-80BED8A7E2E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 flipH="1" flipV="1">
            <a:off x="1385389" y="2796869"/>
            <a:ext cx="1875060" cy="451086"/>
          </a:xfrm>
          <a:prstGeom prst="bentConnector5">
            <a:avLst>
              <a:gd name="adj1" fmla="val -6686"/>
              <a:gd name="adj2" fmla="val -340720"/>
              <a:gd name="adj3" fmla="val 1121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F9613-2678-46E0-8F2A-A887AFEB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1" y="1585608"/>
            <a:ext cx="3877863" cy="4531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BC05F-61D5-42DF-AAB5-8BE9F9DA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86" y="916853"/>
            <a:ext cx="3514286" cy="5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435" y="365126"/>
            <a:ext cx="284906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Lab 5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latin typeface="+mn-lt"/>
              </a:rPr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A007-D359-476C-B9D8-0536E0C88CD2}"/>
              </a:ext>
            </a:extLst>
          </p:cNvPr>
          <p:cNvSpPr/>
          <p:nvPr/>
        </p:nvSpPr>
        <p:spPr>
          <a:xfrm>
            <a:off x="908385" y="2071923"/>
            <a:ext cx="3280157" cy="7228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49DBF-89FF-4350-A2F8-6D0099500622}"/>
              </a:ext>
            </a:extLst>
          </p:cNvPr>
          <p:cNvSpPr/>
          <p:nvPr/>
        </p:nvSpPr>
        <p:spPr>
          <a:xfrm>
            <a:off x="5159372" y="4711519"/>
            <a:ext cx="3355978" cy="17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E03A7-1A15-4378-A65F-3CD138CF05B7}"/>
              </a:ext>
            </a:extLst>
          </p:cNvPr>
          <p:cNvSpPr/>
          <p:nvPr/>
        </p:nvSpPr>
        <p:spPr>
          <a:xfrm>
            <a:off x="908383" y="4674058"/>
            <a:ext cx="3280157" cy="13654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6822691-DFBE-443F-80BA-ED41542BABC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>
            <a:off x="4585396" y="2637125"/>
            <a:ext cx="215032" cy="4288899"/>
          </a:xfrm>
          <a:prstGeom prst="bentConnector5">
            <a:avLst>
              <a:gd name="adj1" fmla="val -106310"/>
              <a:gd name="adj2" fmla="val 50442"/>
              <a:gd name="adj3" fmla="val 20631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1547DD-862E-4278-A2C5-57BE27BC1F6F}"/>
              </a:ext>
            </a:extLst>
          </p:cNvPr>
          <p:cNvSpPr/>
          <p:nvPr/>
        </p:nvSpPr>
        <p:spPr>
          <a:xfrm>
            <a:off x="2051415" y="5125065"/>
            <a:ext cx="689404" cy="1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BC1583-57C2-4204-BCA7-5838D0C44E1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 flipH="1" flipV="1">
            <a:off x="860916" y="3607123"/>
            <a:ext cx="3222748" cy="152347"/>
          </a:xfrm>
          <a:prstGeom prst="bentConnector5">
            <a:avLst>
              <a:gd name="adj1" fmla="val -4805"/>
              <a:gd name="adj2" fmla="val -1233976"/>
              <a:gd name="adj3" fmla="val 1080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4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EC399-A961-4389-8AC4-7A1EDCB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801368"/>
            <a:ext cx="6771482" cy="4187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–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1425" y="3602378"/>
            <a:ext cx="370884" cy="17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6 – Circle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Specify in the code the correct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limits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, and exact analytic value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area of a unit circle: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770341"/>
              </a:xfrm>
              <a:blipFill>
                <a:blip r:embed="rId3"/>
                <a:stretch>
                  <a:fillRect l="-1066" t="-110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/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Note: in C++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 the constant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PI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F14E3-736C-4E94-941C-42CB8012E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261" y="2727460"/>
                <a:ext cx="1388778" cy="923330"/>
              </a:xfrm>
              <a:prstGeom prst="rect">
                <a:avLst/>
              </a:prstGeom>
              <a:blipFill>
                <a:blip r:embed="rId7"/>
                <a:stretch>
                  <a:fillRect l="-6926" t="-7742" r="-10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2A0AA-340E-40C3-9473-21AEE6C1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3" y="1698037"/>
            <a:ext cx="7838095" cy="452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3900" y="2662216"/>
            <a:ext cx="1633415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8361" y="2331529"/>
            <a:ext cx="70054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8635" y="3168538"/>
            <a:ext cx="44613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7E22-CC5A-4559-A009-26F4EC5C3FFD}"/>
              </a:ext>
            </a:extLst>
          </p:cNvPr>
          <p:cNvSpPr txBox="1"/>
          <p:nvPr/>
        </p:nvSpPr>
        <p:spPr>
          <a:xfrm>
            <a:off x="5429250" y="2679873"/>
            <a:ext cx="2225163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 need to fix the code so it calculates the correct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29DC4-A34D-4080-8C0F-F697BB10C6F2}"/>
              </a:ext>
            </a:extLst>
          </p:cNvPr>
          <p:cNvSpPr/>
          <p:nvPr/>
        </p:nvSpPr>
        <p:spPr>
          <a:xfrm>
            <a:off x="1618635" y="3689616"/>
            <a:ext cx="446139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50213-AAD2-4A41-9FE0-577C7CA7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226752"/>
            <a:ext cx="5485714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1986" y="2970512"/>
            <a:ext cx="704298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2852" y="2223791"/>
            <a:ext cx="501444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6425" y="5855225"/>
            <a:ext cx="1042650" cy="1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7E22-CC5A-4559-A009-26F4EC5C3FFD}"/>
              </a:ext>
            </a:extLst>
          </p:cNvPr>
          <p:cNvSpPr txBox="1"/>
          <p:nvPr/>
        </p:nvSpPr>
        <p:spPr>
          <a:xfrm>
            <a:off x="6457951" y="2740337"/>
            <a:ext cx="205739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Why</a:t>
            </a:r>
            <a:r>
              <a:rPr lang="en-US" b="1" dirty="0">
                <a:solidFill>
                  <a:srgbClr val="FF0000"/>
                </a:solidFill>
              </a:rPr>
              <a:t> are these lines of code incorrect?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252AD1-2DCC-4FA0-B8A2-68F296DF453F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rot="16200000" flipV="1">
            <a:off x="5603696" y="857381"/>
            <a:ext cx="423556" cy="33423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D6AD28B-6122-420C-ABBB-5D3956521869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rot="10800000">
            <a:off x="3696285" y="3063503"/>
            <a:ext cx="276166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8B5896-D084-4242-8BE0-3D71A7D16200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rot="5400000">
            <a:off x="4485859" y="2929884"/>
            <a:ext cx="2544009" cy="34575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7272D-23C1-4E08-894A-3EBDCEC41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60" y="5139765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CAE30-EB38-4543-9F8D-1E1ACFCE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225296"/>
            <a:ext cx="5485714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68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42C82-AE82-4F84-A47D-E795059ACF96}"/>
              </a:ext>
            </a:extLst>
          </p:cNvPr>
          <p:cNvSpPr/>
          <p:nvPr/>
        </p:nvSpPr>
        <p:spPr>
          <a:xfrm>
            <a:off x="2991986" y="2970512"/>
            <a:ext cx="1506272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F31787-218F-4242-A30C-B73683BD8C51}"/>
              </a:ext>
            </a:extLst>
          </p:cNvPr>
          <p:cNvSpPr/>
          <p:nvPr/>
        </p:nvSpPr>
        <p:spPr>
          <a:xfrm>
            <a:off x="3642852" y="2223791"/>
            <a:ext cx="501444" cy="185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98DC9-74C3-41C8-ACFC-B477ECDBE731}"/>
              </a:ext>
            </a:extLst>
          </p:cNvPr>
          <p:cNvSpPr/>
          <p:nvPr/>
        </p:nvSpPr>
        <p:spPr>
          <a:xfrm>
            <a:off x="2986424" y="5855225"/>
            <a:ext cx="1242675" cy="1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30710-736A-43EE-8C98-50C5544BE4E2}"/>
              </a:ext>
            </a:extLst>
          </p:cNvPr>
          <p:cNvSpPr txBox="1"/>
          <p:nvPr/>
        </p:nvSpPr>
        <p:spPr>
          <a:xfrm>
            <a:off x="6457951" y="2740337"/>
            <a:ext cx="2130237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are the correct lines of code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3B8C15-19F1-48A3-9E59-82E1BDCA1286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5621905" y="839172"/>
            <a:ext cx="423556" cy="337877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B86782-CDAE-4B04-86CA-EC251005ED4B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>
            <a:off x="4498259" y="3063503"/>
            <a:ext cx="195969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D982E5-FA0A-45BB-9B4D-7031AAC01FA8}"/>
              </a:ext>
            </a:extLst>
          </p:cNvPr>
          <p:cNvCxnSpPr>
            <a:cxnSpLocks/>
            <a:stCxn id="20" idx="2"/>
            <a:endCxn id="19" idx="3"/>
          </p:cNvCxnSpPr>
          <p:nvPr/>
        </p:nvCxnSpPr>
        <p:spPr>
          <a:xfrm rot="5400000">
            <a:off x="4604081" y="3011687"/>
            <a:ext cx="2544009" cy="32939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606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6 –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AFDE0-61D2-4243-8BBE-DD36595E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69" y="1796951"/>
            <a:ext cx="6775662" cy="4190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EAA2F-3335-42F1-A574-E4028F512453}"/>
              </a:ext>
            </a:extLst>
          </p:cNvPr>
          <p:cNvSpPr/>
          <p:nvPr/>
        </p:nvSpPr>
        <p:spPr>
          <a:xfrm>
            <a:off x="2597150" y="3603625"/>
            <a:ext cx="371475" cy="174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123B3-5D2B-4B2F-B9F0-391D1F74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9" y="3687101"/>
            <a:ext cx="4719469" cy="1297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1581" y="4424517"/>
            <a:ext cx="2123767" cy="19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algorithm</a:t>
            </a:r>
            <a:r>
              <a:rPr lang="en-US" sz="2400" dirty="0"/>
              <a:t> is a recipe, often with loops, that changes inputs to outputs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many </a:t>
            </a:r>
            <a:r>
              <a:rPr lang="en-US" sz="2400" b="1" dirty="0"/>
              <a:t>simple to state</a:t>
            </a:r>
            <a:r>
              <a:rPr lang="en-US" sz="2400" dirty="0"/>
              <a:t>, but hard to </a:t>
            </a:r>
            <a:r>
              <a:rPr lang="en-US" sz="2400" i="1" dirty="0"/>
              <a:t>solve</a:t>
            </a:r>
            <a:r>
              <a:rPr lang="en-US" sz="2400" dirty="0"/>
              <a:t>, open problems in </a:t>
            </a:r>
            <a:r>
              <a:rPr lang="en-US" sz="2400" b="1" dirty="0">
                <a:solidFill>
                  <a:srgbClr val="00B050"/>
                </a:solidFill>
              </a:rPr>
              <a:t>number theory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any </a:t>
            </a:r>
            <a:r>
              <a:rPr lang="en-US" sz="2400" b="1" dirty="0">
                <a:solidFill>
                  <a:srgbClr val="0070C0"/>
                </a:solidFill>
              </a:rPr>
              <a:t>odd</a:t>
            </a:r>
            <a:r>
              <a:rPr lang="en-US" sz="2400" dirty="0"/>
              <a:t> 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not known if there are </a:t>
            </a:r>
            <a:r>
              <a:rPr lang="en-US" sz="2400" i="1" dirty="0">
                <a:solidFill>
                  <a:srgbClr val="FF0000"/>
                </a:solidFill>
              </a:rPr>
              <a:t>infinitely</a:t>
            </a:r>
            <a:r>
              <a:rPr lang="en-US" sz="2400" dirty="0"/>
              <a:t> many perfect numbers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bool</a:t>
            </a:r>
            <a:r>
              <a:rPr lang="en-US" sz="2400" dirty="0"/>
              <a:t> data type to store true or false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for </a:t>
            </a:r>
            <a:r>
              <a:rPr lang="en-US" sz="2400" b="1" i="1" dirty="0"/>
              <a:t>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introduces a scope {}, and can have an optional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{}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is like an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 that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while() </a:t>
            </a:r>
            <a:r>
              <a:rPr lang="en-US" sz="2400" dirty="0"/>
              <a:t>loop a simplified </a:t>
            </a:r>
            <a:r>
              <a:rPr lang="en-US" sz="2400" b="1" dirty="0">
                <a:solidFill>
                  <a:srgbClr val="0070C0"/>
                </a:solidFill>
              </a:rPr>
              <a:t>for() </a:t>
            </a:r>
            <a:r>
              <a:rPr lang="en-US" sz="2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4"/>
            <a:ext cx="4310673" cy="46672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%</a:t>
            </a:r>
            <a:r>
              <a:rPr lang="en-US" sz="2400" dirty="0"/>
              <a:t> operator returns the </a:t>
            </a:r>
            <a:r>
              <a:rPr lang="en-US" sz="2400" b="1" dirty="0"/>
              <a:t>remainder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equals </a:t>
            </a:r>
            <a:r>
              <a:rPr lang="en-US" sz="2400" b="1" dirty="0">
                <a:solidFill>
                  <a:srgbClr val="00B050"/>
                </a:solidFill>
              </a:rPr>
              <a:t>==</a:t>
            </a:r>
            <a:r>
              <a:rPr lang="en-US" sz="2400" dirty="0"/>
              <a:t> operator to test for equality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single equal </a:t>
            </a:r>
            <a:r>
              <a:rPr lang="en-US" sz="2400" b="1" dirty="0">
                <a:solidFill>
                  <a:srgbClr val="00B050"/>
                </a:solidFill>
              </a:rPr>
              <a:t>=</a:t>
            </a:r>
            <a:r>
              <a:rPr lang="en-US" sz="2400" dirty="0"/>
              <a:t> to define the value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&amp;&amp;</a:t>
            </a:r>
            <a:r>
              <a:rPr lang="en-US" sz="2400" dirty="0"/>
              <a:t> operator performs a </a:t>
            </a:r>
            <a:r>
              <a:rPr lang="en-US" sz="2400" b="1" dirty="0"/>
              <a:t>logical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of two Boolean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||</a:t>
            </a:r>
            <a:r>
              <a:rPr lang="en-US" sz="2400" dirty="0"/>
              <a:t> operator performs a </a:t>
            </a:r>
            <a:r>
              <a:rPr lang="en-US" sz="2400" b="1" dirty="0"/>
              <a:t>logical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of two Boolean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Numerical Integration finds </a:t>
            </a:r>
            <a:r>
              <a:rPr lang="en-US" sz="2400" b="1" dirty="0">
                <a:solidFill>
                  <a:srgbClr val="FF0000"/>
                </a:solidFill>
              </a:rPr>
              <a:t>the area under the curve</a:t>
            </a:r>
            <a:r>
              <a:rPr lang="en-US" sz="2400" dirty="0"/>
              <a:t> using </a:t>
            </a:r>
            <a:r>
              <a:rPr lang="en-US" sz="2400" b="1" dirty="0"/>
              <a:t>successively smaller </a:t>
            </a:r>
            <a:r>
              <a:rPr lang="en-US" sz="2400" dirty="0"/>
              <a:t>and smaller strips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strips can be sized according to the </a:t>
            </a:r>
            <a:r>
              <a:rPr lang="en-US" sz="2400" dirty="0">
                <a:solidFill>
                  <a:srgbClr val="00B050"/>
                </a:solidFill>
              </a:rPr>
              <a:t>Left, Right, Trapezoid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B050"/>
                </a:solidFill>
              </a:rPr>
              <a:t>Midpoint</a:t>
            </a:r>
            <a:r>
              <a:rPr lang="en-US" sz="2400" dirty="0"/>
              <a:t> rules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Simpson’s method is the more accurate due to fitting </a:t>
            </a:r>
            <a:r>
              <a:rPr lang="en-US" sz="2400" u="sng" dirty="0"/>
              <a:t>parabolas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4582</TotalTime>
  <Words>2949</Words>
  <Application>Microsoft Office PowerPoint</Application>
  <PresentationFormat>On-screen Show (4:3)</PresentationFormat>
  <Paragraphs>481</Paragraphs>
  <Slides>71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Logical Operators</vt:lpstr>
      <vt:lpstr>if() Statement</vt:lpstr>
      <vt:lpstr>Two types of if() Statements</vt:lpstr>
      <vt:lpstr>while() Loop</vt:lpstr>
      <vt:lpstr>The Modulus (%) Operator</vt:lpstr>
      <vt:lpstr>Perfect Numbers</vt:lpstr>
      <vt:lpstr>Perfect Numbers</vt:lpstr>
      <vt:lpstr>Edit Lab 1 – Perfect Numbers</vt:lpstr>
      <vt:lpstr>Run Lab 1 – Perfect Numbers</vt:lpstr>
      <vt:lpstr>Check Lab 1 – Perfect Numbers</vt:lpstr>
      <vt:lpstr>Perfect Numbers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Open Lab 2 – Newton’s Square Root</vt:lpstr>
      <vt:lpstr>Edit Lab 2 Newton’s Square Root</vt:lpstr>
      <vt:lpstr>Run Lab 2   Newton’s Square Root</vt:lpstr>
      <vt:lpstr>Check Lab 2 – Newton’s Square Root</vt:lpstr>
      <vt:lpstr>Roots of Googol</vt:lpstr>
      <vt:lpstr>Treating Large Integers as vector&lt;int&gt;</vt:lpstr>
      <vt:lpstr>Treating Large Integers as vector&lt;int&gt;</vt:lpstr>
      <vt:lpstr>Treating Large Integers as vector&lt;int&gt;</vt:lpstr>
      <vt:lpstr>Open Lab 3 – Big Integer Square Root</vt:lpstr>
      <vt:lpstr>View Lab 3 – Big Integer Square Root</vt:lpstr>
      <vt:lpstr>View Lab 3 – Big Integer Square Root</vt:lpstr>
      <vt:lpstr>Run Lab 3 – Big Integer Square Root</vt:lpstr>
      <vt:lpstr>Check Lab 3 – Big Integer Square Root</vt:lpstr>
      <vt:lpstr>Representing a Quadratic Polynomial</vt:lpstr>
      <vt:lpstr>Factoring a Quadratic Polynomial</vt:lpstr>
      <vt:lpstr>Lab 4 – Factor Quadratic Polynomial</vt:lpstr>
      <vt:lpstr>Edit Lab 4 – Factor Quadratic Polynomial</vt:lpstr>
      <vt:lpstr>Run Lab 4 Factor Quadratic Polynomial</vt:lpstr>
      <vt:lpstr>Check Lab 4 – Factor Quadratic Polynomial</vt:lpstr>
      <vt:lpstr>Edit Lab 4 – Factor Quadratic Polynomial</vt:lpstr>
      <vt:lpstr>Strassen’s Method</vt:lpstr>
      <vt:lpstr>Strassen’s Method</vt:lpstr>
      <vt:lpstr>Strassen’s Method</vt:lpstr>
      <vt:lpstr>Strassen’s Method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Lab 5 – Simpson’s Rule</vt:lpstr>
      <vt:lpstr>Lab 5 – Simpson’s Rule</vt:lpstr>
      <vt:lpstr>Lab 5 – Simpson’s Rule</vt:lpstr>
      <vt:lpstr>Open Lab 5 Simpson’s Rule</vt:lpstr>
      <vt:lpstr>View Lab 5 Simpson’s Rule</vt:lpstr>
      <vt:lpstr>View Lab 5 Simpson’s Rule</vt:lpstr>
      <vt:lpstr>Run Lab 5 – Simpson’s Rule</vt:lpstr>
      <vt:lpstr>Lab 6 – Circle Area</vt:lpstr>
      <vt:lpstr>Run Lab 6 – Circle Area</vt:lpstr>
      <vt:lpstr>View Lab 6 – Circle Area</vt:lpstr>
      <vt:lpstr>Edit Lab 6 – Circle Area</vt:lpstr>
      <vt:lpstr>Run Lab 6 – Circle Area</vt:lpstr>
      <vt:lpstr>Now you know…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700</cp:revision>
  <cp:lastPrinted>2018-01-29T02:00:16Z</cp:lastPrinted>
  <dcterms:created xsi:type="dcterms:W3CDTF">2014-09-21T17:58:26Z</dcterms:created>
  <dcterms:modified xsi:type="dcterms:W3CDTF">2020-06-02T05:13:28Z</dcterms:modified>
</cp:coreProperties>
</file>